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07"/>
  </p:notesMasterIdLst>
  <p:handoutMasterIdLst>
    <p:handoutMasterId r:id="rId108"/>
  </p:handoutMasterIdLst>
  <p:sldIdLst>
    <p:sldId id="256" r:id="rId6"/>
    <p:sldId id="257" r:id="rId7"/>
    <p:sldId id="421" r:id="rId8"/>
    <p:sldId id="552" r:id="rId9"/>
    <p:sldId id="446" r:id="rId10"/>
    <p:sldId id="496" r:id="rId11"/>
    <p:sldId id="495" r:id="rId12"/>
    <p:sldId id="444" r:id="rId13"/>
    <p:sldId id="507" r:id="rId14"/>
    <p:sldId id="525" r:id="rId15"/>
    <p:sldId id="497" r:id="rId16"/>
    <p:sldId id="498" r:id="rId17"/>
    <p:sldId id="499" r:id="rId18"/>
    <p:sldId id="445" r:id="rId19"/>
    <p:sldId id="449" r:id="rId20"/>
    <p:sldId id="450" r:id="rId21"/>
    <p:sldId id="522" r:id="rId22"/>
    <p:sldId id="451" r:id="rId23"/>
    <p:sldId id="489" r:id="rId24"/>
    <p:sldId id="491" r:id="rId25"/>
    <p:sldId id="514" r:id="rId26"/>
    <p:sldId id="550" r:id="rId27"/>
    <p:sldId id="509" r:id="rId28"/>
    <p:sldId id="551" r:id="rId29"/>
    <p:sldId id="517" r:id="rId30"/>
    <p:sldId id="515" r:id="rId31"/>
    <p:sldId id="518" r:id="rId32"/>
    <p:sldId id="519" r:id="rId33"/>
    <p:sldId id="520" r:id="rId34"/>
    <p:sldId id="521" r:id="rId35"/>
    <p:sldId id="510" r:id="rId36"/>
    <p:sldId id="512" r:id="rId37"/>
    <p:sldId id="513" r:id="rId38"/>
    <p:sldId id="492" r:id="rId39"/>
    <p:sldId id="493" r:id="rId40"/>
    <p:sldId id="508" r:id="rId41"/>
    <p:sldId id="452" r:id="rId42"/>
    <p:sldId id="453" r:id="rId43"/>
    <p:sldId id="454" r:id="rId44"/>
    <p:sldId id="455" r:id="rId45"/>
    <p:sldId id="553" r:id="rId46"/>
    <p:sldId id="554" r:id="rId47"/>
    <p:sldId id="502" r:id="rId48"/>
    <p:sldId id="542" r:id="rId49"/>
    <p:sldId id="543" r:id="rId50"/>
    <p:sldId id="544" r:id="rId51"/>
    <p:sldId id="546" r:id="rId52"/>
    <p:sldId id="547" r:id="rId53"/>
    <p:sldId id="548" r:id="rId54"/>
    <p:sldId id="555" r:id="rId55"/>
    <p:sldId id="556" r:id="rId56"/>
    <p:sldId id="557" r:id="rId57"/>
    <p:sldId id="558" r:id="rId58"/>
    <p:sldId id="559" r:id="rId59"/>
    <p:sldId id="560" r:id="rId60"/>
    <p:sldId id="561" r:id="rId61"/>
    <p:sldId id="562" r:id="rId62"/>
    <p:sldId id="563" r:id="rId63"/>
    <p:sldId id="564" r:id="rId64"/>
    <p:sldId id="565" r:id="rId65"/>
    <p:sldId id="566" r:id="rId66"/>
    <p:sldId id="567" r:id="rId67"/>
    <p:sldId id="568" r:id="rId68"/>
    <p:sldId id="569" r:id="rId69"/>
    <p:sldId id="570" r:id="rId70"/>
    <p:sldId id="571" r:id="rId71"/>
    <p:sldId id="572" r:id="rId72"/>
    <p:sldId id="573" r:id="rId73"/>
    <p:sldId id="574" r:id="rId74"/>
    <p:sldId id="575" r:id="rId75"/>
    <p:sldId id="576" r:id="rId76"/>
    <p:sldId id="577" r:id="rId77"/>
    <p:sldId id="578" r:id="rId78"/>
    <p:sldId id="579" r:id="rId79"/>
    <p:sldId id="580" r:id="rId80"/>
    <p:sldId id="460" r:id="rId81"/>
    <p:sldId id="461" r:id="rId82"/>
    <p:sldId id="462" r:id="rId83"/>
    <p:sldId id="486" r:id="rId84"/>
    <p:sldId id="487" r:id="rId85"/>
    <p:sldId id="488" r:id="rId86"/>
    <p:sldId id="524" r:id="rId87"/>
    <p:sldId id="470" r:id="rId88"/>
    <p:sldId id="471" r:id="rId89"/>
    <p:sldId id="472" r:id="rId90"/>
    <p:sldId id="484" r:id="rId91"/>
    <p:sldId id="483" r:id="rId92"/>
    <p:sldId id="482" r:id="rId93"/>
    <p:sldId id="481" r:id="rId94"/>
    <p:sldId id="480" r:id="rId95"/>
    <p:sldId id="479" r:id="rId96"/>
    <p:sldId id="478" r:id="rId97"/>
    <p:sldId id="477" r:id="rId98"/>
    <p:sldId id="476" r:id="rId99"/>
    <p:sldId id="503" r:id="rId100"/>
    <p:sldId id="504" r:id="rId101"/>
    <p:sldId id="464" r:id="rId102"/>
    <p:sldId id="465" r:id="rId103"/>
    <p:sldId id="505" r:id="rId104"/>
    <p:sldId id="468" r:id="rId105"/>
    <p:sldId id="469" r:id="rId106"/>
  </p:sldIdLst>
  <p:sldSz cx="9144000" cy="6858000" type="screen4x3"/>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D2595BF6-6D43-49E2-9F74-8EA8E00C1A4D}">
          <p14:sldIdLst/>
        </p14:section>
        <p14:section name="Title" id="{661B0744-E1AC-4300-89C6-254DA6AABD6D}">
          <p14:sldIdLst>
            <p14:sldId id="256"/>
          </p14:sldIdLst>
        </p14:section>
        <p14:section name="Subtitle" id="{D070F3F6-229B-4E9C-A46B-56F8F5CB6902}">
          <p14:sldIdLst>
            <p14:sldId id="257"/>
            <p14:sldId id="421"/>
            <p14:sldId id="552"/>
            <p14:sldId id="446"/>
            <p14:sldId id="496"/>
            <p14:sldId id="495"/>
            <p14:sldId id="444"/>
            <p14:sldId id="507"/>
            <p14:sldId id="525"/>
            <p14:sldId id="497"/>
            <p14:sldId id="498"/>
            <p14:sldId id="499"/>
            <p14:sldId id="445"/>
            <p14:sldId id="449"/>
            <p14:sldId id="450"/>
            <p14:sldId id="522"/>
            <p14:sldId id="451"/>
            <p14:sldId id="489"/>
            <p14:sldId id="491"/>
            <p14:sldId id="514"/>
            <p14:sldId id="550"/>
            <p14:sldId id="509"/>
            <p14:sldId id="551"/>
            <p14:sldId id="517"/>
            <p14:sldId id="515"/>
            <p14:sldId id="518"/>
            <p14:sldId id="519"/>
            <p14:sldId id="520"/>
            <p14:sldId id="521"/>
            <p14:sldId id="510"/>
            <p14:sldId id="512"/>
            <p14:sldId id="513"/>
            <p14:sldId id="492"/>
            <p14:sldId id="493"/>
            <p14:sldId id="508"/>
            <p14:sldId id="452"/>
            <p14:sldId id="453"/>
            <p14:sldId id="454"/>
            <p14:sldId id="455"/>
            <p14:sldId id="553"/>
            <p14:sldId id="554"/>
            <p14:sldId id="502"/>
            <p14:sldId id="542"/>
            <p14:sldId id="543"/>
            <p14:sldId id="544"/>
            <p14:sldId id="546"/>
            <p14:sldId id="547"/>
            <p14:sldId id="548"/>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460"/>
            <p14:sldId id="461"/>
            <p14:sldId id="462"/>
            <p14:sldId id="486"/>
            <p14:sldId id="487"/>
            <p14:sldId id="488"/>
            <p14:sldId id="524"/>
            <p14:sldId id="470"/>
            <p14:sldId id="471"/>
            <p14:sldId id="472"/>
            <p14:sldId id="484"/>
            <p14:sldId id="483"/>
            <p14:sldId id="482"/>
            <p14:sldId id="481"/>
            <p14:sldId id="480"/>
            <p14:sldId id="479"/>
            <p14:sldId id="478"/>
            <p14:sldId id="477"/>
            <p14:sldId id="476"/>
            <p14:sldId id="503"/>
            <p14:sldId id="504"/>
            <p14:sldId id="464"/>
            <p14:sldId id="465"/>
            <p14:sldId id="505"/>
            <p14:sldId id="468"/>
            <p14:sldId id="469"/>
          </p14:sldIdLst>
        </p14:section>
        <p14:section name="Inner page" id="{EB31CABC-5144-4090-88C0-E46CD3C8CB2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97D"/>
    <a:srgbClr val="365F91"/>
    <a:srgbClr val="365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varScale="1">
        <p:scale>
          <a:sx n="87" d="100"/>
          <a:sy n="87" d="100"/>
        </p:scale>
        <p:origin x="-16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presProps" Target="pres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iagrams/_rels/data17.xml.rels><?xml version="1.0" encoding="UTF-8" standalone="yes"?>
<Relationships xmlns="http://schemas.openxmlformats.org/package/2006/relationships"><Relationship Id="rId1" Type="http://schemas.openxmlformats.org/officeDocument/2006/relationships/hyperlink" Target="https://ec.europa.eu/europeaid/sites/devco/files/perdiem-2015-03-corr-columbia_en.pdf" TargetMode="External"/></Relationships>
</file>

<file path=ppt/diagrams/_rels/data6.xml.rels><?xml version="1.0" encoding="UTF-8" standalone="yes"?>
<Relationships xmlns="http://schemas.openxmlformats.org/package/2006/relationships"><Relationship Id="rId1" Type="http://schemas.openxmlformats.org/officeDocument/2006/relationships/image" Target="../media/image53.png"/></Relationships>
</file>

<file path=ppt/diagrams/_rels/data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0921D-2A9C-4966-831B-01C82025D9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hu-HU"/>
        </a:p>
      </dgm:t>
    </dgm:pt>
    <dgm:pt modelId="{BAD95CEC-6389-4FB4-AE9B-4B6E17E21245}">
      <dgm:prSet/>
      <dgm:spPr/>
      <dgm:t>
        <a:bodyPr/>
        <a:lstStyle/>
        <a:p>
          <a:pPr rtl="0"/>
          <a:r>
            <a:rPr lang="en-GB" dirty="0" smtClean="0">
              <a:latin typeface="Cambria" panose="02040503050406030204" pitchFamily="18" charset="0"/>
            </a:rPr>
            <a:t>Hierarchy of rules</a:t>
          </a:r>
          <a:endParaRPr lang="hu-HU" dirty="0">
            <a:latin typeface="Cambria" panose="02040503050406030204" pitchFamily="18" charset="0"/>
          </a:endParaRPr>
        </a:p>
      </dgm:t>
    </dgm:pt>
    <dgm:pt modelId="{05B3894E-5A80-465A-81B6-1E39AEFDEAEF}" type="parTrans" cxnId="{F1CB4D2B-6A3A-4567-9D61-76AE0F6A86BE}">
      <dgm:prSet/>
      <dgm:spPr/>
      <dgm:t>
        <a:bodyPr/>
        <a:lstStyle/>
        <a:p>
          <a:endParaRPr lang="hu-HU"/>
        </a:p>
      </dgm:t>
    </dgm:pt>
    <dgm:pt modelId="{082E36D1-7CC1-43DA-93C0-E79D6CB1C499}" type="sibTrans" cxnId="{F1CB4D2B-6A3A-4567-9D61-76AE0F6A86BE}">
      <dgm:prSet/>
      <dgm:spPr/>
      <dgm:t>
        <a:bodyPr/>
        <a:lstStyle/>
        <a:p>
          <a:endParaRPr lang="hu-HU"/>
        </a:p>
      </dgm:t>
    </dgm:pt>
    <dgm:pt modelId="{3290AD49-928E-448D-8F10-99B20F47DFCC}">
      <dgm:prSet/>
      <dgm:spPr/>
      <dgm:t>
        <a:bodyPr/>
        <a:lstStyle/>
        <a:p>
          <a:pPr rtl="0"/>
          <a:r>
            <a:rPr lang="en-GB" dirty="0" smtClean="0">
              <a:latin typeface="Cambria" panose="02040503050406030204" pitchFamily="18" charset="0"/>
            </a:rPr>
            <a:t>General eligibility rules</a:t>
          </a:r>
          <a:endParaRPr lang="hu-HU" dirty="0">
            <a:latin typeface="Cambria" panose="02040503050406030204" pitchFamily="18" charset="0"/>
          </a:endParaRPr>
        </a:p>
      </dgm:t>
    </dgm:pt>
    <dgm:pt modelId="{D5824CA7-78E7-4249-9C17-A0EB5028B09B}" type="parTrans" cxnId="{17F86A76-433B-481E-840B-993D86F034A7}">
      <dgm:prSet/>
      <dgm:spPr/>
      <dgm:t>
        <a:bodyPr/>
        <a:lstStyle/>
        <a:p>
          <a:endParaRPr lang="hu-HU"/>
        </a:p>
      </dgm:t>
    </dgm:pt>
    <dgm:pt modelId="{F89C02A1-84DE-450B-BF2E-64D1EAEB7F15}" type="sibTrans" cxnId="{17F86A76-433B-481E-840B-993D86F034A7}">
      <dgm:prSet/>
      <dgm:spPr/>
      <dgm:t>
        <a:bodyPr/>
        <a:lstStyle/>
        <a:p>
          <a:endParaRPr lang="hu-HU"/>
        </a:p>
      </dgm:t>
    </dgm:pt>
    <dgm:pt modelId="{18629809-9FB4-471C-9CBE-D9DB81518721}">
      <dgm:prSet/>
      <dgm:spPr/>
      <dgm:t>
        <a:bodyPr/>
        <a:lstStyle/>
        <a:p>
          <a:pPr rtl="0"/>
          <a:r>
            <a:rPr lang="en-GB" dirty="0" smtClean="0">
              <a:latin typeface="Cambria" panose="02040503050406030204" pitchFamily="18" charset="0"/>
            </a:rPr>
            <a:t>Eligibility of expenditure by budget lines</a:t>
          </a:r>
          <a:endParaRPr lang="hu-HU" dirty="0">
            <a:latin typeface="Cambria" panose="02040503050406030204" pitchFamily="18" charset="0"/>
          </a:endParaRPr>
        </a:p>
      </dgm:t>
    </dgm:pt>
    <dgm:pt modelId="{B8792D9F-5CF0-44D1-8C1B-55C2CDB046FB}" type="parTrans" cxnId="{AB58E5B1-CBE0-4008-8FA2-2723AFC3C6F6}">
      <dgm:prSet/>
      <dgm:spPr/>
      <dgm:t>
        <a:bodyPr/>
        <a:lstStyle/>
        <a:p>
          <a:endParaRPr lang="hu-HU"/>
        </a:p>
      </dgm:t>
    </dgm:pt>
    <dgm:pt modelId="{2127660C-4213-457F-B315-DD4B3CD6E503}" type="sibTrans" cxnId="{AB58E5B1-CBE0-4008-8FA2-2723AFC3C6F6}">
      <dgm:prSet/>
      <dgm:spPr/>
      <dgm:t>
        <a:bodyPr/>
        <a:lstStyle/>
        <a:p>
          <a:endParaRPr lang="hu-HU"/>
        </a:p>
      </dgm:t>
    </dgm:pt>
    <dgm:pt modelId="{6BCBED50-CC76-4287-A0FC-E3AFE4B84D90}">
      <dgm:prSet/>
      <dgm:spPr/>
      <dgm:t>
        <a:bodyPr/>
        <a:lstStyle/>
        <a:p>
          <a:pPr rtl="0"/>
          <a:r>
            <a:rPr lang="en-GB" dirty="0" smtClean="0">
              <a:latin typeface="Cambria" panose="02040503050406030204" pitchFamily="18" charset="0"/>
            </a:rPr>
            <a:t>Special eligibility rules </a:t>
          </a:r>
          <a:endParaRPr lang="hu-HU" dirty="0">
            <a:latin typeface="Cambria" panose="02040503050406030204" pitchFamily="18" charset="0"/>
          </a:endParaRPr>
        </a:p>
      </dgm:t>
    </dgm:pt>
    <dgm:pt modelId="{A7D6022A-4534-418D-BC64-300D884E88D6}" type="parTrans" cxnId="{DCEDE09C-2D45-4F17-9E07-FF39669035BF}">
      <dgm:prSet/>
      <dgm:spPr/>
      <dgm:t>
        <a:bodyPr/>
        <a:lstStyle/>
        <a:p>
          <a:endParaRPr lang="hu-HU"/>
        </a:p>
      </dgm:t>
    </dgm:pt>
    <dgm:pt modelId="{FCB68FA5-336F-42E1-8851-6773DB1D879A}" type="sibTrans" cxnId="{DCEDE09C-2D45-4F17-9E07-FF39669035BF}">
      <dgm:prSet/>
      <dgm:spPr/>
      <dgm:t>
        <a:bodyPr/>
        <a:lstStyle/>
        <a:p>
          <a:endParaRPr lang="hu-HU"/>
        </a:p>
      </dgm:t>
    </dgm:pt>
    <dgm:pt modelId="{4601FBE1-17B6-429E-A6C4-A8128125B947}" type="pres">
      <dgm:prSet presAssocID="{CF80921D-2A9C-4966-831B-01C82025D972}" presName="linear" presStyleCnt="0">
        <dgm:presLayoutVars>
          <dgm:animLvl val="lvl"/>
          <dgm:resizeHandles val="exact"/>
        </dgm:presLayoutVars>
      </dgm:prSet>
      <dgm:spPr/>
      <dgm:t>
        <a:bodyPr/>
        <a:lstStyle/>
        <a:p>
          <a:endParaRPr lang="en-GB"/>
        </a:p>
      </dgm:t>
    </dgm:pt>
    <dgm:pt modelId="{B47DE651-2B92-4BF9-957D-53AA07B8C819}" type="pres">
      <dgm:prSet presAssocID="{BAD95CEC-6389-4FB4-AE9B-4B6E17E21245}" presName="parentText" presStyleLbl="node1" presStyleIdx="0" presStyleCnt="4">
        <dgm:presLayoutVars>
          <dgm:chMax val="0"/>
          <dgm:bulletEnabled val="1"/>
        </dgm:presLayoutVars>
      </dgm:prSet>
      <dgm:spPr/>
      <dgm:t>
        <a:bodyPr/>
        <a:lstStyle/>
        <a:p>
          <a:endParaRPr lang="en-GB"/>
        </a:p>
      </dgm:t>
    </dgm:pt>
    <dgm:pt modelId="{E4013C3B-17E1-4773-BC13-F06C69B04DB7}" type="pres">
      <dgm:prSet presAssocID="{082E36D1-7CC1-43DA-93C0-E79D6CB1C499}" presName="spacer" presStyleCnt="0"/>
      <dgm:spPr/>
    </dgm:pt>
    <dgm:pt modelId="{BDF58E88-03B4-4CE3-834C-3B6885A2B3CD}" type="pres">
      <dgm:prSet presAssocID="{3290AD49-928E-448D-8F10-99B20F47DFCC}" presName="parentText" presStyleLbl="node1" presStyleIdx="1" presStyleCnt="4">
        <dgm:presLayoutVars>
          <dgm:chMax val="0"/>
          <dgm:bulletEnabled val="1"/>
        </dgm:presLayoutVars>
      </dgm:prSet>
      <dgm:spPr/>
      <dgm:t>
        <a:bodyPr/>
        <a:lstStyle/>
        <a:p>
          <a:endParaRPr lang="en-GB"/>
        </a:p>
      </dgm:t>
    </dgm:pt>
    <dgm:pt modelId="{ACC373BB-C76D-4677-AE8E-48F5BC15881F}" type="pres">
      <dgm:prSet presAssocID="{F89C02A1-84DE-450B-BF2E-64D1EAEB7F15}" presName="spacer" presStyleCnt="0"/>
      <dgm:spPr/>
    </dgm:pt>
    <dgm:pt modelId="{9ECAB2A2-1F1E-4AD7-892A-EA8C7DF17719}" type="pres">
      <dgm:prSet presAssocID="{18629809-9FB4-471C-9CBE-D9DB81518721}" presName="parentText" presStyleLbl="node1" presStyleIdx="2" presStyleCnt="4">
        <dgm:presLayoutVars>
          <dgm:chMax val="0"/>
          <dgm:bulletEnabled val="1"/>
        </dgm:presLayoutVars>
      </dgm:prSet>
      <dgm:spPr/>
      <dgm:t>
        <a:bodyPr/>
        <a:lstStyle/>
        <a:p>
          <a:endParaRPr lang="en-GB"/>
        </a:p>
      </dgm:t>
    </dgm:pt>
    <dgm:pt modelId="{554B6C1D-FA1B-4C07-AAE0-C7DD74F399D1}" type="pres">
      <dgm:prSet presAssocID="{2127660C-4213-457F-B315-DD4B3CD6E503}" presName="spacer" presStyleCnt="0"/>
      <dgm:spPr/>
    </dgm:pt>
    <dgm:pt modelId="{6AB6F860-1271-48DF-B241-393CFC210934}" type="pres">
      <dgm:prSet presAssocID="{6BCBED50-CC76-4287-A0FC-E3AFE4B84D90}" presName="parentText" presStyleLbl="node1" presStyleIdx="3" presStyleCnt="4">
        <dgm:presLayoutVars>
          <dgm:chMax val="0"/>
          <dgm:bulletEnabled val="1"/>
        </dgm:presLayoutVars>
      </dgm:prSet>
      <dgm:spPr/>
      <dgm:t>
        <a:bodyPr/>
        <a:lstStyle/>
        <a:p>
          <a:endParaRPr lang="en-GB"/>
        </a:p>
      </dgm:t>
    </dgm:pt>
  </dgm:ptLst>
  <dgm:cxnLst>
    <dgm:cxn modelId="{AE9403A5-D026-4EE6-B091-246781B20FA9}" type="presOf" srcId="{BAD95CEC-6389-4FB4-AE9B-4B6E17E21245}" destId="{B47DE651-2B92-4BF9-957D-53AA07B8C819}" srcOrd="0" destOrd="0" presId="urn:microsoft.com/office/officeart/2005/8/layout/vList2"/>
    <dgm:cxn modelId="{A7348E04-93B7-41A3-AA77-8849545797EF}" type="presOf" srcId="{3290AD49-928E-448D-8F10-99B20F47DFCC}" destId="{BDF58E88-03B4-4CE3-834C-3B6885A2B3CD}" srcOrd="0" destOrd="0" presId="urn:microsoft.com/office/officeart/2005/8/layout/vList2"/>
    <dgm:cxn modelId="{DCEDE09C-2D45-4F17-9E07-FF39669035BF}" srcId="{CF80921D-2A9C-4966-831B-01C82025D972}" destId="{6BCBED50-CC76-4287-A0FC-E3AFE4B84D90}" srcOrd="3" destOrd="0" parTransId="{A7D6022A-4534-418D-BC64-300D884E88D6}" sibTransId="{FCB68FA5-336F-42E1-8851-6773DB1D879A}"/>
    <dgm:cxn modelId="{8F9A974A-26B1-4D6F-8E27-CE40B4A8DAC2}" type="presOf" srcId="{CF80921D-2A9C-4966-831B-01C82025D972}" destId="{4601FBE1-17B6-429E-A6C4-A8128125B947}" srcOrd="0" destOrd="0" presId="urn:microsoft.com/office/officeart/2005/8/layout/vList2"/>
    <dgm:cxn modelId="{F1CB4D2B-6A3A-4567-9D61-76AE0F6A86BE}" srcId="{CF80921D-2A9C-4966-831B-01C82025D972}" destId="{BAD95CEC-6389-4FB4-AE9B-4B6E17E21245}" srcOrd="0" destOrd="0" parTransId="{05B3894E-5A80-465A-81B6-1E39AEFDEAEF}" sibTransId="{082E36D1-7CC1-43DA-93C0-E79D6CB1C499}"/>
    <dgm:cxn modelId="{17F86A76-433B-481E-840B-993D86F034A7}" srcId="{CF80921D-2A9C-4966-831B-01C82025D972}" destId="{3290AD49-928E-448D-8F10-99B20F47DFCC}" srcOrd="1" destOrd="0" parTransId="{D5824CA7-78E7-4249-9C17-A0EB5028B09B}" sibTransId="{F89C02A1-84DE-450B-BF2E-64D1EAEB7F15}"/>
    <dgm:cxn modelId="{7EDA17D8-36DB-4D94-8F99-6DF1A2655C3B}" type="presOf" srcId="{6BCBED50-CC76-4287-A0FC-E3AFE4B84D90}" destId="{6AB6F860-1271-48DF-B241-393CFC210934}" srcOrd="0" destOrd="0" presId="urn:microsoft.com/office/officeart/2005/8/layout/vList2"/>
    <dgm:cxn modelId="{AB58E5B1-CBE0-4008-8FA2-2723AFC3C6F6}" srcId="{CF80921D-2A9C-4966-831B-01C82025D972}" destId="{18629809-9FB4-471C-9CBE-D9DB81518721}" srcOrd="2" destOrd="0" parTransId="{B8792D9F-5CF0-44D1-8C1B-55C2CDB046FB}" sibTransId="{2127660C-4213-457F-B315-DD4B3CD6E503}"/>
    <dgm:cxn modelId="{DF417728-09A1-4AC1-87FB-F408B944736A}" type="presOf" srcId="{18629809-9FB4-471C-9CBE-D9DB81518721}" destId="{9ECAB2A2-1F1E-4AD7-892A-EA8C7DF17719}" srcOrd="0" destOrd="0" presId="urn:microsoft.com/office/officeart/2005/8/layout/vList2"/>
    <dgm:cxn modelId="{FAFA7755-68FA-4EA2-BD5E-9F1B1E02E4E4}" type="presParOf" srcId="{4601FBE1-17B6-429E-A6C4-A8128125B947}" destId="{B47DE651-2B92-4BF9-957D-53AA07B8C819}" srcOrd="0" destOrd="0" presId="urn:microsoft.com/office/officeart/2005/8/layout/vList2"/>
    <dgm:cxn modelId="{BDED26FC-63D6-4BBF-BE67-9E8EF15722D4}" type="presParOf" srcId="{4601FBE1-17B6-429E-A6C4-A8128125B947}" destId="{E4013C3B-17E1-4773-BC13-F06C69B04DB7}" srcOrd="1" destOrd="0" presId="urn:microsoft.com/office/officeart/2005/8/layout/vList2"/>
    <dgm:cxn modelId="{2381C61A-C3E8-4D93-8764-FAD353628939}" type="presParOf" srcId="{4601FBE1-17B6-429E-A6C4-A8128125B947}" destId="{BDF58E88-03B4-4CE3-834C-3B6885A2B3CD}" srcOrd="2" destOrd="0" presId="urn:microsoft.com/office/officeart/2005/8/layout/vList2"/>
    <dgm:cxn modelId="{AC6DBCBE-EB25-4B62-A149-A8611AB93188}" type="presParOf" srcId="{4601FBE1-17B6-429E-A6C4-A8128125B947}" destId="{ACC373BB-C76D-4677-AE8E-48F5BC15881F}" srcOrd="3" destOrd="0" presId="urn:microsoft.com/office/officeart/2005/8/layout/vList2"/>
    <dgm:cxn modelId="{4BFCBB4F-52CA-455C-B442-CFF7EA6A2C29}" type="presParOf" srcId="{4601FBE1-17B6-429E-A6C4-A8128125B947}" destId="{9ECAB2A2-1F1E-4AD7-892A-EA8C7DF17719}" srcOrd="4" destOrd="0" presId="urn:microsoft.com/office/officeart/2005/8/layout/vList2"/>
    <dgm:cxn modelId="{D2C11DBF-44AC-4D57-94B4-E6B4EB4EE7A0}" type="presParOf" srcId="{4601FBE1-17B6-429E-A6C4-A8128125B947}" destId="{554B6C1D-FA1B-4C07-AAE0-C7DD74F399D1}" srcOrd="5" destOrd="0" presId="urn:microsoft.com/office/officeart/2005/8/layout/vList2"/>
    <dgm:cxn modelId="{A39F4F8C-1276-4A93-BAF1-A6797B08E57A}" type="presParOf" srcId="{4601FBE1-17B6-429E-A6C4-A8128125B947}" destId="{6AB6F860-1271-48DF-B241-393CFC21093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303F13-AB2A-4443-BA49-CA6DA6B86F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4418D017-371C-4790-A2DF-075C08BC54D5}">
      <dgm:prSet custT="1"/>
      <dgm:spPr/>
      <dgm:t>
        <a:bodyPr/>
        <a:lstStyle/>
        <a:p>
          <a:pPr rtl="0"/>
          <a:r>
            <a:rPr lang="en-GB" sz="2800" b="1" dirty="0" smtClean="0">
              <a:latin typeface="Cambria" panose="02040503050406030204" pitchFamily="18" charset="0"/>
            </a:rPr>
            <a:t>Staff costs</a:t>
          </a:r>
          <a:endParaRPr lang="hu-HU" sz="2800" b="1" dirty="0">
            <a:latin typeface="Cambria" panose="02040503050406030204" pitchFamily="18" charset="0"/>
          </a:endParaRPr>
        </a:p>
      </dgm:t>
    </dgm:pt>
    <dgm:pt modelId="{11D1FC86-9263-44D6-9E4F-5ED0D83BF719}" type="parTrans" cxnId="{A65D156A-42E2-4418-84D8-AC6021E13DE7}">
      <dgm:prSet/>
      <dgm:spPr/>
      <dgm:t>
        <a:bodyPr/>
        <a:lstStyle/>
        <a:p>
          <a:endParaRPr lang="hu-HU"/>
        </a:p>
      </dgm:t>
    </dgm:pt>
    <dgm:pt modelId="{7380BB94-2A3E-425D-ACB0-373FCBA936F5}" type="sibTrans" cxnId="{A65D156A-42E2-4418-84D8-AC6021E13DE7}">
      <dgm:prSet/>
      <dgm:spPr/>
      <dgm:t>
        <a:bodyPr/>
        <a:lstStyle/>
        <a:p>
          <a:endParaRPr lang="hu-HU"/>
        </a:p>
      </dgm:t>
    </dgm:pt>
    <dgm:pt modelId="{3C76DF79-329C-477A-8EB4-3228FAF4E8B5}">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GB" sz="2200" dirty="0" smtClean="0">
              <a:solidFill>
                <a:schemeClr val="tx2">
                  <a:lumMod val="75000"/>
                </a:schemeClr>
              </a:solidFill>
              <a:latin typeface="Cambria" panose="02040503050406030204" pitchFamily="18" charset="0"/>
            </a:rPr>
            <a:t>The costs of the </a:t>
          </a:r>
          <a:r>
            <a:rPr lang="en-GB" sz="2200" b="1" dirty="0" smtClean="0">
              <a:solidFill>
                <a:schemeClr val="tx2">
                  <a:lumMod val="75000"/>
                </a:schemeClr>
              </a:solidFill>
              <a:latin typeface="Cambria" panose="02040503050406030204" pitchFamily="18" charset="0"/>
            </a:rPr>
            <a:t>personnel employed </a:t>
          </a:r>
          <a:r>
            <a:rPr lang="en-GB" sz="2200" dirty="0" smtClean="0">
              <a:solidFill>
                <a:schemeClr val="tx2">
                  <a:lumMod val="75000"/>
                </a:schemeClr>
              </a:solidFill>
              <a:latin typeface="Cambria" panose="02040503050406030204" pitchFamily="18" charset="0"/>
            </a:rPr>
            <a:t>by the beneficiary institution and executing tasks for the project  </a:t>
          </a:r>
        </a:p>
        <a:p>
          <a:pPr rtl="0"/>
          <a:r>
            <a:rPr lang="sr-Latn-RS" sz="2200" b="1" dirty="0" smtClean="0">
              <a:solidFill>
                <a:schemeClr val="tx2">
                  <a:lumMod val="75000"/>
                </a:schemeClr>
              </a:solidFill>
              <a:latin typeface="Cambria" panose="02040503050406030204" pitchFamily="18" charset="0"/>
            </a:rPr>
            <a:t>Limited to:</a:t>
          </a:r>
        </a:p>
        <a:p>
          <a:pPr rtl="0"/>
          <a:r>
            <a:rPr lang="en-GB" sz="2200" dirty="0" smtClean="0">
              <a:solidFill>
                <a:schemeClr val="tx2">
                  <a:lumMod val="75000"/>
                </a:schemeClr>
              </a:solidFill>
              <a:latin typeface="Cambria" panose="02040503050406030204" pitchFamily="18" charset="0"/>
            </a:rPr>
            <a:t>•</a:t>
          </a:r>
          <a:r>
            <a:rPr lang="hu-HU" sz="2200" dirty="0" smtClean="0">
              <a:solidFill>
                <a:schemeClr val="tx2">
                  <a:lumMod val="75000"/>
                </a:schemeClr>
              </a:solidFill>
              <a:latin typeface="Cambria" panose="02040503050406030204" pitchFamily="18" charset="0"/>
            </a:rPr>
            <a:t> </a:t>
          </a:r>
          <a:r>
            <a:rPr lang="en-GB" sz="2200" dirty="0" smtClean="0">
              <a:solidFill>
                <a:schemeClr val="tx2">
                  <a:lumMod val="75000"/>
                </a:schemeClr>
              </a:solidFill>
              <a:latin typeface="Cambria" panose="02040503050406030204" pitchFamily="18" charset="0"/>
            </a:rPr>
            <a:t>Salary payments </a:t>
          </a:r>
          <a:endParaRPr lang="hu-HU" sz="2200" dirty="0" smtClean="0">
            <a:solidFill>
              <a:schemeClr val="tx2">
                <a:lumMod val="75000"/>
              </a:schemeClr>
            </a:solidFill>
            <a:latin typeface="Cambria" panose="02040503050406030204" pitchFamily="18" charset="0"/>
          </a:endParaRPr>
        </a:p>
        <a:p>
          <a:pPr rtl="0"/>
          <a:r>
            <a:rPr lang="en-GB" sz="2200" dirty="0" smtClean="0">
              <a:solidFill>
                <a:schemeClr val="tx2">
                  <a:lumMod val="75000"/>
                </a:schemeClr>
              </a:solidFill>
              <a:latin typeface="Cambria" panose="02040503050406030204" pitchFamily="18" charset="0"/>
            </a:rPr>
            <a:t>•</a:t>
          </a:r>
          <a:r>
            <a:rPr lang="hu-HU" sz="2200" dirty="0" smtClean="0">
              <a:solidFill>
                <a:schemeClr val="tx2">
                  <a:lumMod val="75000"/>
                </a:schemeClr>
              </a:solidFill>
              <a:latin typeface="Cambria" panose="02040503050406030204" pitchFamily="18" charset="0"/>
            </a:rPr>
            <a:t> </a:t>
          </a:r>
          <a:r>
            <a:rPr lang="en-GB" sz="2200" dirty="0" smtClean="0">
              <a:solidFill>
                <a:schemeClr val="tx2">
                  <a:lumMod val="75000"/>
                </a:schemeClr>
              </a:solidFill>
              <a:latin typeface="Cambria" panose="02040503050406030204" pitchFamily="18" charset="0"/>
            </a:rPr>
            <a:t>Any other costs directly linked to salary payments incurred and paid by the employer, such as employment taxes and social security</a:t>
          </a:r>
          <a:endParaRPr lang="hu-HU" sz="2200" dirty="0">
            <a:solidFill>
              <a:schemeClr val="tx2">
                <a:lumMod val="75000"/>
              </a:schemeClr>
            </a:solidFill>
            <a:latin typeface="Cambria" panose="02040503050406030204" pitchFamily="18" charset="0"/>
          </a:endParaRPr>
        </a:p>
      </dgm:t>
    </dgm:pt>
    <dgm:pt modelId="{86FCDFED-220B-40F4-B455-619EA0F32C31}" type="parTrans" cxnId="{F951793A-93FE-43F5-85A5-E1878DEAD823}">
      <dgm:prSet/>
      <dgm:spPr/>
      <dgm:t>
        <a:bodyPr/>
        <a:lstStyle/>
        <a:p>
          <a:endParaRPr lang="hu-HU"/>
        </a:p>
      </dgm:t>
    </dgm:pt>
    <dgm:pt modelId="{5E7F26EF-79CF-4607-A095-A73B5E74594C}" type="sibTrans" cxnId="{F951793A-93FE-43F5-85A5-E1878DEAD823}">
      <dgm:prSet/>
      <dgm:spPr/>
      <dgm:t>
        <a:bodyPr/>
        <a:lstStyle/>
        <a:p>
          <a:endParaRPr lang="hu-HU"/>
        </a:p>
      </dgm:t>
    </dgm:pt>
    <dgm:pt modelId="{44BC274D-A57D-42C6-BE06-BD4527A7F9A1}" type="pres">
      <dgm:prSet presAssocID="{79303F13-AB2A-4443-BA49-CA6DA6B86F2A}" presName="linear" presStyleCnt="0">
        <dgm:presLayoutVars>
          <dgm:animLvl val="lvl"/>
          <dgm:resizeHandles val="exact"/>
        </dgm:presLayoutVars>
      </dgm:prSet>
      <dgm:spPr/>
      <dgm:t>
        <a:bodyPr/>
        <a:lstStyle/>
        <a:p>
          <a:endParaRPr lang="en-GB"/>
        </a:p>
      </dgm:t>
    </dgm:pt>
    <dgm:pt modelId="{FA6F548F-2ABB-410C-8E44-2CB05B71AD79}" type="pres">
      <dgm:prSet presAssocID="{4418D017-371C-4790-A2DF-075C08BC54D5}" presName="parentText" presStyleLbl="node1" presStyleIdx="0" presStyleCnt="2" custScaleX="92793" custScaleY="29873">
        <dgm:presLayoutVars>
          <dgm:chMax val="0"/>
          <dgm:bulletEnabled val="1"/>
        </dgm:presLayoutVars>
      </dgm:prSet>
      <dgm:spPr/>
      <dgm:t>
        <a:bodyPr/>
        <a:lstStyle/>
        <a:p>
          <a:endParaRPr lang="en-GB"/>
        </a:p>
      </dgm:t>
    </dgm:pt>
    <dgm:pt modelId="{98A30E81-9D53-4FD5-8402-ED8C1FCF9BCC}" type="pres">
      <dgm:prSet presAssocID="{7380BB94-2A3E-425D-ACB0-373FCBA936F5}" presName="spacer" presStyleCnt="0"/>
      <dgm:spPr/>
      <dgm:t>
        <a:bodyPr/>
        <a:lstStyle/>
        <a:p>
          <a:endParaRPr lang="en-GB"/>
        </a:p>
      </dgm:t>
    </dgm:pt>
    <dgm:pt modelId="{65A24E97-D705-4AC3-B6D8-9222A5848B51}" type="pres">
      <dgm:prSet presAssocID="{3C76DF79-329C-477A-8EB4-3228FAF4E8B5}" presName="parentText" presStyleLbl="node1" presStyleIdx="1" presStyleCnt="2">
        <dgm:presLayoutVars>
          <dgm:chMax val="0"/>
          <dgm:bulletEnabled val="1"/>
        </dgm:presLayoutVars>
      </dgm:prSet>
      <dgm:spPr/>
      <dgm:t>
        <a:bodyPr/>
        <a:lstStyle/>
        <a:p>
          <a:endParaRPr lang="en-GB"/>
        </a:p>
      </dgm:t>
    </dgm:pt>
  </dgm:ptLst>
  <dgm:cxnLst>
    <dgm:cxn modelId="{F951793A-93FE-43F5-85A5-E1878DEAD823}" srcId="{79303F13-AB2A-4443-BA49-CA6DA6B86F2A}" destId="{3C76DF79-329C-477A-8EB4-3228FAF4E8B5}" srcOrd="1" destOrd="0" parTransId="{86FCDFED-220B-40F4-B455-619EA0F32C31}" sibTransId="{5E7F26EF-79CF-4607-A095-A73B5E74594C}"/>
    <dgm:cxn modelId="{C4914C87-0D3B-4B33-8A52-262850BF20F6}" type="presOf" srcId="{3C76DF79-329C-477A-8EB4-3228FAF4E8B5}" destId="{65A24E97-D705-4AC3-B6D8-9222A5848B51}" srcOrd="0" destOrd="0" presId="urn:microsoft.com/office/officeart/2005/8/layout/vList2"/>
    <dgm:cxn modelId="{2197FC1E-E4A6-4E07-ADA8-20FFE878F304}" type="presOf" srcId="{79303F13-AB2A-4443-BA49-CA6DA6B86F2A}" destId="{44BC274D-A57D-42C6-BE06-BD4527A7F9A1}" srcOrd="0" destOrd="0" presId="urn:microsoft.com/office/officeart/2005/8/layout/vList2"/>
    <dgm:cxn modelId="{A65D156A-42E2-4418-84D8-AC6021E13DE7}" srcId="{79303F13-AB2A-4443-BA49-CA6DA6B86F2A}" destId="{4418D017-371C-4790-A2DF-075C08BC54D5}" srcOrd="0" destOrd="0" parTransId="{11D1FC86-9263-44D6-9E4F-5ED0D83BF719}" sibTransId="{7380BB94-2A3E-425D-ACB0-373FCBA936F5}"/>
    <dgm:cxn modelId="{320CD5B8-E367-452A-AC8E-07E9EAC4A966}" type="presOf" srcId="{4418D017-371C-4790-A2DF-075C08BC54D5}" destId="{FA6F548F-2ABB-410C-8E44-2CB05B71AD79}" srcOrd="0" destOrd="0" presId="urn:microsoft.com/office/officeart/2005/8/layout/vList2"/>
    <dgm:cxn modelId="{0B3A045F-6D98-4E2C-9239-245CEEAD86F3}" type="presParOf" srcId="{44BC274D-A57D-42C6-BE06-BD4527A7F9A1}" destId="{FA6F548F-2ABB-410C-8E44-2CB05B71AD79}" srcOrd="0" destOrd="0" presId="urn:microsoft.com/office/officeart/2005/8/layout/vList2"/>
    <dgm:cxn modelId="{B7BF447C-D6AE-49BF-912E-8E95F2CC26C6}" type="presParOf" srcId="{44BC274D-A57D-42C6-BE06-BD4527A7F9A1}" destId="{98A30E81-9D53-4FD5-8402-ED8C1FCF9BCC}" srcOrd="1" destOrd="0" presId="urn:microsoft.com/office/officeart/2005/8/layout/vList2"/>
    <dgm:cxn modelId="{B2BF3D7C-145D-430D-9806-643A8AAFE15F}" type="presParOf" srcId="{44BC274D-A57D-42C6-BE06-BD4527A7F9A1}" destId="{65A24E97-D705-4AC3-B6D8-9222A5848B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FB1F88-8ED0-4D68-B7A6-316CC2A3F9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C835A1E4-2369-495B-86A4-935B3973E989}">
      <dgm:prSet custT="1"/>
      <dgm:spPr/>
      <dgm:t>
        <a:bodyPr/>
        <a:lstStyle/>
        <a:p>
          <a:pPr rtl="0"/>
          <a:r>
            <a:rPr lang="en-GB" sz="2800" b="1" dirty="0" smtClean="0">
              <a:latin typeface="Cambria" panose="02040503050406030204" pitchFamily="18" charset="0"/>
            </a:rPr>
            <a:t>Methods of reimbursement: </a:t>
          </a:r>
          <a:endParaRPr lang="hu-HU" sz="2800" b="1" dirty="0">
            <a:latin typeface="Cambria" panose="02040503050406030204" pitchFamily="18" charset="0"/>
          </a:endParaRPr>
        </a:p>
      </dgm:t>
    </dgm:pt>
    <dgm:pt modelId="{0F0C0F40-20FA-48EE-ADEB-25DF7EFD89CA}" type="parTrans" cxnId="{DA1ED21E-65D0-4D21-ACDA-ABC899E5234C}">
      <dgm:prSet/>
      <dgm:spPr/>
      <dgm:t>
        <a:bodyPr/>
        <a:lstStyle/>
        <a:p>
          <a:endParaRPr lang="hu-HU"/>
        </a:p>
      </dgm:t>
    </dgm:pt>
    <dgm:pt modelId="{E984C01F-5DAA-4E92-AA83-D37280A734FE}" type="sibTrans" cxnId="{DA1ED21E-65D0-4D21-ACDA-ABC899E5234C}">
      <dgm:prSet/>
      <dgm:spPr/>
      <dgm:t>
        <a:bodyPr/>
        <a:lstStyle/>
        <a:p>
          <a:endParaRPr lang="hu-HU"/>
        </a:p>
      </dgm:t>
    </dgm:pt>
    <dgm:pt modelId="{CA802A83-848F-4A66-A8A2-52A6C02549A7}">
      <dgm:prSet custT="1"/>
      <dgm:spPr/>
      <dgm:t>
        <a:bodyPr/>
        <a:lstStyle/>
        <a:p>
          <a:pPr rtl="0"/>
          <a:r>
            <a:rPr lang="en-GB" sz="2800" dirty="0" smtClean="0">
              <a:solidFill>
                <a:schemeClr val="tx2">
                  <a:lumMod val="75000"/>
                </a:schemeClr>
              </a:solidFill>
              <a:latin typeface="Cambria" panose="02040503050406030204" pitchFamily="18" charset="0"/>
            </a:rPr>
            <a:t>Real </a:t>
          </a:r>
          <a:r>
            <a:rPr lang="en-GB" sz="2800" baseline="0" dirty="0" smtClean="0">
              <a:solidFill>
                <a:schemeClr val="tx2">
                  <a:lumMod val="75000"/>
                </a:schemeClr>
              </a:solidFill>
              <a:latin typeface="Cambria" panose="02040503050406030204" pitchFamily="18" charset="0"/>
            </a:rPr>
            <a:t>cost</a:t>
          </a:r>
          <a:r>
            <a:rPr lang="en-GB" sz="2800" dirty="0" smtClean="0">
              <a:solidFill>
                <a:schemeClr val="tx2">
                  <a:lumMod val="75000"/>
                </a:schemeClr>
              </a:solidFill>
              <a:latin typeface="Cambria" panose="02040503050406030204" pitchFamily="18" charset="0"/>
            </a:rPr>
            <a:t> basis</a:t>
          </a:r>
          <a:endParaRPr lang="hu-HU" sz="2800" dirty="0">
            <a:solidFill>
              <a:schemeClr val="tx2">
                <a:lumMod val="75000"/>
              </a:schemeClr>
            </a:solidFill>
            <a:latin typeface="Cambria" panose="02040503050406030204" pitchFamily="18" charset="0"/>
          </a:endParaRPr>
        </a:p>
      </dgm:t>
    </dgm:pt>
    <dgm:pt modelId="{DB322C23-5E41-4932-BDC0-F01B717D7F2E}" type="parTrans" cxnId="{91EA8306-5A18-4992-A2A3-E8C9BA5C126A}">
      <dgm:prSet/>
      <dgm:spPr/>
      <dgm:t>
        <a:bodyPr/>
        <a:lstStyle/>
        <a:p>
          <a:endParaRPr lang="hu-HU"/>
        </a:p>
      </dgm:t>
    </dgm:pt>
    <dgm:pt modelId="{4F2C17A5-6AAA-44ED-B91C-9D330AF0E8B0}" type="sibTrans" cxnId="{91EA8306-5A18-4992-A2A3-E8C9BA5C126A}">
      <dgm:prSet/>
      <dgm:spPr/>
      <dgm:t>
        <a:bodyPr/>
        <a:lstStyle/>
        <a:p>
          <a:endParaRPr lang="hu-HU"/>
        </a:p>
      </dgm:t>
    </dgm:pt>
    <dgm:pt modelId="{446E6A65-555C-4D02-8AAB-73E73154650B}">
      <dgm:prSet custT="1"/>
      <dgm:spPr/>
      <dgm:t>
        <a:bodyPr/>
        <a:lstStyle/>
        <a:p>
          <a:pPr rtl="0"/>
          <a:r>
            <a:rPr lang="en-GB" sz="2800" dirty="0" smtClean="0">
              <a:solidFill>
                <a:schemeClr val="tx2">
                  <a:lumMod val="75000"/>
                </a:schemeClr>
              </a:solidFill>
              <a:latin typeface="Cambria" panose="02040503050406030204" pitchFamily="18" charset="0"/>
            </a:rPr>
            <a:t>As a flat rate up to 20% of direct costs other than staff costs</a:t>
          </a:r>
          <a:endParaRPr lang="hu-HU" sz="2800" dirty="0">
            <a:solidFill>
              <a:schemeClr val="tx2">
                <a:lumMod val="75000"/>
              </a:schemeClr>
            </a:solidFill>
            <a:latin typeface="Cambria" panose="02040503050406030204" pitchFamily="18" charset="0"/>
          </a:endParaRPr>
        </a:p>
      </dgm:t>
    </dgm:pt>
    <dgm:pt modelId="{2A97CE34-4FC1-405B-9B8D-8EFC8548EB87}" type="parTrans" cxnId="{0E87AE05-CF7F-4546-9B56-F765EA32E316}">
      <dgm:prSet/>
      <dgm:spPr/>
      <dgm:t>
        <a:bodyPr/>
        <a:lstStyle/>
        <a:p>
          <a:endParaRPr lang="hu-HU"/>
        </a:p>
      </dgm:t>
    </dgm:pt>
    <dgm:pt modelId="{06EABDC4-9106-4200-B034-54E4B44CC15B}" type="sibTrans" cxnId="{0E87AE05-CF7F-4546-9B56-F765EA32E316}">
      <dgm:prSet/>
      <dgm:spPr/>
      <dgm:t>
        <a:bodyPr/>
        <a:lstStyle/>
        <a:p>
          <a:endParaRPr lang="hu-HU"/>
        </a:p>
      </dgm:t>
    </dgm:pt>
    <dgm:pt modelId="{C7D0C690-F64C-49EF-99E9-21B51DF83C36}">
      <dgm:prSet custT="1"/>
      <dgm:spPr/>
      <dgm:t>
        <a:bodyPr/>
        <a:lstStyle/>
        <a:p>
          <a:pPr rtl="0"/>
          <a:r>
            <a:rPr lang="en-GB" sz="2400" b="1" dirty="0" smtClean="0">
              <a:latin typeface="Cambria" panose="02040503050406030204" pitchFamily="18" charset="0"/>
            </a:rPr>
            <a:t>Each Project partner</a:t>
          </a:r>
          <a:r>
            <a:rPr lang="en-US" sz="2400" b="1" dirty="0" smtClean="0">
              <a:latin typeface="Cambria" panose="02040503050406030204" pitchFamily="18" charset="0"/>
            </a:rPr>
            <a:t> </a:t>
          </a:r>
          <a:r>
            <a:rPr lang="en-US" sz="2400" dirty="0" smtClean="0">
              <a:latin typeface="Cambria" panose="02040503050406030204" pitchFamily="18" charset="0"/>
            </a:rPr>
            <a:t>must choose one reimbursement option in the Application Form which </a:t>
          </a:r>
          <a:r>
            <a:rPr lang="en-US" sz="2400" b="1" dirty="0" smtClean="0">
              <a:latin typeface="Cambria" panose="02040503050406030204" pitchFamily="18" charset="0"/>
            </a:rPr>
            <a:t>will remain unchanged through the entire  project period.</a:t>
          </a:r>
          <a:r>
            <a:rPr lang="en-GB" sz="2400" b="1" dirty="0" smtClean="0">
              <a:latin typeface="Cambria" panose="02040503050406030204" pitchFamily="18" charset="0"/>
            </a:rPr>
            <a:t> </a:t>
          </a:r>
          <a:endParaRPr lang="hu-HU" sz="2400" dirty="0">
            <a:latin typeface="Cambria" panose="02040503050406030204" pitchFamily="18" charset="0"/>
          </a:endParaRPr>
        </a:p>
      </dgm:t>
    </dgm:pt>
    <dgm:pt modelId="{9CEEFBC0-4719-401A-96DB-DAA0B52C5019}" type="parTrans" cxnId="{48A6C9A3-304F-404B-8DF7-AFD04D818DF0}">
      <dgm:prSet/>
      <dgm:spPr/>
      <dgm:t>
        <a:bodyPr/>
        <a:lstStyle/>
        <a:p>
          <a:endParaRPr lang="hu-HU"/>
        </a:p>
      </dgm:t>
    </dgm:pt>
    <dgm:pt modelId="{6BCBFF88-B159-4750-B2E4-DD4FBB3440AB}" type="sibTrans" cxnId="{48A6C9A3-304F-404B-8DF7-AFD04D818DF0}">
      <dgm:prSet/>
      <dgm:spPr/>
      <dgm:t>
        <a:bodyPr/>
        <a:lstStyle/>
        <a:p>
          <a:endParaRPr lang="hu-HU"/>
        </a:p>
      </dgm:t>
    </dgm:pt>
    <dgm:pt modelId="{13AD888C-1E1F-42B9-B2F5-4FF24BAC7B38}" type="pres">
      <dgm:prSet presAssocID="{4BFB1F88-8ED0-4D68-B7A6-316CC2A3F9A9}" presName="linear" presStyleCnt="0">
        <dgm:presLayoutVars>
          <dgm:animLvl val="lvl"/>
          <dgm:resizeHandles val="exact"/>
        </dgm:presLayoutVars>
      </dgm:prSet>
      <dgm:spPr/>
      <dgm:t>
        <a:bodyPr/>
        <a:lstStyle/>
        <a:p>
          <a:endParaRPr lang="en-GB"/>
        </a:p>
      </dgm:t>
    </dgm:pt>
    <dgm:pt modelId="{645303F2-364F-48EF-9E5A-532EA734E0D7}" type="pres">
      <dgm:prSet presAssocID="{C835A1E4-2369-495B-86A4-935B3973E989}" presName="parentText" presStyleLbl="node1" presStyleIdx="0" presStyleCnt="2" custScaleY="101298" custLinFactNeighborX="-1343" custLinFactNeighborY="-71949">
        <dgm:presLayoutVars>
          <dgm:chMax val="0"/>
          <dgm:bulletEnabled val="1"/>
        </dgm:presLayoutVars>
      </dgm:prSet>
      <dgm:spPr/>
      <dgm:t>
        <a:bodyPr/>
        <a:lstStyle/>
        <a:p>
          <a:endParaRPr lang="en-GB"/>
        </a:p>
      </dgm:t>
    </dgm:pt>
    <dgm:pt modelId="{45661124-021E-4D8D-BB9F-7E4AE407FD52}" type="pres">
      <dgm:prSet presAssocID="{C835A1E4-2369-495B-86A4-935B3973E989}" presName="childText" presStyleLbl="revTx" presStyleIdx="0" presStyleCnt="1" custScaleY="105865" custLinFactNeighborY="1802">
        <dgm:presLayoutVars>
          <dgm:bulletEnabled val="1"/>
        </dgm:presLayoutVars>
      </dgm:prSet>
      <dgm:spPr/>
      <dgm:t>
        <a:bodyPr/>
        <a:lstStyle/>
        <a:p>
          <a:endParaRPr lang="hu-HU"/>
        </a:p>
      </dgm:t>
    </dgm:pt>
    <dgm:pt modelId="{C5C92BDB-0578-4DBC-9694-20BC4D99A959}" type="pres">
      <dgm:prSet presAssocID="{C7D0C690-F64C-49EF-99E9-21B51DF83C36}" presName="parentText" presStyleLbl="node1" presStyleIdx="1" presStyleCnt="2" custScaleY="148063" custLinFactNeighborY="21716">
        <dgm:presLayoutVars>
          <dgm:chMax val="0"/>
          <dgm:bulletEnabled val="1"/>
        </dgm:presLayoutVars>
      </dgm:prSet>
      <dgm:spPr/>
      <dgm:t>
        <a:bodyPr/>
        <a:lstStyle/>
        <a:p>
          <a:endParaRPr lang="en-GB"/>
        </a:p>
      </dgm:t>
    </dgm:pt>
  </dgm:ptLst>
  <dgm:cxnLst>
    <dgm:cxn modelId="{368EB859-53EC-4B50-A3BE-D95538CD725B}" type="presOf" srcId="{C7D0C690-F64C-49EF-99E9-21B51DF83C36}" destId="{C5C92BDB-0578-4DBC-9694-20BC4D99A959}" srcOrd="0" destOrd="0" presId="urn:microsoft.com/office/officeart/2005/8/layout/vList2"/>
    <dgm:cxn modelId="{DA1ED21E-65D0-4D21-ACDA-ABC899E5234C}" srcId="{4BFB1F88-8ED0-4D68-B7A6-316CC2A3F9A9}" destId="{C835A1E4-2369-495B-86A4-935B3973E989}" srcOrd="0" destOrd="0" parTransId="{0F0C0F40-20FA-48EE-ADEB-25DF7EFD89CA}" sibTransId="{E984C01F-5DAA-4E92-AA83-D37280A734FE}"/>
    <dgm:cxn modelId="{66E37524-2786-4A1A-A86A-C1BC5991E01C}" type="presOf" srcId="{4BFB1F88-8ED0-4D68-B7A6-316CC2A3F9A9}" destId="{13AD888C-1E1F-42B9-B2F5-4FF24BAC7B38}" srcOrd="0" destOrd="0" presId="urn:microsoft.com/office/officeart/2005/8/layout/vList2"/>
    <dgm:cxn modelId="{0E87AE05-CF7F-4546-9B56-F765EA32E316}" srcId="{C835A1E4-2369-495B-86A4-935B3973E989}" destId="{446E6A65-555C-4D02-8AAB-73E73154650B}" srcOrd="1" destOrd="0" parTransId="{2A97CE34-4FC1-405B-9B8D-8EFC8548EB87}" sibTransId="{06EABDC4-9106-4200-B034-54E4B44CC15B}"/>
    <dgm:cxn modelId="{035399B0-5873-413F-8106-598277F075C7}" type="presOf" srcId="{C835A1E4-2369-495B-86A4-935B3973E989}" destId="{645303F2-364F-48EF-9E5A-532EA734E0D7}" srcOrd="0" destOrd="0" presId="urn:microsoft.com/office/officeart/2005/8/layout/vList2"/>
    <dgm:cxn modelId="{91EA8306-5A18-4992-A2A3-E8C9BA5C126A}" srcId="{C835A1E4-2369-495B-86A4-935B3973E989}" destId="{CA802A83-848F-4A66-A8A2-52A6C02549A7}" srcOrd="0" destOrd="0" parTransId="{DB322C23-5E41-4932-BDC0-F01B717D7F2E}" sibTransId="{4F2C17A5-6AAA-44ED-B91C-9D330AF0E8B0}"/>
    <dgm:cxn modelId="{F3B79C04-DC69-4A4C-A156-5BB911DAD056}" type="presOf" srcId="{CA802A83-848F-4A66-A8A2-52A6C02549A7}" destId="{45661124-021E-4D8D-BB9F-7E4AE407FD52}" srcOrd="0" destOrd="0" presId="urn:microsoft.com/office/officeart/2005/8/layout/vList2"/>
    <dgm:cxn modelId="{15A6FF90-0211-4640-A1FF-C0EF284591A1}" type="presOf" srcId="{446E6A65-555C-4D02-8AAB-73E73154650B}" destId="{45661124-021E-4D8D-BB9F-7E4AE407FD52}" srcOrd="0" destOrd="1" presId="urn:microsoft.com/office/officeart/2005/8/layout/vList2"/>
    <dgm:cxn modelId="{48A6C9A3-304F-404B-8DF7-AFD04D818DF0}" srcId="{4BFB1F88-8ED0-4D68-B7A6-316CC2A3F9A9}" destId="{C7D0C690-F64C-49EF-99E9-21B51DF83C36}" srcOrd="1" destOrd="0" parTransId="{9CEEFBC0-4719-401A-96DB-DAA0B52C5019}" sibTransId="{6BCBFF88-B159-4750-B2E4-DD4FBB3440AB}"/>
    <dgm:cxn modelId="{87ECB234-36D5-42D3-915C-A443AB24FCEF}" type="presParOf" srcId="{13AD888C-1E1F-42B9-B2F5-4FF24BAC7B38}" destId="{645303F2-364F-48EF-9E5A-532EA734E0D7}" srcOrd="0" destOrd="0" presId="urn:microsoft.com/office/officeart/2005/8/layout/vList2"/>
    <dgm:cxn modelId="{02FB9C66-737B-4C24-BD69-16C236AC211B}" type="presParOf" srcId="{13AD888C-1E1F-42B9-B2F5-4FF24BAC7B38}" destId="{45661124-021E-4D8D-BB9F-7E4AE407FD52}" srcOrd="1" destOrd="0" presId="urn:microsoft.com/office/officeart/2005/8/layout/vList2"/>
    <dgm:cxn modelId="{F4D6D52B-4528-4E94-9B11-3A6EAB9A99D1}" type="presParOf" srcId="{13AD888C-1E1F-42B9-B2F5-4FF24BAC7B38}" destId="{C5C92BDB-0578-4DBC-9694-20BC4D99A95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3625AE-C4EB-40EC-B2DC-3BE5CC769B26}" type="doc">
      <dgm:prSet loTypeId="urn:microsoft.com/office/officeart/2005/8/layout/lProcess1" loCatId="process" qsTypeId="urn:microsoft.com/office/officeart/2005/8/quickstyle/simple2" qsCatId="simple" csTypeId="urn:microsoft.com/office/officeart/2005/8/colors/accent1_2" csCatId="accent1" phldr="1"/>
      <dgm:spPr/>
      <dgm:t>
        <a:bodyPr/>
        <a:lstStyle/>
        <a:p>
          <a:endParaRPr lang="hu-HU"/>
        </a:p>
      </dgm:t>
    </dgm:pt>
    <dgm:pt modelId="{F545EB43-8C0E-49E4-9A82-459622FF6678}">
      <dgm:prSet custT="1"/>
      <dgm:spPr/>
      <dgm:t>
        <a:bodyPr/>
        <a:lstStyle/>
        <a:p>
          <a:pPr algn="l" rtl="0"/>
          <a:r>
            <a:rPr lang="hu-HU" sz="2400" b="1" dirty="0" smtClean="0">
              <a:latin typeface="Cambria" panose="02040503050406030204" pitchFamily="18" charset="0"/>
            </a:rPr>
            <a:t>R</a:t>
          </a:r>
          <a:r>
            <a:rPr lang="en-GB" sz="2400" b="1" dirty="0" smtClean="0">
              <a:latin typeface="Cambria" panose="02040503050406030204" pitchFamily="18" charset="0"/>
            </a:rPr>
            <a:t>eal cost </a:t>
          </a:r>
          <a:r>
            <a:rPr lang="en-GB" sz="2400" dirty="0" smtClean="0">
              <a:latin typeface="Cambria" panose="02040503050406030204" pitchFamily="18" charset="0"/>
            </a:rPr>
            <a:t>method:</a:t>
          </a:r>
          <a:r>
            <a:rPr lang="hu-HU" sz="2400" dirty="0" smtClean="0">
              <a:latin typeface="Cambria" panose="02040503050406030204" pitchFamily="18" charset="0"/>
            </a:rPr>
            <a:t> </a:t>
          </a:r>
        </a:p>
        <a:p>
          <a:pPr algn="l" rtl="0"/>
          <a:r>
            <a:rPr lang="en-GB" sz="2400" dirty="0" smtClean="0">
              <a:latin typeface="Cambria" panose="02040503050406030204" pitchFamily="18" charset="0"/>
            </a:rPr>
            <a:t>Justification and supporting documents necessary </a:t>
          </a:r>
          <a:endParaRPr lang="hu-HU" sz="2400" dirty="0">
            <a:latin typeface="Cambria" panose="02040503050406030204" pitchFamily="18" charset="0"/>
          </a:endParaRPr>
        </a:p>
      </dgm:t>
    </dgm:pt>
    <dgm:pt modelId="{F7642B18-CBCF-4A78-B60F-02331989AC94}" type="parTrans" cxnId="{1C2C86D9-46B0-487D-8854-035AB7342811}">
      <dgm:prSet/>
      <dgm:spPr/>
      <dgm:t>
        <a:bodyPr/>
        <a:lstStyle/>
        <a:p>
          <a:endParaRPr lang="hu-HU"/>
        </a:p>
      </dgm:t>
    </dgm:pt>
    <dgm:pt modelId="{D7025024-EEC4-488C-910C-620654D1862E}" type="sibTrans" cxnId="{1C2C86D9-46B0-487D-8854-035AB7342811}">
      <dgm:prSet/>
      <dgm:spPr/>
      <dgm:t>
        <a:bodyPr/>
        <a:lstStyle/>
        <a:p>
          <a:endParaRPr lang="hu-HU"/>
        </a:p>
      </dgm:t>
    </dgm:pt>
    <dgm:pt modelId="{5E4FDB22-2876-4D7D-B010-CAC6BD7722FB}">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400" b="1" dirty="0" smtClean="0">
              <a:solidFill>
                <a:schemeClr val="tx2">
                  <a:lumMod val="75000"/>
                </a:schemeClr>
              </a:solidFill>
              <a:latin typeface="Cambria" panose="02040503050406030204" pitchFamily="18" charset="0"/>
            </a:rPr>
            <a:t>Full-time working on the project </a:t>
          </a:r>
          <a:endParaRPr lang="hu-HU" sz="2400" b="1" dirty="0" smtClean="0">
            <a:solidFill>
              <a:schemeClr val="tx2">
                <a:lumMod val="75000"/>
              </a:schemeClr>
            </a:solidFill>
            <a:latin typeface="Cambria" panose="02040503050406030204" pitchFamily="18" charset="0"/>
          </a:endParaRPr>
        </a:p>
        <a:p>
          <a:pPr algn="l" rtl="0"/>
          <a:r>
            <a:rPr lang="en-GB" sz="2400" dirty="0" smtClean="0">
              <a:solidFill>
                <a:schemeClr val="tx2">
                  <a:lumMod val="75000"/>
                </a:schemeClr>
              </a:solidFill>
              <a:latin typeface="Cambria" panose="02040503050406030204" pitchFamily="18" charset="0"/>
            </a:rPr>
            <a:t>(no timesheet necessary)</a:t>
          </a:r>
          <a:endParaRPr lang="hu-HU" sz="2400" dirty="0">
            <a:solidFill>
              <a:schemeClr val="tx2">
                <a:lumMod val="75000"/>
              </a:schemeClr>
            </a:solidFill>
            <a:latin typeface="Cambria" panose="02040503050406030204" pitchFamily="18" charset="0"/>
          </a:endParaRPr>
        </a:p>
      </dgm:t>
    </dgm:pt>
    <dgm:pt modelId="{9991C0D6-51F0-473B-80BD-BC97BAD0AEE1}" type="parTrans" cxnId="{2EAB87A0-82BD-4FFC-B93F-321B5041FDCC}">
      <dgm:prSet>
        <dgm:style>
          <a:lnRef idx="1">
            <a:schemeClr val="accent1"/>
          </a:lnRef>
          <a:fillRef idx="2">
            <a:schemeClr val="accent1"/>
          </a:fillRef>
          <a:effectRef idx="1">
            <a:schemeClr val="accent1"/>
          </a:effectRef>
          <a:fontRef idx="minor">
            <a:schemeClr val="dk1"/>
          </a:fontRef>
        </dgm:style>
      </dgm:prSet>
      <dgm:spPr/>
      <dgm:t>
        <a:bodyPr/>
        <a:lstStyle/>
        <a:p>
          <a:endParaRPr lang="hu-HU"/>
        </a:p>
      </dgm:t>
    </dgm:pt>
    <dgm:pt modelId="{22240C34-227C-4285-B852-24362EDD408F}" type="sibTrans" cxnId="{2EAB87A0-82BD-4FFC-B93F-321B5041FDCC}">
      <dgm:prSet/>
      <dgm:spPr/>
      <dgm:t>
        <a:bodyPr/>
        <a:lstStyle/>
        <a:p>
          <a:endParaRPr lang="hu-HU"/>
        </a:p>
      </dgm:t>
    </dgm:pt>
    <dgm:pt modelId="{BC5A7BDB-3BB5-439F-A533-74CD9A0893B5}">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400" b="1" dirty="0" smtClean="0">
              <a:solidFill>
                <a:schemeClr val="tx2">
                  <a:lumMod val="75000"/>
                </a:schemeClr>
              </a:solidFill>
              <a:latin typeface="Cambria" panose="02040503050406030204" pitchFamily="18" charset="0"/>
            </a:rPr>
            <a:t>Part-time work on the project</a:t>
          </a:r>
          <a:endParaRPr lang="hu-HU" sz="2400" b="1" dirty="0">
            <a:solidFill>
              <a:schemeClr val="tx2">
                <a:lumMod val="75000"/>
              </a:schemeClr>
            </a:solidFill>
            <a:latin typeface="Cambria" panose="02040503050406030204" pitchFamily="18" charset="0"/>
          </a:endParaRPr>
        </a:p>
      </dgm:t>
    </dgm:pt>
    <dgm:pt modelId="{5D0D737C-154C-4653-9217-D64FCECB55B3}" type="parTrans" cxnId="{1E384789-BCD4-4AC4-9C88-A93154BBD17C}">
      <dgm:prSet/>
      <dgm:spPr/>
      <dgm:t>
        <a:bodyPr/>
        <a:lstStyle/>
        <a:p>
          <a:endParaRPr lang="hu-HU"/>
        </a:p>
      </dgm:t>
    </dgm:pt>
    <dgm:pt modelId="{EF0D8E78-116B-44E1-9A82-232081A5E0BB}" type="sibTrans" cxnId="{1E384789-BCD4-4AC4-9C88-A93154BBD17C}">
      <dgm:prSet/>
      <dgm:spPr/>
      <dgm:t>
        <a:bodyPr/>
        <a:lstStyle/>
        <a:p>
          <a:endParaRPr lang="hu-HU"/>
        </a:p>
      </dgm:t>
    </dgm:pt>
    <dgm:pt modelId="{09052838-20B1-4EC1-892F-66A286A164AA}">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400" dirty="0" smtClean="0">
              <a:solidFill>
                <a:schemeClr val="tx2">
                  <a:lumMod val="75000"/>
                </a:schemeClr>
              </a:solidFill>
              <a:latin typeface="Cambria" panose="02040503050406030204" pitchFamily="18" charset="0"/>
            </a:rPr>
            <a:t>Part-time with a fixed percentage of time worked per month on the operation (no timesheets)</a:t>
          </a:r>
          <a:endParaRPr lang="hu-HU" sz="2400" dirty="0">
            <a:solidFill>
              <a:schemeClr val="tx2">
                <a:lumMod val="75000"/>
              </a:schemeClr>
            </a:solidFill>
            <a:latin typeface="Cambria" panose="02040503050406030204" pitchFamily="18" charset="0"/>
          </a:endParaRPr>
        </a:p>
      </dgm:t>
    </dgm:pt>
    <dgm:pt modelId="{08022F53-C01D-4BB9-8823-3CD8BA1BB7F5}" type="parTrans" cxnId="{D7929BE1-8809-490A-9F76-DDDE941A6265}">
      <dgm:prSet/>
      <dgm:spPr/>
      <dgm:t>
        <a:bodyPr/>
        <a:lstStyle/>
        <a:p>
          <a:endParaRPr lang="hu-HU"/>
        </a:p>
      </dgm:t>
    </dgm:pt>
    <dgm:pt modelId="{77A83D9F-EF0C-4180-9A1E-8EDB57581324}" type="sibTrans" cxnId="{D7929BE1-8809-490A-9F76-DDDE941A6265}">
      <dgm:prSet/>
      <dgm:spPr/>
      <dgm:t>
        <a:bodyPr/>
        <a:lstStyle/>
        <a:p>
          <a:endParaRPr lang="hu-HU"/>
        </a:p>
      </dgm:t>
    </dgm:pt>
    <dgm:pt modelId="{7D9B43FC-9156-4573-9961-63C76F006C00}">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400" dirty="0" smtClean="0">
              <a:solidFill>
                <a:schemeClr val="tx2">
                  <a:lumMod val="75000"/>
                </a:schemeClr>
              </a:solidFill>
              <a:latin typeface="Cambria" panose="02040503050406030204" pitchFamily="18" charset="0"/>
            </a:rPr>
            <a:t>Part-time with a flexible number of hours worked per month (timesheet necessary)</a:t>
          </a:r>
          <a:endParaRPr lang="hu-HU" sz="2400" dirty="0">
            <a:solidFill>
              <a:schemeClr val="tx2">
                <a:lumMod val="75000"/>
              </a:schemeClr>
            </a:solidFill>
            <a:latin typeface="Cambria" panose="02040503050406030204" pitchFamily="18" charset="0"/>
          </a:endParaRPr>
        </a:p>
      </dgm:t>
    </dgm:pt>
    <dgm:pt modelId="{DF0FA515-E660-4A66-9063-C5D6B71B3C23}" type="parTrans" cxnId="{7E4D5294-7C38-40E6-8F81-7CEA0E8A128D}">
      <dgm:prSet/>
      <dgm:spPr/>
      <dgm:t>
        <a:bodyPr/>
        <a:lstStyle/>
        <a:p>
          <a:endParaRPr lang="hu-HU"/>
        </a:p>
      </dgm:t>
    </dgm:pt>
    <dgm:pt modelId="{6DB12F82-4A93-4FF0-ACE0-0FEDFF5B2DDF}" type="sibTrans" cxnId="{7E4D5294-7C38-40E6-8F81-7CEA0E8A128D}">
      <dgm:prSet/>
      <dgm:spPr/>
      <dgm:t>
        <a:bodyPr/>
        <a:lstStyle/>
        <a:p>
          <a:endParaRPr lang="hu-HU"/>
        </a:p>
      </dgm:t>
    </dgm:pt>
    <dgm:pt modelId="{3EE9BF8D-C717-4222-9D97-57B52BA1465C}">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400" dirty="0" smtClean="0">
              <a:solidFill>
                <a:schemeClr val="tx2">
                  <a:lumMod val="75000"/>
                </a:schemeClr>
              </a:solidFill>
              <a:latin typeface="Cambria" panose="02040503050406030204" pitchFamily="18" charset="0"/>
            </a:rPr>
            <a:t>On an hourly basis (timesheet necessary)</a:t>
          </a:r>
          <a:endParaRPr lang="hu-HU" sz="2400" dirty="0">
            <a:solidFill>
              <a:schemeClr val="tx2">
                <a:lumMod val="75000"/>
              </a:schemeClr>
            </a:solidFill>
            <a:latin typeface="Cambria" panose="02040503050406030204" pitchFamily="18" charset="0"/>
          </a:endParaRPr>
        </a:p>
      </dgm:t>
    </dgm:pt>
    <dgm:pt modelId="{F1FF991C-76A1-4CA2-AF94-032BD945A215}" type="parTrans" cxnId="{8BEA7BDA-0210-465D-937B-16F21AFCBD1B}">
      <dgm:prSet/>
      <dgm:spPr/>
      <dgm:t>
        <a:bodyPr/>
        <a:lstStyle/>
        <a:p>
          <a:endParaRPr lang="hu-HU"/>
        </a:p>
      </dgm:t>
    </dgm:pt>
    <dgm:pt modelId="{EF4CD8AD-5DA4-48B1-91B4-F252FF53BBA7}" type="sibTrans" cxnId="{8BEA7BDA-0210-465D-937B-16F21AFCBD1B}">
      <dgm:prSet/>
      <dgm:spPr/>
      <dgm:t>
        <a:bodyPr/>
        <a:lstStyle/>
        <a:p>
          <a:endParaRPr lang="hu-HU"/>
        </a:p>
      </dgm:t>
    </dgm:pt>
    <dgm:pt modelId="{C581C3AC-53BE-4E9F-9394-95F5109725AF}" type="pres">
      <dgm:prSet presAssocID="{F53625AE-C4EB-40EC-B2DC-3BE5CC769B26}" presName="Name0" presStyleCnt="0">
        <dgm:presLayoutVars>
          <dgm:dir/>
          <dgm:animLvl val="lvl"/>
          <dgm:resizeHandles val="exact"/>
        </dgm:presLayoutVars>
      </dgm:prSet>
      <dgm:spPr/>
      <dgm:t>
        <a:bodyPr/>
        <a:lstStyle/>
        <a:p>
          <a:endParaRPr lang="en-GB"/>
        </a:p>
      </dgm:t>
    </dgm:pt>
    <dgm:pt modelId="{91326848-1AA2-4F78-AFEC-16F7A7FE0F4C}" type="pres">
      <dgm:prSet presAssocID="{F545EB43-8C0E-49E4-9A82-459622FF6678}" presName="vertFlow" presStyleCnt="0"/>
      <dgm:spPr/>
    </dgm:pt>
    <dgm:pt modelId="{96CEE0D9-353E-4278-98A7-2658434B516C}" type="pres">
      <dgm:prSet presAssocID="{F545EB43-8C0E-49E4-9A82-459622FF6678}" presName="header" presStyleLbl="node1" presStyleIdx="0" presStyleCnt="1" custScaleX="176789" custScaleY="77569"/>
      <dgm:spPr/>
      <dgm:t>
        <a:bodyPr/>
        <a:lstStyle/>
        <a:p>
          <a:endParaRPr lang="en-GB"/>
        </a:p>
      </dgm:t>
    </dgm:pt>
    <dgm:pt modelId="{DE686709-9F79-49BC-9278-2017AF673109}" type="pres">
      <dgm:prSet presAssocID="{9991C0D6-51F0-473B-80BD-BC97BAD0AEE1}" presName="parTrans" presStyleLbl="sibTrans2D1" presStyleIdx="0" presStyleCnt="2" custScaleX="103981" custScaleY="919676" custLinFactNeighborX="-1589" custLinFactNeighborY="32587"/>
      <dgm:spPr/>
      <dgm:t>
        <a:bodyPr/>
        <a:lstStyle/>
        <a:p>
          <a:endParaRPr lang="en-GB"/>
        </a:p>
      </dgm:t>
    </dgm:pt>
    <dgm:pt modelId="{044E1A97-5B02-493E-822C-60B1A2CA21E5}" type="pres">
      <dgm:prSet presAssocID="{5E4FDB22-2876-4D7D-B010-CAC6BD7722FB}" presName="child" presStyleLbl="alignAccFollowNode1" presStyleIdx="0" presStyleCnt="2" custScaleX="176789" custScaleY="65591" custLinFactY="8241" custLinFactNeighborX="-170" custLinFactNeighborY="100000">
        <dgm:presLayoutVars>
          <dgm:chMax val="0"/>
          <dgm:bulletEnabled val="1"/>
        </dgm:presLayoutVars>
      </dgm:prSet>
      <dgm:spPr/>
      <dgm:t>
        <a:bodyPr/>
        <a:lstStyle/>
        <a:p>
          <a:endParaRPr lang="en-GB"/>
        </a:p>
      </dgm:t>
    </dgm:pt>
    <dgm:pt modelId="{3F5F8EAC-CA6B-4991-88B7-8B2E81422AF0}" type="pres">
      <dgm:prSet presAssocID="{22240C34-227C-4285-B852-24362EDD408F}" presName="sibTrans" presStyleLbl="sibTrans2D1" presStyleIdx="1" presStyleCnt="2" custFlipVert="1" custFlipHor="1" custScaleX="218365" custScaleY="510913" custLinFactX="463863" custLinFactY="100000" custLinFactNeighborX="500000" custLinFactNeighborY="114880"/>
      <dgm:spPr/>
      <dgm:t>
        <a:bodyPr/>
        <a:lstStyle/>
        <a:p>
          <a:endParaRPr lang="en-GB"/>
        </a:p>
      </dgm:t>
    </dgm:pt>
    <dgm:pt modelId="{22023015-D49E-459D-ABC3-C8BFF276F196}" type="pres">
      <dgm:prSet presAssocID="{BC5A7BDB-3BB5-439F-A533-74CD9A0893B5}" presName="child" presStyleLbl="alignAccFollowNode1" presStyleIdx="1" presStyleCnt="2" custScaleX="177021" custScaleY="227270" custLinFactNeighborX="-3722" custLinFactNeighborY="11039">
        <dgm:presLayoutVars>
          <dgm:chMax val="0"/>
          <dgm:bulletEnabled val="1"/>
        </dgm:presLayoutVars>
      </dgm:prSet>
      <dgm:spPr/>
      <dgm:t>
        <a:bodyPr/>
        <a:lstStyle/>
        <a:p>
          <a:endParaRPr lang="en-GB"/>
        </a:p>
      </dgm:t>
    </dgm:pt>
  </dgm:ptLst>
  <dgm:cxnLst>
    <dgm:cxn modelId="{D7929BE1-8809-490A-9F76-DDDE941A6265}" srcId="{BC5A7BDB-3BB5-439F-A533-74CD9A0893B5}" destId="{09052838-20B1-4EC1-892F-66A286A164AA}" srcOrd="0" destOrd="0" parTransId="{08022F53-C01D-4BB9-8823-3CD8BA1BB7F5}" sibTransId="{77A83D9F-EF0C-4180-9A1E-8EDB57581324}"/>
    <dgm:cxn modelId="{EFC1B627-C74B-473A-818B-C7F753D88926}" type="presOf" srcId="{09052838-20B1-4EC1-892F-66A286A164AA}" destId="{22023015-D49E-459D-ABC3-C8BFF276F196}" srcOrd="0" destOrd="1" presId="urn:microsoft.com/office/officeart/2005/8/layout/lProcess1"/>
    <dgm:cxn modelId="{FDB6B17E-CC7F-4186-9D91-B7C9C019A441}" type="presOf" srcId="{5E4FDB22-2876-4D7D-B010-CAC6BD7722FB}" destId="{044E1A97-5B02-493E-822C-60B1A2CA21E5}" srcOrd="0" destOrd="0" presId="urn:microsoft.com/office/officeart/2005/8/layout/lProcess1"/>
    <dgm:cxn modelId="{7E4D5294-7C38-40E6-8F81-7CEA0E8A128D}" srcId="{BC5A7BDB-3BB5-439F-A533-74CD9A0893B5}" destId="{7D9B43FC-9156-4573-9961-63C76F006C00}" srcOrd="1" destOrd="0" parTransId="{DF0FA515-E660-4A66-9063-C5D6B71B3C23}" sibTransId="{6DB12F82-4A93-4FF0-ACE0-0FEDFF5B2DDF}"/>
    <dgm:cxn modelId="{6A57CB25-A821-4231-A159-E287D8BE2D56}" type="presOf" srcId="{F545EB43-8C0E-49E4-9A82-459622FF6678}" destId="{96CEE0D9-353E-4278-98A7-2658434B516C}" srcOrd="0" destOrd="0" presId="urn:microsoft.com/office/officeart/2005/8/layout/lProcess1"/>
    <dgm:cxn modelId="{2EAB87A0-82BD-4FFC-B93F-321B5041FDCC}" srcId="{F545EB43-8C0E-49E4-9A82-459622FF6678}" destId="{5E4FDB22-2876-4D7D-B010-CAC6BD7722FB}" srcOrd="0" destOrd="0" parTransId="{9991C0D6-51F0-473B-80BD-BC97BAD0AEE1}" sibTransId="{22240C34-227C-4285-B852-24362EDD408F}"/>
    <dgm:cxn modelId="{1E384789-BCD4-4AC4-9C88-A93154BBD17C}" srcId="{F545EB43-8C0E-49E4-9A82-459622FF6678}" destId="{BC5A7BDB-3BB5-439F-A533-74CD9A0893B5}" srcOrd="1" destOrd="0" parTransId="{5D0D737C-154C-4653-9217-D64FCECB55B3}" sibTransId="{EF0D8E78-116B-44E1-9A82-232081A5E0BB}"/>
    <dgm:cxn modelId="{970CAF21-00D8-4357-9AD7-724F6A61B338}" type="presOf" srcId="{F53625AE-C4EB-40EC-B2DC-3BE5CC769B26}" destId="{C581C3AC-53BE-4E9F-9394-95F5109725AF}" srcOrd="0" destOrd="0" presId="urn:microsoft.com/office/officeart/2005/8/layout/lProcess1"/>
    <dgm:cxn modelId="{1C2C86D9-46B0-487D-8854-035AB7342811}" srcId="{F53625AE-C4EB-40EC-B2DC-3BE5CC769B26}" destId="{F545EB43-8C0E-49E4-9A82-459622FF6678}" srcOrd="0" destOrd="0" parTransId="{F7642B18-CBCF-4A78-B60F-02331989AC94}" sibTransId="{D7025024-EEC4-488C-910C-620654D1862E}"/>
    <dgm:cxn modelId="{2243EC98-85EA-4159-903F-C9C40BD7EE9F}" type="presOf" srcId="{3EE9BF8D-C717-4222-9D97-57B52BA1465C}" destId="{22023015-D49E-459D-ABC3-C8BFF276F196}" srcOrd="0" destOrd="3" presId="urn:microsoft.com/office/officeart/2005/8/layout/lProcess1"/>
    <dgm:cxn modelId="{45816BD9-D596-40FF-B627-433C8D3272CD}" type="presOf" srcId="{BC5A7BDB-3BB5-439F-A533-74CD9A0893B5}" destId="{22023015-D49E-459D-ABC3-C8BFF276F196}" srcOrd="0" destOrd="0" presId="urn:microsoft.com/office/officeart/2005/8/layout/lProcess1"/>
    <dgm:cxn modelId="{8BEA7BDA-0210-465D-937B-16F21AFCBD1B}" srcId="{BC5A7BDB-3BB5-439F-A533-74CD9A0893B5}" destId="{3EE9BF8D-C717-4222-9D97-57B52BA1465C}" srcOrd="2" destOrd="0" parTransId="{F1FF991C-76A1-4CA2-AF94-032BD945A215}" sibTransId="{EF4CD8AD-5DA4-48B1-91B4-F252FF53BBA7}"/>
    <dgm:cxn modelId="{C0E362A5-58AF-4C04-9804-3EA65AF4DFB1}" type="presOf" srcId="{22240C34-227C-4285-B852-24362EDD408F}" destId="{3F5F8EAC-CA6B-4991-88B7-8B2E81422AF0}" srcOrd="0" destOrd="0" presId="urn:microsoft.com/office/officeart/2005/8/layout/lProcess1"/>
    <dgm:cxn modelId="{2C83B58D-D238-46C5-88C9-D1D21593F697}" type="presOf" srcId="{7D9B43FC-9156-4573-9961-63C76F006C00}" destId="{22023015-D49E-459D-ABC3-C8BFF276F196}" srcOrd="0" destOrd="2" presId="urn:microsoft.com/office/officeart/2005/8/layout/lProcess1"/>
    <dgm:cxn modelId="{6FF9ACBA-CDF3-4D9E-968F-AFA842CA261C}" type="presOf" srcId="{9991C0D6-51F0-473B-80BD-BC97BAD0AEE1}" destId="{DE686709-9F79-49BC-9278-2017AF673109}" srcOrd="0" destOrd="0" presId="urn:microsoft.com/office/officeart/2005/8/layout/lProcess1"/>
    <dgm:cxn modelId="{B40B9324-363D-4CA5-9F53-4D56147455D2}" type="presParOf" srcId="{C581C3AC-53BE-4E9F-9394-95F5109725AF}" destId="{91326848-1AA2-4F78-AFEC-16F7A7FE0F4C}" srcOrd="0" destOrd="0" presId="urn:microsoft.com/office/officeart/2005/8/layout/lProcess1"/>
    <dgm:cxn modelId="{53012C1F-8342-4CC6-8B8B-555FFD3DE97F}" type="presParOf" srcId="{91326848-1AA2-4F78-AFEC-16F7A7FE0F4C}" destId="{96CEE0D9-353E-4278-98A7-2658434B516C}" srcOrd="0" destOrd="0" presId="urn:microsoft.com/office/officeart/2005/8/layout/lProcess1"/>
    <dgm:cxn modelId="{DC1AE4CF-370E-441F-A693-1B44FAEC1A2F}" type="presParOf" srcId="{91326848-1AA2-4F78-AFEC-16F7A7FE0F4C}" destId="{DE686709-9F79-49BC-9278-2017AF673109}" srcOrd="1" destOrd="0" presId="urn:microsoft.com/office/officeart/2005/8/layout/lProcess1"/>
    <dgm:cxn modelId="{80F302AB-A059-413B-A296-96DDFC349126}" type="presParOf" srcId="{91326848-1AA2-4F78-AFEC-16F7A7FE0F4C}" destId="{044E1A97-5B02-493E-822C-60B1A2CA21E5}" srcOrd="2" destOrd="0" presId="urn:microsoft.com/office/officeart/2005/8/layout/lProcess1"/>
    <dgm:cxn modelId="{79757252-A7B4-47D4-B436-6884C24DFB14}" type="presParOf" srcId="{91326848-1AA2-4F78-AFEC-16F7A7FE0F4C}" destId="{3F5F8EAC-CA6B-4991-88B7-8B2E81422AF0}" srcOrd="3" destOrd="0" presId="urn:microsoft.com/office/officeart/2005/8/layout/lProcess1"/>
    <dgm:cxn modelId="{DF0F83E9-613B-484C-9397-91BFB3CEC151}" type="presParOf" srcId="{91326848-1AA2-4F78-AFEC-16F7A7FE0F4C}" destId="{22023015-D49E-459D-ABC3-C8BFF276F196}"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1D5230-56F6-437B-8761-2F66B13D7D2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hu-HU"/>
        </a:p>
      </dgm:t>
    </dgm:pt>
    <dgm:pt modelId="{91448415-4035-44D3-8221-3D55DDC9472A}">
      <dgm:prSet custT="1"/>
      <dgm:spPr/>
      <dgm:t>
        <a:bodyPr/>
        <a:lstStyle/>
        <a:p>
          <a:pPr algn="l" rtl="0"/>
          <a:r>
            <a:rPr lang="hu-HU" sz="2400" b="1" dirty="0" smtClean="0">
              <a:latin typeface="Cambria" panose="02040503050406030204" pitchFamily="18" charset="0"/>
            </a:rPr>
            <a:t>F</a:t>
          </a:r>
          <a:r>
            <a:rPr lang="en-GB" sz="2400" b="1" dirty="0" smtClean="0">
              <a:latin typeface="Cambria" panose="02040503050406030204" pitchFamily="18" charset="0"/>
            </a:rPr>
            <a:t>lat rate </a:t>
          </a:r>
          <a:r>
            <a:rPr lang="en-GB" sz="2400" dirty="0" smtClean="0">
              <a:latin typeface="Cambria" panose="02040503050406030204" pitchFamily="18" charset="0"/>
            </a:rPr>
            <a:t>method: </a:t>
          </a:r>
          <a:endParaRPr lang="hu-HU" sz="2400" dirty="0" smtClean="0">
            <a:latin typeface="Cambria" panose="02040503050406030204" pitchFamily="18" charset="0"/>
          </a:endParaRPr>
        </a:p>
        <a:p>
          <a:pPr algn="l" rtl="0"/>
          <a:r>
            <a:rPr lang="en-GB" sz="2000" dirty="0" smtClean="0">
              <a:latin typeface="Cambria" panose="02040503050406030204" pitchFamily="18" charset="0"/>
            </a:rPr>
            <a:t>No justification and supporting documents is needed</a:t>
          </a:r>
          <a:endParaRPr lang="hu-HU" sz="2000" dirty="0">
            <a:latin typeface="Cambria" panose="02040503050406030204" pitchFamily="18" charset="0"/>
          </a:endParaRPr>
        </a:p>
      </dgm:t>
    </dgm:pt>
    <dgm:pt modelId="{9553967E-5B23-4705-BF33-F3C50EE40C6C}" type="parTrans" cxnId="{A4D2962D-3B55-45D0-9195-C16097B4DF46}">
      <dgm:prSet/>
      <dgm:spPr/>
      <dgm:t>
        <a:bodyPr/>
        <a:lstStyle/>
        <a:p>
          <a:endParaRPr lang="hu-HU"/>
        </a:p>
      </dgm:t>
    </dgm:pt>
    <dgm:pt modelId="{35156E2C-9672-4C58-892B-BF8CE8BB0D42}" type="sibTrans" cxnId="{A4D2962D-3B55-45D0-9195-C16097B4DF46}">
      <dgm:prSet/>
      <dgm:spPr/>
      <dgm:t>
        <a:bodyPr/>
        <a:lstStyle/>
        <a:p>
          <a:endParaRPr lang="hu-HU"/>
        </a:p>
      </dgm:t>
    </dgm:pt>
    <dgm:pt modelId="{5F80DFDA-5E97-40C7-BDA4-7C223299773F}">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000" dirty="0" smtClean="0">
              <a:solidFill>
                <a:schemeClr val="tx2">
                  <a:lumMod val="75000"/>
                </a:schemeClr>
              </a:solidFill>
              <a:latin typeface="Cambria" panose="02040503050406030204" pitchFamily="18" charset="0"/>
            </a:rPr>
            <a:t>Flat rate defined in approved AF shall be automatically applied by the given project partner for reporting staff costs in each WP (</a:t>
          </a:r>
          <a:r>
            <a:rPr lang="en-GB" sz="2000" b="1" dirty="0" smtClean="0">
              <a:solidFill>
                <a:schemeClr val="tx2">
                  <a:lumMod val="75000"/>
                </a:schemeClr>
              </a:solidFill>
              <a:latin typeface="Cambria" panose="02040503050406030204" pitchFamily="18" charset="0"/>
            </a:rPr>
            <a:t>except WP0</a:t>
          </a:r>
          <a:r>
            <a:rPr lang="en-GB" sz="2000" dirty="0" smtClean="0">
              <a:solidFill>
                <a:schemeClr val="tx2">
                  <a:lumMod val="75000"/>
                </a:schemeClr>
              </a:solidFill>
              <a:latin typeface="Cambria" panose="02040503050406030204" pitchFamily="18" charset="0"/>
            </a:rPr>
            <a:t>) and each reporting period</a:t>
          </a:r>
          <a:endParaRPr lang="hu-HU" sz="2000" dirty="0">
            <a:solidFill>
              <a:schemeClr val="tx2">
                <a:lumMod val="75000"/>
              </a:schemeClr>
            </a:solidFill>
            <a:latin typeface="Cambria" panose="02040503050406030204" pitchFamily="18" charset="0"/>
          </a:endParaRPr>
        </a:p>
      </dgm:t>
    </dgm:pt>
    <dgm:pt modelId="{BE5223A4-2850-47A1-9E64-A99F01C46472}" type="parTrans" cxnId="{C005DDE5-4D35-40A5-9794-B1DA75564C09}">
      <dgm:prSet>
        <dgm:style>
          <a:lnRef idx="1">
            <a:schemeClr val="accent1"/>
          </a:lnRef>
          <a:fillRef idx="2">
            <a:schemeClr val="accent1"/>
          </a:fillRef>
          <a:effectRef idx="1">
            <a:schemeClr val="accent1"/>
          </a:effectRef>
          <a:fontRef idx="minor">
            <a:schemeClr val="dk1"/>
          </a:fontRef>
        </dgm:style>
      </dgm:prSet>
      <dgm:spPr/>
      <dgm:t>
        <a:bodyPr/>
        <a:lstStyle/>
        <a:p>
          <a:endParaRPr lang="hu-HU"/>
        </a:p>
      </dgm:t>
    </dgm:pt>
    <dgm:pt modelId="{4888CCCD-9EE3-4DD3-8B60-5D9F31F163F1}" type="sibTrans" cxnId="{C005DDE5-4D35-40A5-9794-B1DA75564C09}">
      <dgm:prSet/>
      <dgm:spPr/>
      <dgm:t>
        <a:bodyPr/>
        <a:lstStyle/>
        <a:p>
          <a:endParaRPr lang="hu-HU"/>
        </a:p>
      </dgm:t>
    </dgm:pt>
    <dgm:pt modelId="{28631687-DCC8-407F-842A-69E79C92B99B}">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000" dirty="0" smtClean="0">
              <a:solidFill>
                <a:schemeClr val="tx2">
                  <a:lumMod val="75000"/>
                </a:schemeClr>
              </a:solidFill>
              <a:latin typeface="Cambria" panose="02040503050406030204" pitchFamily="18" charset="0"/>
            </a:rPr>
            <a:t>Cannot </a:t>
          </a:r>
          <a:r>
            <a:rPr lang="en-GB" sz="2000" b="1" dirty="0" smtClean="0">
              <a:solidFill>
                <a:schemeClr val="tx2">
                  <a:lumMod val="75000"/>
                </a:schemeClr>
              </a:solidFill>
              <a:latin typeface="Cambria" panose="02040503050406030204" pitchFamily="18" charset="0"/>
            </a:rPr>
            <a:t>exceed</a:t>
          </a:r>
          <a:r>
            <a:rPr lang="en-GB" sz="2000" dirty="0" smtClean="0">
              <a:solidFill>
                <a:schemeClr val="tx2">
                  <a:lumMod val="75000"/>
                </a:schemeClr>
              </a:solidFill>
              <a:latin typeface="Cambria" panose="02040503050406030204" pitchFamily="18" charset="0"/>
            </a:rPr>
            <a:t> flat rate defined in approved AF </a:t>
          </a:r>
          <a:endParaRPr lang="hu-HU" sz="2000" dirty="0">
            <a:solidFill>
              <a:schemeClr val="tx2">
                <a:lumMod val="75000"/>
              </a:schemeClr>
            </a:solidFill>
            <a:latin typeface="Cambria" panose="02040503050406030204" pitchFamily="18" charset="0"/>
          </a:endParaRPr>
        </a:p>
      </dgm:t>
    </dgm:pt>
    <dgm:pt modelId="{FD4F9F55-F9CC-4CF8-A30D-CADC2C03F149}" type="parTrans" cxnId="{E422B4C6-F1DB-4A38-A4DA-C5C7B786E80D}">
      <dgm:prSet/>
      <dgm:spPr/>
      <dgm:t>
        <a:bodyPr/>
        <a:lstStyle/>
        <a:p>
          <a:endParaRPr lang="hu-HU"/>
        </a:p>
      </dgm:t>
    </dgm:pt>
    <dgm:pt modelId="{72137819-5ED3-4C51-BB1A-A3A6BF65576D}" type="sibTrans" cxnId="{E422B4C6-F1DB-4A38-A4DA-C5C7B786E80D}">
      <dgm:prSet/>
      <dgm:spPr/>
      <dgm:t>
        <a:bodyPr/>
        <a:lstStyle/>
        <a:p>
          <a:endParaRPr lang="hu-HU"/>
        </a:p>
      </dgm:t>
    </dgm:pt>
    <dgm:pt modelId="{2A677947-7C2A-4DDF-9F16-A0456093E11A}">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000" dirty="0" smtClean="0">
              <a:solidFill>
                <a:schemeClr val="tx2">
                  <a:lumMod val="75000"/>
                </a:schemeClr>
              </a:solidFill>
              <a:latin typeface="Cambria" panose="02040503050406030204" pitchFamily="18" charset="0"/>
            </a:rPr>
            <a:t>No further staff costs incurred on real costs basis can be reported</a:t>
          </a:r>
          <a:endParaRPr lang="hu-HU" sz="2000" dirty="0">
            <a:solidFill>
              <a:schemeClr val="tx2">
                <a:lumMod val="75000"/>
              </a:schemeClr>
            </a:solidFill>
            <a:latin typeface="Cambria" panose="02040503050406030204" pitchFamily="18" charset="0"/>
          </a:endParaRPr>
        </a:p>
      </dgm:t>
    </dgm:pt>
    <dgm:pt modelId="{C3317B67-0766-41D7-9F4F-0F82DDF20050}" type="parTrans" cxnId="{06E8B03E-ED56-426A-AFA4-0B80E51B3C68}">
      <dgm:prSet/>
      <dgm:spPr/>
      <dgm:t>
        <a:bodyPr/>
        <a:lstStyle/>
        <a:p>
          <a:endParaRPr lang="hu-HU"/>
        </a:p>
      </dgm:t>
    </dgm:pt>
    <dgm:pt modelId="{8AF40F5B-2B04-46E4-84A7-AC9DAC00B7B4}" type="sibTrans" cxnId="{06E8B03E-ED56-426A-AFA4-0B80E51B3C68}">
      <dgm:prSet/>
      <dgm:spPr/>
      <dgm:t>
        <a:bodyPr/>
        <a:lstStyle/>
        <a:p>
          <a:endParaRPr lang="hu-HU"/>
        </a:p>
      </dgm:t>
    </dgm:pt>
    <dgm:pt modelId="{4709395A-1CF0-4DED-A4CD-58D4E292B14D}">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GB" sz="2000" dirty="0" smtClean="0">
              <a:solidFill>
                <a:schemeClr val="tx2">
                  <a:lumMod val="75000"/>
                </a:schemeClr>
              </a:solidFill>
              <a:latin typeface="Cambria" panose="02040503050406030204" pitchFamily="18" charset="0"/>
            </a:rPr>
            <a:t>Eligibility of staff costs does not depend on the form of reimbursement</a:t>
          </a:r>
          <a:endParaRPr lang="hu-HU" sz="2000" dirty="0">
            <a:solidFill>
              <a:schemeClr val="tx2">
                <a:lumMod val="75000"/>
              </a:schemeClr>
            </a:solidFill>
            <a:latin typeface="Cambria" panose="02040503050406030204" pitchFamily="18" charset="0"/>
          </a:endParaRPr>
        </a:p>
      </dgm:t>
    </dgm:pt>
    <dgm:pt modelId="{07001DD1-152E-4FEE-8BCD-AB7111B226CA}" type="parTrans" cxnId="{909690F9-9F3E-469A-A5B4-56CAFB69095C}">
      <dgm:prSet/>
      <dgm:spPr/>
      <dgm:t>
        <a:bodyPr/>
        <a:lstStyle/>
        <a:p>
          <a:endParaRPr lang="hu-HU"/>
        </a:p>
      </dgm:t>
    </dgm:pt>
    <dgm:pt modelId="{ED58A212-C8F5-42F1-BE54-A1C50FE5275F}" type="sibTrans" cxnId="{909690F9-9F3E-469A-A5B4-56CAFB69095C}">
      <dgm:prSet/>
      <dgm:spPr/>
      <dgm:t>
        <a:bodyPr/>
        <a:lstStyle/>
        <a:p>
          <a:endParaRPr lang="hu-HU"/>
        </a:p>
      </dgm:t>
    </dgm:pt>
    <dgm:pt modelId="{EE1F5AAC-458D-400E-AFD5-48F42562C0DF}" type="pres">
      <dgm:prSet presAssocID="{B21D5230-56F6-437B-8761-2F66B13D7D2C}" presName="Name0" presStyleCnt="0">
        <dgm:presLayoutVars>
          <dgm:dir/>
          <dgm:animLvl val="lvl"/>
          <dgm:resizeHandles val="exact"/>
        </dgm:presLayoutVars>
      </dgm:prSet>
      <dgm:spPr/>
      <dgm:t>
        <a:bodyPr/>
        <a:lstStyle/>
        <a:p>
          <a:endParaRPr lang="en-GB"/>
        </a:p>
      </dgm:t>
    </dgm:pt>
    <dgm:pt modelId="{838ABD33-CCDE-44C3-9586-CE27B278AEEE}" type="pres">
      <dgm:prSet presAssocID="{91448415-4035-44D3-8221-3D55DDC9472A}" presName="vertFlow" presStyleCnt="0"/>
      <dgm:spPr/>
    </dgm:pt>
    <dgm:pt modelId="{53BFF0A6-0750-42E2-97A1-B147191513FB}" type="pres">
      <dgm:prSet presAssocID="{91448415-4035-44D3-8221-3D55DDC9472A}" presName="header" presStyleLbl="node1" presStyleIdx="0" presStyleCnt="1" custScaleX="288312" custScaleY="107842"/>
      <dgm:spPr/>
      <dgm:t>
        <a:bodyPr/>
        <a:lstStyle/>
        <a:p>
          <a:endParaRPr lang="hu-HU"/>
        </a:p>
      </dgm:t>
    </dgm:pt>
    <dgm:pt modelId="{E70807F0-686A-480A-A272-9FBFD47E32C0}" type="pres">
      <dgm:prSet presAssocID="{BE5223A4-2850-47A1-9E64-A99F01C46472}" presName="parTrans" presStyleLbl="sibTrans2D1" presStyleIdx="0" presStyleCnt="4" custScaleX="85713" custScaleY="1314296"/>
      <dgm:spPr/>
      <dgm:t>
        <a:bodyPr/>
        <a:lstStyle/>
        <a:p>
          <a:endParaRPr lang="en-GB"/>
        </a:p>
      </dgm:t>
    </dgm:pt>
    <dgm:pt modelId="{DC07D1AD-5CC5-4F63-BE40-4ACFDBE3DC98}" type="pres">
      <dgm:prSet presAssocID="{5F80DFDA-5E97-40C7-BDA4-7C223299773F}" presName="child" presStyleLbl="alignAccFollowNode1" presStyleIdx="0" presStyleCnt="4" custScaleX="287848" custScaleY="124676" custLinFactY="23250" custLinFactNeighborX="232" custLinFactNeighborY="100000">
        <dgm:presLayoutVars>
          <dgm:chMax val="0"/>
          <dgm:bulletEnabled val="1"/>
        </dgm:presLayoutVars>
      </dgm:prSet>
      <dgm:spPr/>
      <dgm:t>
        <a:bodyPr/>
        <a:lstStyle/>
        <a:p>
          <a:endParaRPr lang="en-GB"/>
        </a:p>
      </dgm:t>
    </dgm:pt>
    <dgm:pt modelId="{F0828715-75C2-4AAB-BEF7-780DD60E9173}" type="pres">
      <dgm:prSet presAssocID="{4888CCCD-9EE3-4DD3-8B60-5D9F31F163F1}" presName="sibTrans" presStyleLbl="sibTrans2D1" presStyleIdx="1" presStyleCnt="4" custFlipHor="1" custScaleX="85716" custScaleY="2000000" custLinFactX="942858" custLinFactY="100000" custLinFactNeighborX="1000000" custLinFactNeighborY="157146"/>
      <dgm:spPr/>
      <dgm:t>
        <a:bodyPr/>
        <a:lstStyle/>
        <a:p>
          <a:endParaRPr lang="en-GB"/>
        </a:p>
      </dgm:t>
    </dgm:pt>
    <dgm:pt modelId="{EF10E863-49B9-460A-A9AD-C5416884BEBF}" type="pres">
      <dgm:prSet presAssocID="{28631687-DCC8-407F-842A-69E79C92B99B}" presName="child" presStyleLbl="alignAccFollowNode1" presStyleIdx="1" presStyleCnt="4" custScaleX="288780" custLinFactY="7099" custLinFactNeighborX="2602" custLinFactNeighborY="100000">
        <dgm:presLayoutVars>
          <dgm:chMax val="0"/>
          <dgm:bulletEnabled val="1"/>
        </dgm:presLayoutVars>
      </dgm:prSet>
      <dgm:spPr/>
      <dgm:t>
        <a:bodyPr/>
        <a:lstStyle/>
        <a:p>
          <a:endParaRPr lang="en-GB"/>
        </a:p>
      </dgm:t>
    </dgm:pt>
    <dgm:pt modelId="{CFF7D787-D227-4885-9983-362228E880C0}" type="pres">
      <dgm:prSet presAssocID="{72137819-5ED3-4C51-BB1A-A3A6BF65576D}" presName="sibTrans" presStyleLbl="sibTrans2D1" presStyleIdx="2" presStyleCnt="4" custFlipHor="1" custScaleX="276494" custScaleY="358956" custLinFactX="177348" custLinFactY="200000" custLinFactNeighborX="200000" custLinFactNeighborY="212813"/>
      <dgm:spPr/>
      <dgm:t>
        <a:bodyPr/>
        <a:lstStyle/>
        <a:p>
          <a:endParaRPr lang="en-GB"/>
        </a:p>
      </dgm:t>
    </dgm:pt>
    <dgm:pt modelId="{5058BF55-758B-42F6-A776-665386A45792}" type="pres">
      <dgm:prSet presAssocID="{2A677947-7C2A-4DDF-9F16-A0456093E11A}" presName="child" presStyleLbl="alignAccFollowNode1" presStyleIdx="2" presStyleCnt="4" custScaleX="288780" custLinFactNeighborX="1250" custLinFactNeighborY="14286">
        <dgm:presLayoutVars>
          <dgm:chMax val="0"/>
          <dgm:bulletEnabled val="1"/>
        </dgm:presLayoutVars>
      </dgm:prSet>
      <dgm:spPr/>
      <dgm:t>
        <a:bodyPr/>
        <a:lstStyle/>
        <a:p>
          <a:endParaRPr lang="en-GB"/>
        </a:p>
      </dgm:t>
    </dgm:pt>
    <dgm:pt modelId="{424DEE8B-D544-4B50-BABF-4AD7A66BDB15}" type="pres">
      <dgm:prSet presAssocID="{8AF40F5B-2B04-46E4-84A7-AC9DAC00B7B4}" presName="sibTrans" presStyleLbl="sibTrans2D1" presStyleIdx="3" presStyleCnt="4" custScaleX="532513" custScaleY="500732" custLinFactX="300000" custLinFactY="200000" custLinFactNeighborX="353094" custLinFactNeighborY="214875"/>
      <dgm:spPr/>
      <dgm:t>
        <a:bodyPr/>
        <a:lstStyle/>
        <a:p>
          <a:endParaRPr lang="en-GB"/>
        </a:p>
      </dgm:t>
    </dgm:pt>
    <dgm:pt modelId="{D9036712-E0D8-499A-8F60-3B08A06B54F6}" type="pres">
      <dgm:prSet presAssocID="{4709395A-1CF0-4DED-A4CD-58D4E292B14D}" presName="child" presStyleLbl="alignAccFollowNode1" presStyleIdx="3" presStyleCnt="4" custScaleX="288780">
        <dgm:presLayoutVars>
          <dgm:chMax val="0"/>
          <dgm:bulletEnabled val="1"/>
        </dgm:presLayoutVars>
      </dgm:prSet>
      <dgm:spPr/>
      <dgm:t>
        <a:bodyPr/>
        <a:lstStyle/>
        <a:p>
          <a:endParaRPr lang="en-GB"/>
        </a:p>
      </dgm:t>
    </dgm:pt>
  </dgm:ptLst>
  <dgm:cxnLst>
    <dgm:cxn modelId="{B3005710-4B88-44EB-961D-82D9B0614BB8}" type="presOf" srcId="{72137819-5ED3-4C51-BB1A-A3A6BF65576D}" destId="{CFF7D787-D227-4885-9983-362228E880C0}" srcOrd="0" destOrd="0" presId="urn:microsoft.com/office/officeart/2005/8/layout/lProcess1"/>
    <dgm:cxn modelId="{8BB716FF-F8B8-4BC1-BB65-24D1D7F95DDF}" type="presOf" srcId="{BE5223A4-2850-47A1-9E64-A99F01C46472}" destId="{E70807F0-686A-480A-A272-9FBFD47E32C0}" srcOrd="0" destOrd="0" presId="urn:microsoft.com/office/officeart/2005/8/layout/lProcess1"/>
    <dgm:cxn modelId="{42C136D3-1E6E-41FA-B602-6B2C24DF4096}" type="presOf" srcId="{5F80DFDA-5E97-40C7-BDA4-7C223299773F}" destId="{DC07D1AD-5CC5-4F63-BE40-4ACFDBE3DC98}" srcOrd="0" destOrd="0" presId="urn:microsoft.com/office/officeart/2005/8/layout/lProcess1"/>
    <dgm:cxn modelId="{A4D2962D-3B55-45D0-9195-C16097B4DF46}" srcId="{B21D5230-56F6-437B-8761-2F66B13D7D2C}" destId="{91448415-4035-44D3-8221-3D55DDC9472A}" srcOrd="0" destOrd="0" parTransId="{9553967E-5B23-4705-BF33-F3C50EE40C6C}" sibTransId="{35156E2C-9672-4C58-892B-BF8CE8BB0D42}"/>
    <dgm:cxn modelId="{909690F9-9F3E-469A-A5B4-56CAFB69095C}" srcId="{91448415-4035-44D3-8221-3D55DDC9472A}" destId="{4709395A-1CF0-4DED-A4CD-58D4E292B14D}" srcOrd="3" destOrd="0" parTransId="{07001DD1-152E-4FEE-8BCD-AB7111B226CA}" sibTransId="{ED58A212-C8F5-42F1-BE54-A1C50FE5275F}"/>
    <dgm:cxn modelId="{C2475096-2B6B-4760-9795-AECED004F146}" type="presOf" srcId="{B21D5230-56F6-437B-8761-2F66B13D7D2C}" destId="{EE1F5AAC-458D-400E-AFD5-48F42562C0DF}" srcOrd="0" destOrd="0" presId="urn:microsoft.com/office/officeart/2005/8/layout/lProcess1"/>
    <dgm:cxn modelId="{A51A4B5F-9D2B-4C31-82FD-465DCACE7045}" type="presOf" srcId="{4709395A-1CF0-4DED-A4CD-58D4E292B14D}" destId="{D9036712-E0D8-499A-8F60-3B08A06B54F6}" srcOrd="0" destOrd="0" presId="urn:microsoft.com/office/officeart/2005/8/layout/lProcess1"/>
    <dgm:cxn modelId="{05B3EE7C-7080-43A7-8996-844550412D1C}" type="presOf" srcId="{28631687-DCC8-407F-842A-69E79C92B99B}" destId="{EF10E863-49B9-460A-A9AD-C5416884BEBF}" srcOrd="0" destOrd="0" presId="urn:microsoft.com/office/officeart/2005/8/layout/lProcess1"/>
    <dgm:cxn modelId="{2FEA240A-855C-461C-A6C9-8D738FFDC666}" type="presOf" srcId="{91448415-4035-44D3-8221-3D55DDC9472A}" destId="{53BFF0A6-0750-42E2-97A1-B147191513FB}" srcOrd="0" destOrd="0" presId="urn:microsoft.com/office/officeart/2005/8/layout/lProcess1"/>
    <dgm:cxn modelId="{737C48FD-4332-4649-A908-A00D8C4EA601}" type="presOf" srcId="{4888CCCD-9EE3-4DD3-8B60-5D9F31F163F1}" destId="{F0828715-75C2-4AAB-BEF7-780DD60E9173}" srcOrd="0" destOrd="0" presId="urn:microsoft.com/office/officeart/2005/8/layout/lProcess1"/>
    <dgm:cxn modelId="{06E8B03E-ED56-426A-AFA4-0B80E51B3C68}" srcId="{91448415-4035-44D3-8221-3D55DDC9472A}" destId="{2A677947-7C2A-4DDF-9F16-A0456093E11A}" srcOrd="2" destOrd="0" parTransId="{C3317B67-0766-41D7-9F4F-0F82DDF20050}" sibTransId="{8AF40F5B-2B04-46E4-84A7-AC9DAC00B7B4}"/>
    <dgm:cxn modelId="{C005DDE5-4D35-40A5-9794-B1DA75564C09}" srcId="{91448415-4035-44D3-8221-3D55DDC9472A}" destId="{5F80DFDA-5E97-40C7-BDA4-7C223299773F}" srcOrd="0" destOrd="0" parTransId="{BE5223A4-2850-47A1-9E64-A99F01C46472}" sibTransId="{4888CCCD-9EE3-4DD3-8B60-5D9F31F163F1}"/>
    <dgm:cxn modelId="{FB607502-B936-4218-B630-A46693BA187B}" type="presOf" srcId="{2A677947-7C2A-4DDF-9F16-A0456093E11A}" destId="{5058BF55-758B-42F6-A776-665386A45792}" srcOrd="0" destOrd="0" presId="urn:microsoft.com/office/officeart/2005/8/layout/lProcess1"/>
    <dgm:cxn modelId="{74E2BE65-6D29-4D38-BCA4-9E78426D3A22}" type="presOf" srcId="{8AF40F5B-2B04-46E4-84A7-AC9DAC00B7B4}" destId="{424DEE8B-D544-4B50-BABF-4AD7A66BDB15}" srcOrd="0" destOrd="0" presId="urn:microsoft.com/office/officeart/2005/8/layout/lProcess1"/>
    <dgm:cxn modelId="{E422B4C6-F1DB-4A38-A4DA-C5C7B786E80D}" srcId="{91448415-4035-44D3-8221-3D55DDC9472A}" destId="{28631687-DCC8-407F-842A-69E79C92B99B}" srcOrd="1" destOrd="0" parTransId="{FD4F9F55-F9CC-4CF8-A30D-CADC2C03F149}" sibTransId="{72137819-5ED3-4C51-BB1A-A3A6BF65576D}"/>
    <dgm:cxn modelId="{90D80365-FD14-4DCE-9B35-5A2546D619BF}" type="presParOf" srcId="{EE1F5AAC-458D-400E-AFD5-48F42562C0DF}" destId="{838ABD33-CCDE-44C3-9586-CE27B278AEEE}" srcOrd="0" destOrd="0" presId="urn:microsoft.com/office/officeart/2005/8/layout/lProcess1"/>
    <dgm:cxn modelId="{EFDB95FD-C67E-471A-A9A8-135EE1EB3FDD}" type="presParOf" srcId="{838ABD33-CCDE-44C3-9586-CE27B278AEEE}" destId="{53BFF0A6-0750-42E2-97A1-B147191513FB}" srcOrd="0" destOrd="0" presId="urn:microsoft.com/office/officeart/2005/8/layout/lProcess1"/>
    <dgm:cxn modelId="{3862D429-A5A4-4C32-9849-8B4DB9F0888F}" type="presParOf" srcId="{838ABD33-CCDE-44C3-9586-CE27B278AEEE}" destId="{E70807F0-686A-480A-A272-9FBFD47E32C0}" srcOrd="1" destOrd="0" presId="urn:microsoft.com/office/officeart/2005/8/layout/lProcess1"/>
    <dgm:cxn modelId="{581934A6-6307-41DC-AAAF-9D8D6145986F}" type="presParOf" srcId="{838ABD33-CCDE-44C3-9586-CE27B278AEEE}" destId="{DC07D1AD-5CC5-4F63-BE40-4ACFDBE3DC98}" srcOrd="2" destOrd="0" presId="urn:microsoft.com/office/officeart/2005/8/layout/lProcess1"/>
    <dgm:cxn modelId="{65AB3D70-ECF9-427A-AF2B-7B0D826F9AD0}" type="presParOf" srcId="{838ABD33-CCDE-44C3-9586-CE27B278AEEE}" destId="{F0828715-75C2-4AAB-BEF7-780DD60E9173}" srcOrd="3" destOrd="0" presId="urn:microsoft.com/office/officeart/2005/8/layout/lProcess1"/>
    <dgm:cxn modelId="{962E5B4B-920B-44B4-9F67-A78499D636B6}" type="presParOf" srcId="{838ABD33-CCDE-44C3-9586-CE27B278AEEE}" destId="{EF10E863-49B9-460A-A9AD-C5416884BEBF}" srcOrd="4" destOrd="0" presId="urn:microsoft.com/office/officeart/2005/8/layout/lProcess1"/>
    <dgm:cxn modelId="{E139D29C-3E79-490D-BEA6-21FC548717A1}" type="presParOf" srcId="{838ABD33-CCDE-44C3-9586-CE27B278AEEE}" destId="{CFF7D787-D227-4885-9983-362228E880C0}" srcOrd="5" destOrd="0" presId="urn:microsoft.com/office/officeart/2005/8/layout/lProcess1"/>
    <dgm:cxn modelId="{62C79662-6E7D-47D0-AA3F-CA2DFDF4648F}" type="presParOf" srcId="{838ABD33-CCDE-44C3-9586-CE27B278AEEE}" destId="{5058BF55-758B-42F6-A776-665386A45792}" srcOrd="6" destOrd="0" presId="urn:microsoft.com/office/officeart/2005/8/layout/lProcess1"/>
    <dgm:cxn modelId="{0977D436-113C-48DD-83DF-5E1C81C1AFB3}" type="presParOf" srcId="{838ABD33-CCDE-44C3-9586-CE27B278AEEE}" destId="{424DEE8B-D544-4B50-BABF-4AD7A66BDB15}" srcOrd="7" destOrd="0" presId="urn:microsoft.com/office/officeart/2005/8/layout/lProcess1"/>
    <dgm:cxn modelId="{D8F9C279-DBE0-44B3-A9B0-526702C9D48D}" type="presParOf" srcId="{838ABD33-CCDE-44C3-9586-CE27B278AEEE}" destId="{D9036712-E0D8-499A-8F60-3B08A06B54F6}"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E8B243-B082-4838-A21F-71E6423DA0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hu-HU"/>
        </a:p>
      </dgm:t>
    </dgm:pt>
    <dgm:pt modelId="{7139D813-6196-4282-99CB-387D0E4E6E76}">
      <dgm:prSet/>
      <dgm:spPr/>
      <dgm:t>
        <a:bodyPr/>
        <a:lstStyle/>
        <a:p>
          <a:pPr rtl="0"/>
          <a:r>
            <a:rPr lang="en-GB" dirty="0" smtClean="0">
              <a:latin typeface="Cambria" panose="02040503050406030204" pitchFamily="18" charset="0"/>
            </a:rPr>
            <a:t>Office and administration expenditure</a:t>
          </a:r>
          <a:endParaRPr lang="hu-HU" dirty="0">
            <a:latin typeface="Cambria" panose="02040503050406030204" pitchFamily="18" charset="0"/>
          </a:endParaRPr>
        </a:p>
      </dgm:t>
    </dgm:pt>
    <dgm:pt modelId="{00294B30-61D6-4CBE-ADE0-4AAC0FCEA128}" type="parTrans" cxnId="{3A612A15-498F-4516-9258-4208E0B4A33E}">
      <dgm:prSet/>
      <dgm:spPr/>
      <dgm:t>
        <a:bodyPr/>
        <a:lstStyle/>
        <a:p>
          <a:endParaRPr lang="hu-HU"/>
        </a:p>
      </dgm:t>
    </dgm:pt>
    <dgm:pt modelId="{BADB4B1A-6FAB-4AA8-9233-714F2467138F}" type="sibTrans" cxnId="{3A612A15-498F-4516-9258-4208E0B4A33E}">
      <dgm:prSet/>
      <dgm:spPr/>
      <dgm:t>
        <a:bodyPr/>
        <a:lstStyle/>
        <a:p>
          <a:endParaRPr lang="hu-HU"/>
        </a:p>
      </dgm:t>
    </dgm:pt>
    <dgm:pt modelId="{A5C5B62B-D92C-4201-BC70-A98C012E2290}">
      <dgm:prSet custT="1"/>
      <dgm:spPr/>
      <dgm:t>
        <a:bodyPr/>
        <a:lstStyle/>
        <a:p>
          <a:pPr algn="l" rtl="0"/>
          <a:r>
            <a:rPr lang="en-GB" sz="2400" b="1" dirty="0" smtClean="0">
              <a:latin typeface="Cambria" panose="02040503050406030204" pitchFamily="18" charset="0"/>
            </a:rPr>
            <a:t>Flat rate basis of 15% of the eligible staff costs of the project </a:t>
          </a:r>
          <a:endParaRPr lang="hu-HU" sz="2400" dirty="0">
            <a:latin typeface="Cambria" panose="02040503050406030204" pitchFamily="18" charset="0"/>
          </a:endParaRPr>
        </a:p>
      </dgm:t>
    </dgm:pt>
    <dgm:pt modelId="{A52EFDA1-3E13-4B14-B1DD-EA3DE4BE26C7}" type="parTrans" cxnId="{3196E01C-B7E2-44AA-A054-9152F1B6C937}">
      <dgm:prSet/>
      <dgm:spPr/>
      <dgm:t>
        <a:bodyPr/>
        <a:lstStyle/>
        <a:p>
          <a:endParaRPr lang="hu-HU"/>
        </a:p>
      </dgm:t>
    </dgm:pt>
    <dgm:pt modelId="{15C70D2C-AC1D-44FE-9D6B-1A8D024B7A46}" type="sibTrans" cxnId="{3196E01C-B7E2-44AA-A054-9152F1B6C937}">
      <dgm:prSet/>
      <dgm:spPr/>
      <dgm:t>
        <a:bodyPr/>
        <a:lstStyle/>
        <a:p>
          <a:endParaRPr lang="hu-HU"/>
        </a:p>
      </dgm:t>
    </dgm:pt>
    <dgm:pt modelId="{BCC46A01-FA11-4C0C-B7E0-3BA909594F9B}">
      <dgm:prSet>
        <dgm:style>
          <a:lnRef idx="1">
            <a:schemeClr val="accent1"/>
          </a:lnRef>
          <a:fillRef idx="2">
            <a:schemeClr val="accent1"/>
          </a:fillRef>
          <a:effectRef idx="1">
            <a:schemeClr val="accent1"/>
          </a:effectRef>
          <a:fontRef idx="minor">
            <a:schemeClr val="dk1"/>
          </a:fontRef>
        </dgm:style>
      </dgm:prSet>
      <dgm:spPr/>
      <dgm:t>
        <a:bodyPr/>
        <a:lstStyle/>
        <a:p>
          <a:pPr rtl="0"/>
          <a:r>
            <a:rPr lang="en-GB" b="1" dirty="0" smtClean="0">
              <a:solidFill>
                <a:schemeClr val="tx2">
                  <a:lumMod val="75000"/>
                </a:schemeClr>
              </a:solidFill>
              <a:latin typeface="Cambria" panose="02040503050406030204" pitchFamily="18" charset="0"/>
            </a:rPr>
            <a:t>Cannot be claimed as direct cost </a:t>
          </a:r>
          <a:r>
            <a:rPr lang="en-GB" dirty="0" smtClean="0">
              <a:solidFill>
                <a:schemeClr val="tx2">
                  <a:lumMod val="75000"/>
                </a:schemeClr>
              </a:solidFill>
              <a:latin typeface="Cambria" panose="02040503050406030204" pitchFamily="18" charset="0"/>
            </a:rPr>
            <a:t>under other budget lines</a:t>
          </a:r>
          <a:endParaRPr lang="hu-HU" dirty="0">
            <a:solidFill>
              <a:schemeClr val="tx2">
                <a:lumMod val="75000"/>
              </a:schemeClr>
            </a:solidFill>
            <a:latin typeface="Cambria" panose="02040503050406030204" pitchFamily="18" charset="0"/>
          </a:endParaRPr>
        </a:p>
      </dgm:t>
    </dgm:pt>
    <dgm:pt modelId="{AF23CCFA-2EFB-4888-9E90-6F26C063D20F}" type="parTrans" cxnId="{4FE058AC-B1EB-4A69-8DD2-20CBAD9488DF}">
      <dgm:prSet/>
      <dgm:spPr/>
      <dgm:t>
        <a:bodyPr/>
        <a:lstStyle/>
        <a:p>
          <a:endParaRPr lang="hu-HU"/>
        </a:p>
      </dgm:t>
    </dgm:pt>
    <dgm:pt modelId="{F481DF54-7586-4E78-8D79-7BFEC8185CC4}" type="sibTrans" cxnId="{4FE058AC-B1EB-4A69-8DD2-20CBAD9488DF}">
      <dgm:prSet/>
      <dgm:spPr/>
      <dgm:t>
        <a:bodyPr/>
        <a:lstStyle/>
        <a:p>
          <a:endParaRPr lang="hu-HU"/>
        </a:p>
      </dgm:t>
    </dgm:pt>
    <dgm:pt modelId="{27710A7B-18E7-42C8-BEB7-582B91923C0C}">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smtClean="0">
              <a:solidFill>
                <a:schemeClr val="tx2">
                  <a:lumMod val="75000"/>
                </a:schemeClr>
              </a:solidFill>
              <a:latin typeface="Cambria" panose="02040503050406030204" pitchFamily="18" charset="0"/>
            </a:rPr>
            <a:t>If the staff costs are not eligible, office and administration costs cannot be declared</a:t>
          </a:r>
          <a:endParaRPr lang="hu-HU" dirty="0">
            <a:solidFill>
              <a:schemeClr val="tx2">
                <a:lumMod val="75000"/>
              </a:schemeClr>
            </a:solidFill>
            <a:latin typeface="Cambria" panose="02040503050406030204" pitchFamily="18" charset="0"/>
          </a:endParaRPr>
        </a:p>
      </dgm:t>
    </dgm:pt>
    <dgm:pt modelId="{573720B8-4074-49DF-A75E-5AA18D9E51A9}" type="parTrans" cxnId="{08385B84-2469-41AA-B445-0A0B63C332DB}">
      <dgm:prSet/>
      <dgm:spPr/>
      <dgm:t>
        <a:bodyPr/>
        <a:lstStyle/>
        <a:p>
          <a:endParaRPr lang="hu-HU"/>
        </a:p>
      </dgm:t>
    </dgm:pt>
    <dgm:pt modelId="{0C5D764D-71CC-4D8F-9D95-79870C0CF0A7}" type="sibTrans" cxnId="{08385B84-2469-41AA-B445-0A0B63C332DB}">
      <dgm:prSet/>
      <dgm:spPr/>
      <dgm:t>
        <a:bodyPr/>
        <a:lstStyle/>
        <a:p>
          <a:endParaRPr lang="hu-HU"/>
        </a:p>
      </dgm:t>
    </dgm:pt>
    <dgm:pt modelId="{8679483D-D460-4E91-A0A2-550B67550FCE}">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smtClean="0">
              <a:solidFill>
                <a:schemeClr val="tx2">
                  <a:lumMod val="75000"/>
                </a:schemeClr>
              </a:solidFill>
              <a:latin typeface="Cambria" panose="02040503050406030204" pitchFamily="18" charset="0"/>
            </a:rPr>
            <a:t>If the staff costs are declared on flat rate basis, office and administration are eligible</a:t>
          </a:r>
          <a:endParaRPr lang="hu-HU" dirty="0">
            <a:solidFill>
              <a:schemeClr val="tx2">
                <a:lumMod val="75000"/>
              </a:schemeClr>
            </a:solidFill>
            <a:latin typeface="Cambria" panose="02040503050406030204" pitchFamily="18" charset="0"/>
          </a:endParaRPr>
        </a:p>
      </dgm:t>
    </dgm:pt>
    <dgm:pt modelId="{4745C622-EF53-498F-B377-AD14DE460DEC}" type="parTrans" cxnId="{152555F9-8D9F-416B-A0CB-486CDE70F4FE}">
      <dgm:prSet/>
      <dgm:spPr/>
      <dgm:t>
        <a:bodyPr/>
        <a:lstStyle/>
        <a:p>
          <a:endParaRPr lang="hu-HU"/>
        </a:p>
      </dgm:t>
    </dgm:pt>
    <dgm:pt modelId="{4B7DD326-57C1-46B3-9173-BD3215AB2E34}" type="sibTrans" cxnId="{152555F9-8D9F-416B-A0CB-486CDE70F4FE}">
      <dgm:prSet/>
      <dgm:spPr/>
      <dgm:t>
        <a:bodyPr/>
        <a:lstStyle/>
        <a:p>
          <a:endParaRPr lang="hu-HU"/>
        </a:p>
      </dgm:t>
    </dgm:pt>
    <dgm:pt modelId="{3ED1D29E-B7CD-4E97-9728-C27ECEBB94F8}">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smtClean="0">
              <a:solidFill>
                <a:schemeClr val="tx2">
                  <a:lumMod val="75000"/>
                </a:schemeClr>
              </a:solidFill>
              <a:latin typeface="Cambria" panose="02040503050406030204" pitchFamily="18" charset="0"/>
            </a:rPr>
            <a:t>No staff costs declared in relevant WP, no Office and administration expenditure can be declared</a:t>
          </a:r>
          <a:endParaRPr lang="hu-HU" dirty="0">
            <a:solidFill>
              <a:schemeClr val="tx2">
                <a:lumMod val="75000"/>
              </a:schemeClr>
            </a:solidFill>
            <a:latin typeface="Cambria" panose="02040503050406030204" pitchFamily="18" charset="0"/>
          </a:endParaRPr>
        </a:p>
      </dgm:t>
    </dgm:pt>
    <dgm:pt modelId="{36AE3F9C-21FB-4B81-A96F-0AF7EA89AC87}" type="parTrans" cxnId="{B28E82F0-661B-43C8-9138-104D786B4949}">
      <dgm:prSet/>
      <dgm:spPr/>
      <dgm:t>
        <a:bodyPr/>
        <a:lstStyle/>
        <a:p>
          <a:endParaRPr lang="hu-HU"/>
        </a:p>
      </dgm:t>
    </dgm:pt>
    <dgm:pt modelId="{C9E8975A-4296-4144-A3BB-8A3E29ECF305}" type="sibTrans" cxnId="{B28E82F0-661B-43C8-9138-104D786B4949}">
      <dgm:prSet/>
      <dgm:spPr/>
      <dgm:t>
        <a:bodyPr/>
        <a:lstStyle/>
        <a:p>
          <a:endParaRPr lang="hu-HU"/>
        </a:p>
      </dgm:t>
    </dgm:pt>
    <dgm:pt modelId="{70B81401-B4F1-4F3C-97B6-DA206C4D7FB3}" type="pres">
      <dgm:prSet presAssocID="{21E8B243-B082-4838-A21F-71E6423DA0CE}" presName="Name0" presStyleCnt="0">
        <dgm:presLayoutVars>
          <dgm:dir/>
          <dgm:animLvl val="lvl"/>
          <dgm:resizeHandles val="exact"/>
        </dgm:presLayoutVars>
      </dgm:prSet>
      <dgm:spPr/>
      <dgm:t>
        <a:bodyPr/>
        <a:lstStyle/>
        <a:p>
          <a:endParaRPr lang="en-GB"/>
        </a:p>
      </dgm:t>
    </dgm:pt>
    <dgm:pt modelId="{11690CE2-E2B4-4650-BB54-2A550B008A19}" type="pres">
      <dgm:prSet presAssocID="{7139D813-6196-4282-99CB-387D0E4E6E76}" presName="linNode" presStyleCnt="0"/>
      <dgm:spPr/>
    </dgm:pt>
    <dgm:pt modelId="{89C16422-65E7-4D60-8846-90F1FA3E68DD}" type="pres">
      <dgm:prSet presAssocID="{7139D813-6196-4282-99CB-387D0E4E6E76}" presName="parentText" presStyleLbl="node1" presStyleIdx="0" presStyleCnt="2" custScaleX="275176" custScaleY="28043">
        <dgm:presLayoutVars>
          <dgm:chMax val="1"/>
          <dgm:bulletEnabled val="1"/>
        </dgm:presLayoutVars>
      </dgm:prSet>
      <dgm:spPr/>
      <dgm:t>
        <a:bodyPr/>
        <a:lstStyle/>
        <a:p>
          <a:endParaRPr lang="en-GB"/>
        </a:p>
      </dgm:t>
    </dgm:pt>
    <dgm:pt modelId="{9EBB1714-9295-4D87-88C6-3F1FD591B755}" type="pres">
      <dgm:prSet presAssocID="{BADB4B1A-6FAB-4AA8-9233-714F2467138F}" presName="sp" presStyleCnt="0"/>
      <dgm:spPr/>
    </dgm:pt>
    <dgm:pt modelId="{ED698E8E-39CB-4063-98B5-9A14EBF1EB0C}" type="pres">
      <dgm:prSet presAssocID="{A5C5B62B-D92C-4201-BC70-A98C012E2290}" presName="linNode" presStyleCnt="0"/>
      <dgm:spPr/>
    </dgm:pt>
    <dgm:pt modelId="{5488A87C-14ED-4C02-827F-022C44475FCE}" type="pres">
      <dgm:prSet presAssocID="{A5C5B62B-D92C-4201-BC70-A98C012E2290}" presName="parentText" presStyleLbl="node1" presStyleIdx="1" presStyleCnt="2">
        <dgm:presLayoutVars>
          <dgm:chMax val="1"/>
          <dgm:bulletEnabled val="1"/>
        </dgm:presLayoutVars>
      </dgm:prSet>
      <dgm:spPr/>
      <dgm:t>
        <a:bodyPr/>
        <a:lstStyle/>
        <a:p>
          <a:endParaRPr lang="en-GB"/>
        </a:p>
      </dgm:t>
    </dgm:pt>
    <dgm:pt modelId="{708FD6B0-947D-4A9F-B6E7-EC583F9A66FD}" type="pres">
      <dgm:prSet presAssocID="{A5C5B62B-D92C-4201-BC70-A98C012E2290}" presName="descendantText" presStyleLbl="alignAccFollowNode1" presStyleIdx="0" presStyleCnt="1" custScaleY="117924">
        <dgm:presLayoutVars>
          <dgm:bulletEnabled val="1"/>
        </dgm:presLayoutVars>
      </dgm:prSet>
      <dgm:spPr/>
      <dgm:t>
        <a:bodyPr/>
        <a:lstStyle/>
        <a:p>
          <a:endParaRPr lang="hu-HU"/>
        </a:p>
      </dgm:t>
    </dgm:pt>
  </dgm:ptLst>
  <dgm:cxnLst>
    <dgm:cxn modelId="{4FE058AC-B1EB-4A69-8DD2-20CBAD9488DF}" srcId="{A5C5B62B-D92C-4201-BC70-A98C012E2290}" destId="{BCC46A01-FA11-4C0C-B7E0-3BA909594F9B}" srcOrd="0" destOrd="0" parTransId="{AF23CCFA-2EFB-4888-9E90-6F26C063D20F}" sibTransId="{F481DF54-7586-4E78-8D79-7BFEC8185CC4}"/>
    <dgm:cxn modelId="{AD379A8F-DB7C-4334-922F-FDB51B36A8D9}" type="presOf" srcId="{8679483D-D460-4E91-A0A2-550B67550FCE}" destId="{708FD6B0-947D-4A9F-B6E7-EC583F9A66FD}" srcOrd="0" destOrd="2" presId="urn:microsoft.com/office/officeart/2005/8/layout/vList5"/>
    <dgm:cxn modelId="{B28E82F0-661B-43C8-9138-104D786B4949}" srcId="{A5C5B62B-D92C-4201-BC70-A98C012E2290}" destId="{3ED1D29E-B7CD-4E97-9728-C27ECEBB94F8}" srcOrd="3" destOrd="0" parTransId="{36AE3F9C-21FB-4B81-A96F-0AF7EA89AC87}" sibTransId="{C9E8975A-4296-4144-A3BB-8A3E29ECF305}"/>
    <dgm:cxn modelId="{EAECE81A-61D5-4AE1-B3D8-F66A9FBAD01A}" type="presOf" srcId="{BCC46A01-FA11-4C0C-B7E0-3BA909594F9B}" destId="{708FD6B0-947D-4A9F-B6E7-EC583F9A66FD}" srcOrd="0" destOrd="0" presId="urn:microsoft.com/office/officeart/2005/8/layout/vList5"/>
    <dgm:cxn modelId="{327DB31B-2B0D-4A5D-9611-4E26BBCF0729}" type="presOf" srcId="{A5C5B62B-D92C-4201-BC70-A98C012E2290}" destId="{5488A87C-14ED-4C02-827F-022C44475FCE}" srcOrd="0" destOrd="0" presId="urn:microsoft.com/office/officeart/2005/8/layout/vList5"/>
    <dgm:cxn modelId="{5A50FF81-25F2-40DF-A9DA-D1D1890A03EC}" type="presOf" srcId="{7139D813-6196-4282-99CB-387D0E4E6E76}" destId="{89C16422-65E7-4D60-8846-90F1FA3E68DD}" srcOrd="0" destOrd="0" presId="urn:microsoft.com/office/officeart/2005/8/layout/vList5"/>
    <dgm:cxn modelId="{307D35FA-849D-4658-8074-4D5E0D880677}" type="presOf" srcId="{27710A7B-18E7-42C8-BEB7-582B91923C0C}" destId="{708FD6B0-947D-4A9F-B6E7-EC583F9A66FD}" srcOrd="0" destOrd="1" presId="urn:microsoft.com/office/officeart/2005/8/layout/vList5"/>
    <dgm:cxn modelId="{08385B84-2469-41AA-B445-0A0B63C332DB}" srcId="{A5C5B62B-D92C-4201-BC70-A98C012E2290}" destId="{27710A7B-18E7-42C8-BEB7-582B91923C0C}" srcOrd="1" destOrd="0" parTransId="{573720B8-4074-49DF-A75E-5AA18D9E51A9}" sibTransId="{0C5D764D-71CC-4D8F-9D95-79870C0CF0A7}"/>
    <dgm:cxn modelId="{8EBF50F1-500A-4AEC-AADC-D601E989BE9C}" type="presOf" srcId="{21E8B243-B082-4838-A21F-71E6423DA0CE}" destId="{70B81401-B4F1-4F3C-97B6-DA206C4D7FB3}" srcOrd="0" destOrd="0" presId="urn:microsoft.com/office/officeart/2005/8/layout/vList5"/>
    <dgm:cxn modelId="{3A612A15-498F-4516-9258-4208E0B4A33E}" srcId="{21E8B243-B082-4838-A21F-71E6423DA0CE}" destId="{7139D813-6196-4282-99CB-387D0E4E6E76}" srcOrd="0" destOrd="0" parTransId="{00294B30-61D6-4CBE-ADE0-4AAC0FCEA128}" sibTransId="{BADB4B1A-6FAB-4AA8-9233-714F2467138F}"/>
    <dgm:cxn modelId="{3196E01C-B7E2-44AA-A054-9152F1B6C937}" srcId="{21E8B243-B082-4838-A21F-71E6423DA0CE}" destId="{A5C5B62B-D92C-4201-BC70-A98C012E2290}" srcOrd="1" destOrd="0" parTransId="{A52EFDA1-3E13-4B14-B1DD-EA3DE4BE26C7}" sibTransId="{15C70D2C-AC1D-44FE-9D6B-1A8D024B7A46}"/>
    <dgm:cxn modelId="{F675358B-3B0D-4502-B8F4-46723E9FE91B}" type="presOf" srcId="{3ED1D29E-B7CD-4E97-9728-C27ECEBB94F8}" destId="{708FD6B0-947D-4A9F-B6E7-EC583F9A66FD}" srcOrd="0" destOrd="3" presId="urn:microsoft.com/office/officeart/2005/8/layout/vList5"/>
    <dgm:cxn modelId="{152555F9-8D9F-416B-A0CB-486CDE70F4FE}" srcId="{A5C5B62B-D92C-4201-BC70-A98C012E2290}" destId="{8679483D-D460-4E91-A0A2-550B67550FCE}" srcOrd="2" destOrd="0" parTransId="{4745C622-EF53-498F-B377-AD14DE460DEC}" sibTransId="{4B7DD326-57C1-46B3-9173-BD3215AB2E34}"/>
    <dgm:cxn modelId="{89C34841-5F1B-49CF-ADC3-625FDF04A664}" type="presParOf" srcId="{70B81401-B4F1-4F3C-97B6-DA206C4D7FB3}" destId="{11690CE2-E2B4-4650-BB54-2A550B008A19}" srcOrd="0" destOrd="0" presId="urn:microsoft.com/office/officeart/2005/8/layout/vList5"/>
    <dgm:cxn modelId="{C503F9EA-7959-42DA-83A9-CC62E5B89A0F}" type="presParOf" srcId="{11690CE2-E2B4-4650-BB54-2A550B008A19}" destId="{89C16422-65E7-4D60-8846-90F1FA3E68DD}" srcOrd="0" destOrd="0" presId="urn:microsoft.com/office/officeart/2005/8/layout/vList5"/>
    <dgm:cxn modelId="{9740B5C0-36BD-425D-A0A8-210B83FFA7DC}" type="presParOf" srcId="{70B81401-B4F1-4F3C-97B6-DA206C4D7FB3}" destId="{9EBB1714-9295-4D87-88C6-3F1FD591B755}" srcOrd="1" destOrd="0" presId="urn:microsoft.com/office/officeart/2005/8/layout/vList5"/>
    <dgm:cxn modelId="{B7ECBFF9-2E70-45CE-B39A-A7F78F473311}" type="presParOf" srcId="{70B81401-B4F1-4F3C-97B6-DA206C4D7FB3}" destId="{ED698E8E-39CB-4063-98B5-9A14EBF1EB0C}" srcOrd="2" destOrd="0" presId="urn:microsoft.com/office/officeart/2005/8/layout/vList5"/>
    <dgm:cxn modelId="{25F47D94-3897-4758-9C44-40C806F8606D}" type="presParOf" srcId="{ED698E8E-39CB-4063-98B5-9A14EBF1EB0C}" destId="{5488A87C-14ED-4C02-827F-022C44475FCE}" srcOrd="0" destOrd="0" presId="urn:microsoft.com/office/officeart/2005/8/layout/vList5"/>
    <dgm:cxn modelId="{58BFAD87-3BB7-4DEF-96BE-494C0BADD1C6}" type="presParOf" srcId="{ED698E8E-39CB-4063-98B5-9A14EBF1EB0C}" destId="{708FD6B0-947D-4A9F-B6E7-EC583F9A66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CB4216-C2C2-4249-8C21-1E13D71C7D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B8A2D7A-CBCB-4902-9684-CA6836285F21}">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GB" dirty="0" smtClean="0">
              <a:latin typeface="Cambria" panose="02040503050406030204" pitchFamily="18" charset="0"/>
            </a:rPr>
            <a:t>The following types of expenditures are included under this budget line (exhaustive list):</a:t>
          </a:r>
          <a:endParaRPr lang="hu-HU" dirty="0">
            <a:latin typeface="Cambria" panose="02040503050406030204" pitchFamily="18" charset="0"/>
          </a:endParaRPr>
        </a:p>
      </dgm:t>
    </dgm:pt>
    <dgm:pt modelId="{DE9885BA-0A8A-4397-9818-97EB39A5CABE}" type="parTrans" cxnId="{7C71D29A-AF3A-44E1-AD61-0890FE6F1FFF}">
      <dgm:prSet/>
      <dgm:spPr/>
      <dgm:t>
        <a:bodyPr/>
        <a:lstStyle/>
        <a:p>
          <a:endParaRPr lang="hu-HU"/>
        </a:p>
      </dgm:t>
    </dgm:pt>
    <dgm:pt modelId="{1319255E-DA85-445D-B2F2-7CBB0C64CA7E}" type="sibTrans" cxnId="{7C71D29A-AF3A-44E1-AD61-0890FE6F1FFF}">
      <dgm:prSet/>
      <dgm:spPr/>
      <dgm:t>
        <a:bodyPr/>
        <a:lstStyle/>
        <a:p>
          <a:endParaRPr lang="hu-HU"/>
        </a:p>
      </dgm:t>
    </dgm:pt>
    <dgm:pt modelId="{F80115C0-4F99-4F70-897D-701CEBF11153}">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Office rent</a:t>
          </a:r>
          <a:endParaRPr lang="hu-HU" sz="1800" dirty="0">
            <a:solidFill>
              <a:schemeClr val="tx2">
                <a:lumMod val="75000"/>
              </a:schemeClr>
            </a:solidFill>
            <a:latin typeface="Cambria" panose="02040503050406030204" pitchFamily="18" charset="0"/>
          </a:endParaRPr>
        </a:p>
      </dgm:t>
    </dgm:pt>
    <dgm:pt modelId="{D4D74A4F-86D3-4E74-8797-BD99EA336C33}" type="parTrans" cxnId="{6E5A55EE-AFA3-44E0-8F15-5FAE1D74E1D4}">
      <dgm:prSet/>
      <dgm:spPr/>
      <dgm:t>
        <a:bodyPr/>
        <a:lstStyle/>
        <a:p>
          <a:endParaRPr lang="hu-HU"/>
        </a:p>
      </dgm:t>
    </dgm:pt>
    <dgm:pt modelId="{B70D9D50-203D-4B14-A79E-40404BFE11AB}" type="sibTrans" cxnId="{6E5A55EE-AFA3-44E0-8F15-5FAE1D74E1D4}">
      <dgm:prSet/>
      <dgm:spPr/>
      <dgm:t>
        <a:bodyPr/>
        <a:lstStyle/>
        <a:p>
          <a:endParaRPr lang="hu-HU"/>
        </a:p>
      </dgm:t>
    </dgm:pt>
    <dgm:pt modelId="{478B4723-28E1-4DB5-ADA2-F401B067DCCD}">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Insurance and taxes related to the buildings where the staff is located and to the equipment of the office (e.g. fire, theft insurances)</a:t>
          </a:r>
          <a:endParaRPr lang="hu-HU" sz="1800" dirty="0">
            <a:solidFill>
              <a:schemeClr val="tx2">
                <a:lumMod val="75000"/>
              </a:schemeClr>
            </a:solidFill>
            <a:latin typeface="Cambria" panose="02040503050406030204" pitchFamily="18" charset="0"/>
          </a:endParaRPr>
        </a:p>
      </dgm:t>
    </dgm:pt>
    <dgm:pt modelId="{C44C8B9C-2C51-4A94-808D-6347AE0A98A2}" type="parTrans" cxnId="{C46A417A-9372-4763-8B08-3441BE37FCBC}">
      <dgm:prSet/>
      <dgm:spPr/>
      <dgm:t>
        <a:bodyPr/>
        <a:lstStyle/>
        <a:p>
          <a:endParaRPr lang="hu-HU"/>
        </a:p>
      </dgm:t>
    </dgm:pt>
    <dgm:pt modelId="{DE1F2412-02E2-4979-9D76-E018C2FCD556}" type="sibTrans" cxnId="{C46A417A-9372-4763-8B08-3441BE37FCBC}">
      <dgm:prSet/>
      <dgm:spPr/>
      <dgm:t>
        <a:bodyPr/>
        <a:lstStyle/>
        <a:p>
          <a:endParaRPr lang="hu-HU"/>
        </a:p>
      </dgm:t>
    </dgm:pt>
    <dgm:pt modelId="{0E314965-7CC4-4AC4-8E14-EB3E98DD84F4}">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Utilities (e.g. electricity, heating, water)</a:t>
          </a:r>
          <a:endParaRPr lang="hu-HU" sz="1800" dirty="0">
            <a:solidFill>
              <a:schemeClr val="tx2">
                <a:lumMod val="75000"/>
              </a:schemeClr>
            </a:solidFill>
            <a:latin typeface="Cambria" panose="02040503050406030204" pitchFamily="18" charset="0"/>
          </a:endParaRPr>
        </a:p>
      </dgm:t>
    </dgm:pt>
    <dgm:pt modelId="{F6D7559E-27D4-40BC-81EA-8DE1BA0A5744}" type="parTrans" cxnId="{9C1DA1F7-27BF-427F-B792-277372766334}">
      <dgm:prSet/>
      <dgm:spPr/>
      <dgm:t>
        <a:bodyPr/>
        <a:lstStyle/>
        <a:p>
          <a:endParaRPr lang="hu-HU"/>
        </a:p>
      </dgm:t>
    </dgm:pt>
    <dgm:pt modelId="{5B35250C-56E4-4335-AFE6-80B2C69C6DD0}" type="sibTrans" cxnId="{9C1DA1F7-27BF-427F-B792-277372766334}">
      <dgm:prSet/>
      <dgm:spPr/>
      <dgm:t>
        <a:bodyPr/>
        <a:lstStyle/>
        <a:p>
          <a:endParaRPr lang="hu-HU"/>
        </a:p>
      </dgm:t>
    </dgm:pt>
    <dgm:pt modelId="{25490D0A-8D77-4EB7-8B9B-45724F6D94D8}">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Office supplies</a:t>
          </a:r>
          <a:endParaRPr lang="hu-HU" sz="1800" dirty="0">
            <a:solidFill>
              <a:schemeClr val="tx2">
                <a:lumMod val="75000"/>
              </a:schemeClr>
            </a:solidFill>
            <a:latin typeface="Cambria" panose="02040503050406030204" pitchFamily="18" charset="0"/>
          </a:endParaRPr>
        </a:p>
      </dgm:t>
    </dgm:pt>
    <dgm:pt modelId="{C95491D4-A560-445A-9D7B-F14107B51DBE}" type="parTrans" cxnId="{9B6D2C32-C13E-4EAF-B228-C386E661A94C}">
      <dgm:prSet/>
      <dgm:spPr/>
      <dgm:t>
        <a:bodyPr/>
        <a:lstStyle/>
        <a:p>
          <a:endParaRPr lang="hu-HU"/>
        </a:p>
      </dgm:t>
    </dgm:pt>
    <dgm:pt modelId="{ABAEC43B-DE89-4525-B573-40327CC914D3}" type="sibTrans" cxnId="{9B6D2C32-C13E-4EAF-B228-C386E661A94C}">
      <dgm:prSet/>
      <dgm:spPr/>
      <dgm:t>
        <a:bodyPr/>
        <a:lstStyle/>
        <a:p>
          <a:endParaRPr lang="hu-HU"/>
        </a:p>
      </dgm:t>
    </dgm:pt>
    <dgm:pt modelId="{E95D47C2-0C0F-42AF-96FF-DC724F19CF5B}">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General accounting provided inside the beneficiary organisation</a:t>
          </a:r>
          <a:endParaRPr lang="hu-HU" sz="1800" dirty="0">
            <a:solidFill>
              <a:schemeClr val="tx2">
                <a:lumMod val="75000"/>
              </a:schemeClr>
            </a:solidFill>
            <a:latin typeface="Cambria" panose="02040503050406030204" pitchFamily="18" charset="0"/>
          </a:endParaRPr>
        </a:p>
      </dgm:t>
    </dgm:pt>
    <dgm:pt modelId="{74FD53AE-0730-4416-8A25-F546D7E49F7A}" type="parTrans" cxnId="{23B1691D-18DD-40DC-95CC-1725C6A694CB}">
      <dgm:prSet/>
      <dgm:spPr/>
      <dgm:t>
        <a:bodyPr/>
        <a:lstStyle/>
        <a:p>
          <a:endParaRPr lang="hu-HU"/>
        </a:p>
      </dgm:t>
    </dgm:pt>
    <dgm:pt modelId="{64AC8AB6-B657-4C78-A4F6-12C48FDF27C3}" type="sibTrans" cxnId="{23B1691D-18DD-40DC-95CC-1725C6A694CB}">
      <dgm:prSet/>
      <dgm:spPr/>
      <dgm:t>
        <a:bodyPr/>
        <a:lstStyle/>
        <a:p>
          <a:endParaRPr lang="hu-HU"/>
        </a:p>
      </dgm:t>
    </dgm:pt>
    <dgm:pt modelId="{3820EC69-0177-4ABA-9036-CEC541A97B04}">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Archives</a:t>
          </a:r>
          <a:endParaRPr lang="hu-HU" sz="1800" dirty="0">
            <a:solidFill>
              <a:schemeClr val="tx2">
                <a:lumMod val="75000"/>
              </a:schemeClr>
            </a:solidFill>
            <a:latin typeface="Cambria" panose="02040503050406030204" pitchFamily="18" charset="0"/>
          </a:endParaRPr>
        </a:p>
      </dgm:t>
    </dgm:pt>
    <dgm:pt modelId="{EE7D5989-3ED0-4A68-910E-067A55738EF3}" type="parTrans" cxnId="{1EC417E8-A113-4139-94F0-5F3EEF23A7ED}">
      <dgm:prSet/>
      <dgm:spPr/>
      <dgm:t>
        <a:bodyPr/>
        <a:lstStyle/>
        <a:p>
          <a:endParaRPr lang="hu-HU"/>
        </a:p>
      </dgm:t>
    </dgm:pt>
    <dgm:pt modelId="{EC931114-8ED7-4F2D-9081-A3FC5BFAE920}" type="sibTrans" cxnId="{1EC417E8-A113-4139-94F0-5F3EEF23A7ED}">
      <dgm:prSet/>
      <dgm:spPr/>
      <dgm:t>
        <a:bodyPr/>
        <a:lstStyle/>
        <a:p>
          <a:endParaRPr lang="hu-HU"/>
        </a:p>
      </dgm:t>
    </dgm:pt>
    <dgm:pt modelId="{CB251F75-7874-49C7-B737-0963DC55B0F6}">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Maintenance, cleaning and repairs</a:t>
          </a:r>
          <a:endParaRPr lang="hu-HU" sz="1800" dirty="0">
            <a:solidFill>
              <a:schemeClr val="tx2">
                <a:lumMod val="75000"/>
              </a:schemeClr>
            </a:solidFill>
            <a:latin typeface="Cambria" panose="02040503050406030204" pitchFamily="18" charset="0"/>
          </a:endParaRPr>
        </a:p>
      </dgm:t>
    </dgm:pt>
    <dgm:pt modelId="{E2B09230-6ABF-42A5-92F5-26C8C3D6E885}" type="parTrans" cxnId="{79B6F7A7-2DB0-4B1A-8DDE-455C2FA83975}">
      <dgm:prSet/>
      <dgm:spPr/>
      <dgm:t>
        <a:bodyPr/>
        <a:lstStyle/>
        <a:p>
          <a:endParaRPr lang="hu-HU"/>
        </a:p>
      </dgm:t>
    </dgm:pt>
    <dgm:pt modelId="{F3CCABED-DF04-4946-885B-450FC2668F06}" type="sibTrans" cxnId="{79B6F7A7-2DB0-4B1A-8DDE-455C2FA83975}">
      <dgm:prSet/>
      <dgm:spPr/>
      <dgm:t>
        <a:bodyPr/>
        <a:lstStyle/>
        <a:p>
          <a:endParaRPr lang="hu-HU"/>
        </a:p>
      </dgm:t>
    </dgm:pt>
    <dgm:pt modelId="{A55876B8-EA8F-488C-A036-71412C27CFC2}">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Security</a:t>
          </a:r>
          <a:endParaRPr lang="hu-HU" sz="1800" dirty="0">
            <a:solidFill>
              <a:schemeClr val="tx2">
                <a:lumMod val="75000"/>
              </a:schemeClr>
            </a:solidFill>
            <a:latin typeface="Cambria" panose="02040503050406030204" pitchFamily="18" charset="0"/>
          </a:endParaRPr>
        </a:p>
      </dgm:t>
    </dgm:pt>
    <dgm:pt modelId="{8B10F0A7-41C6-4FE9-B8CA-1C7676FC6DF3}" type="parTrans" cxnId="{4CD59BB1-2393-4B32-A359-67B80FE13DE8}">
      <dgm:prSet/>
      <dgm:spPr/>
      <dgm:t>
        <a:bodyPr/>
        <a:lstStyle/>
        <a:p>
          <a:endParaRPr lang="hu-HU"/>
        </a:p>
      </dgm:t>
    </dgm:pt>
    <dgm:pt modelId="{036988D7-8AAA-4CCD-9246-5A020C42A16D}" type="sibTrans" cxnId="{4CD59BB1-2393-4B32-A359-67B80FE13DE8}">
      <dgm:prSet/>
      <dgm:spPr/>
      <dgm:t>
        <a:bodyPr/>
        <a:lstStyle/>
        <a:p>
          <a:endParaRPr lang="hu-HU"/>
        </a:p>
      </dgm:t>
    </dgm:pt>
    <dgm:pt modelId="{C0877FF6-75D8-4EB3-84F1-546C2BAEB353}">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IT systems</a:t>
          </a:r>
          <a:endParaRPr lang="hu-HU" sz="1800" dirty="0">
            <a:solidFill>
              <a:schemeClr val="tx2">
                <a:lumMod val="75000"/>
              </a:schemeClr>
            </a:solidFill>
            <a:latin typeface="Cambria" panose="02040503050406030204" pitchFamily="18" charset="0"/>
          </a:endParaRPr>
        </a:p>
      </dgm:t>
    </dgm:pt>
    <dgm:pt modelId="{EFB5A890-546D-4527-A8A5-0085EB38B121}" type="parTrans" cxnId="{E5D75BAB-8CC5-4C61-B6E3-08F760B69B65}">
      <dgm:prSet/>
      <dgm:spPr/>
      <dgm:t>
        <a:bodyPr/>
        <a:lstStyle/>
        <a:p>
          <a:endParaRPr lang="hu-HU"/>
        </a:p>
      </dgm:t>
    </dgm:pt>
    <dgm:pt modelId="{288DF12E-16FC-46CB-8B14-5D33E0C83219}" type="sibTrans" cxnId="{E5D75BAB-8CC5-4C61-B6E3-08F760B69B65}">
      <dgm:prSet/>
      <dgm:spPr/>
      <dgm:t>
        <a:bodyPr/>
        <a:lstStyle/>
        <a:p>
          <a:endParaRPr lang="hu-HU"/>
        </a:p>
      </dgm:t>
    </dgm:pt>
    <dgm:pt modelId="{6B302DAC-4231-4EAE-95B2-284B13158762}">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Communication (e.g. telephone, fax, internet, postal services, business cards)</a:t>
          </a:r>
          <a:endParaRPr lang="hu-HU" sz="1800" dirty="0">
            <a:solidFill>
              <a:schemeClr val="tx2">
                <a:lumMod val="75000"/>
              </a:schemeClr>
            </a:solidFill>
            <a:latin typeface="Cambria" panose="02040503050406030204" pitchFamily="18" charset="0"/>
          </a:endParaRPr>
        </a:p>
      </dgm:t>
    </dgm:pt>
    <dgm:pt modelId="{E5632BA6-9B5A-455E-A32D-00692399FEF0}" type="parTrans" cxnId="{50D03EFC-9E82-4455-8D42-EFD90BFA222B}">
      <dgm:prSet/>
      <dgm:spPr/>
      <dgm:t>
        <a:bodyPr/>
        <a:lstStyle/>
        <a:p>
          <a:endParaRPr lang="hu-HU"/>
        </a:p>
      </dgm:t>
    </dgm:pt>
    <dgm:pt modelId="{29D7DF38-8570-439B-A4E3-7DB5E5D65669}" type="sibTrans" cxnId="{50D03EFC-9E82-4455-8D42-EFD90BFA222B}">
      <dgm:prSet/>
      <dgm:spPr/>
      <dgm:t>
        <a:bodyPr/>
        <a:lstStyle/>
        <a:p>
          <a:endParaRPr lang="hu-HU"/>
        </a:p>
      </dgm:t>
    </dgm:pt>
    <dgm:pt modelId="{27E4C5D4-3136-4848-ACBB-672EF8ADC3FB}">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Bank charges for opening and administering the account or accounts where the implementation of an operation requires a separate account to be opened</a:t>
          </a:r>
          <a:endParaRPr lang="hu-HU" sz="1800" dirty="0">
            <a:solidFill>
              <a:schemeClr val="tx2">
                <a:lumMod val="75000"/>
              </a:schemeClr>
            </a:solidFill>
            <a:latin typeface="Cambria" panose="02040503050406030204" pitchFamily="18" charset="0"/>
          </a:endParaRPr>
        </a:p>
      </dgm:t>
    </dgm:pt>
    <dgm:pt modelId="{CB8241F3-89F0-4BB1-BB47-736F4EC01E05}" type="parTrans" cxnId="{D295D211-2C29-485F-AC90-F2B56C4FC764}">
      <dgm:prSet/>
      <dgm:spPr/>
      <dgm:t>
        <a:bodyPr/>
        <a:lstStyle/>
        <a:p>
          <a:endParaRPr lang="hu-HU"/>
        </a:p>
      </dgm:t>
    </dgm:pt>
    <dgm:pt modelId="{7F120BF4-9F5F-491A-AC6B-61F5949F43D7}" type="sibTrans" cxnId="{D295D211-2C29-485F-AC90-F2B56C4FC764}">
      <dgm:prSet/>
      <dgm:spPr/>
      <dgm:t>
        <a:bodyPr/>
        <a:lstStyle/>
        <a:p>
          <a:endParaRPr lang="hu-HU"/>
        </a:p>
      </dgm:t>
    </dgm:pt>
    <dgm:pt modelId="{CD9E400E-44E7-46B8-B99A-26B0D53675D8}">
      <dgm:prSet custT="1"/>
      <dgm:spPr>
        <a:solidFill>
          <a:schemeClr val="bg1">
            <a:lumMod val="95000"/>
          </a:schemeClr>
        </a:solidFill>
      </dgm:spPr>
      <dgm:t>
        <a:bodyPr/>
        <a:lstStyle/>
        <a:p>
          <a:pPr rtl="0"/>
          <a:r>
            <a:rPr lang="en-GB" sz="1800" dirty="0" smtClean="0">
              <a:solidFill>
                <a:schemeClr val="tx2">
                  <a:lumMod val="75000"/>
                </a:schemeClr>
              </a:solidFill>
              <a:latin typeface="Cambria" panose="02040503050406030204" pitchFamily="18" charset="0"/>
            </a:rPr>
            <a:t>Charges for transnational financial transactions</a:t>
          </a:r>
          <a:endParaRPr lang="hu-HU" sz="1800" dirty="0">
            <a:solidFill>
              <a:schemeClr val="tx2">
                <a:lumMod val="75000"/>
              </a:schemeClr>
            </a:solidFill>
            <a:latin typeface="Cambria" panose="02040503050406030204" pitchFamily="18" charset="0"/>
          </a:endParaRPr>
        </a:p>
      </dgm:t>
    </dgm:pt>
    <dgm:pt modelId="{C529C4B7-2531-4FC3-9F17-DD49952F410F}" type="parTrans" cxnId="{3997FC7F-44B7-4E2C-B9CD-4F8093638EE6}">
      <dgm:prSet/>
      <dgm:spPr/>
      <dgm:t>
        <a:bodyPr/>
        <a:lstStyle/>
        <a:p>
          <a:endParaRPr lang="hu-HU"/>
        </a:p>
      </dgm:t>
    </dgm:pt>
    <dgm:pt modelId="{DD355D53-1F13-483B-BB96-462741898654}" type="sibTrans" cxnId="{3997FC7F-44B7-4E2C-B9CD-4F8093638EE6}">
      <dgm:prSet/>
      <dgm:spPr/>
      <dgm:t>
        <a:bodyPr/>
        <a:lstStyle/>
        <a:p>
          <a:endParaRPr lang="hu-HU"/>
        </a:p>
      </dgm:t>
    </dgm:pt>
    <dgm:pt modelId="{091040D2-4733-4B25-80E9-8334C0A9A8D8}" type="pres">
      <dgm:prSet presAssocID="{0ACB4216-C2C2-4249-8C21-1E13D71C7D7C}" presName="linear" presStyleCnt="0">
        <dgm:presLayoutVars>
          <dgm:animLvl val="lvl"/>
          <dgm:resizeHandles val="exact"/>
        </dgm:presLayoutVars>
      </dgm:prSet>
      <dgm:spPr/>
      <dgm:t>
        <a:bodyPr/>
        <a:lstStyle/>
        <a:p>
          <a:endParaRPr lang="en-GB"/>
        </a:p>
      </dgm:t>
    </dgm:pt>
    <dgm:pt modelId="{FF41FFEF-0B79-4EC1-8EE2-B903D4B989C0}" type="pres">
      <dgm:prSet presAssocID="{AB8A2D7A-CBCB-4902-9684-CA6836285F21}" presName="parentText" presStyleLbl="node1" presStyleIdx="0" presStyleCnt="1">
        <dgm:presLayoutVars>
          <dgm:chMax val="0"/>
          <dgm:bulletEnabled val="1"/>
        </dgm:presLayoutVars>
      </dgm:prSet>
      <dgm:spPr/>
      <dgm:t>
        <a:bodyPr/>
        <a:lstStyle/>
        <a:p>
          <a:endParaRPr lang="en-GB"/>
        </a:p>
      </dgm:t>
    </dgm:pt>
    <dgm:pt modelId="{3DD192C2-2A1E-4A4D-ABC4-3FF0A9EE9CF4}" type="pres">
      <dgm:prSet presAssocID="{AB8A2D7A-CBCB-4902-9684-CA6836285F21}" presName="childText" presStyleLbl="revTx" presStyleIdx="0" presStyleCnt="1" custLinFactNeighborY="27563">
        <dgm:presLayoutVars>
          <dgm:bulletEnabled val="1"/>
        </dgm:presLayoutVars>
      </dgm:prSet>
      <dgm:spPr/>
      <dgm:t>
        <a:bodyPr/>
        <a:lstStyle/>
        <a:p>
          <a:endParaRPr lang="en-GB"/>
        </a:p>
      </dgm:t>
    </dgm:pt>
  </dgm:ptLst>
  <dgm:cxnLst>
    <dgm:cxn modelId="{E7F2966C-FF37-47D1-BDC5-F682B63991A8}" type="presOf" srcId="{27E4C5D4-3136-4848-ACBB-672EF8ADC3FB}" destId="{3DD192C2-2A1E-4A4D-ABC4-3FF0A9EE9CF4}" srcOrd="0" destOrd="10" presId="urn:microsoft.com/office/officeart/2005/8/layout/vList2"/>
    <dgm:cxn modelId="{19E5C877-9393-472C-BF5B-4B05A14FBD71}" type="presOf" srcId="{CD9E400E-44E7-46B8-B99A-26B0D53675D8}" destId="{3DD192C2-2A1E-4A4D-ABC4-3FF0A9EE9CF4}" srcOrd="0" destOrd="11" presId="urn:microsoft.com/office/officeart/2005/8/layout/vList2"/>
    <dgm:cxn modelId="{F8E55222-6979-4800-AB9A-BD4861A3DF2B}" type="presOf" srcId="{C0877FF6-75D8-4EB3-84F1-546C2BAEB353}" destId="{3DD192C2-2A1E-4A4D-ABC4-3FF0A9EE9CF4}" srcOrd="0" destOrd="8" presId="urn:microsoft.com/office/officeart/2005/8/layout/vList2"/>
    <dgm:cxn modelId="{E5D75BAB-8CC5-4C61-B6E3-08F760B69B65}" srcId="{AB8A2D7A-CBCB-4902-9684-CA6836285F21}" destId="{C0877FF6-75D8-4EB3-84F1-546C2BAEB353}" srcOrd="8" destOrd="0" parTransId="{EFB5A890-546D-4527-A8A5-0085EB38B121}" sibTransId="{288DF12E-16FC-46CB-8B14-5D33E0C83219}"/>
    <dgm:cxn modelId="{DBB6ED81-AAFE-45AB-8A7E-A766B72F1DEE}" type="presOf" srcId="{6B302DAC-4231-4EAE-95B2-284B13158762}" destId="{3DD192C2-2A1E-4A4D-ABC4-3FF0A9EE9CF4}" srcOrd="0" destOrd="9" presId="urn:microsoft.com/office/officeart/2005/8/layout/vList2"/>
    <dgm:cxn modelId="{AF5CB84A-407F-49BE-90EC-3FD360712BE9}" type="presOf" srcId="{0ACB4216-C2C2-4249-8C21-1E13D71C7D7C}" destId="{091040D2-4733-4B25-80E9-8334C0A9A8D8}" srcOrd="0" destOrd="0" presId="urn:microsoft.com/office/officeart/2005/8/layout/vList2"/>
    <dgm:cxn modelId="{03B20DCF-0CE3-4279-8468-EC7E9FCDEE6C}" type="presOf" srcId="{E95D47C2-0C0F-42AF-96FF-DC724F19CF5B}" destId="{3DD192C2-2A1E-4A4D-ABC4-3FF0A9EE9CF4}" srcOrd="0" destOrd="4" presId="urn:microsoft.com/office/officeart/2005/8/layout/vList2"/>
    <dgm:cxn modelId="{FA212439-14B7-4A21-813C-AD7C19291522}" type="presOf" srcId="{A55876B8-EA8F-488C-A036-71412C27CFC2}" destId="{3DD192C2-2A1E-4A4D-ABC4-3FF0A9EE9CF4}" srcOrd="0" destOrd="7" presId="urn:microsoft.com/office/officeart/2005/8/layout/vList2"/>
    <dgm:cxn modelId="{C46A417A-9372-4763-8B08-3441BE37FCBC}" srcId="{AB8A2D7A-CBCB-4902-9684-CA6836285F21}" destId="{478B4723-28E1-4DB5-ADA2-F401B067DCCD}" srcOrd="1" destOrd="0" parTransId="{C44C8B9C-2C51-4A94-808D-6347AE0A98A2}" sibTransId="{DE1F2412-02E2-4979-9D76-E018C2FCD556}"/>
    <dgm:cxn modelId="{7C71D29A-AF3A-44E1-AD61-0890FE6F1FFF}" srcId="{0ACB4216-C2C2-4249-8C21-1E13D71C7D7C}" destId="{AB8A2D7A-CBCB-4902-9684-CA6836285F21}" srcOrd="0" destOrd="0" parTransId="{DE9885BA-0A8A-4397-9818-97EB39A5CABE}" sibTransId="{1319255E-DA85-445D-B2F2-7CBB0C64CA7E}"/>
    <dgm:cxn modelId="{BDF1D150-6DD0-465A-9B8D-92A2A79CB778}" type="presOf" srcId="{3820EC69-0177-4ABA-9036-CEC541A97B04}" destId="{3DD192C2-2A1E-4A4D-ABC4-3FF0A9EE9CF4}" srcOrd="0" destOrd="5" presId="urn:microsoft.com/office/officeart/2005/8/layout/vList2"/>
    <dgm:cxn modelId="{9B6D2C32-C13E-4EAF-B228-C386E661A94C}" srcId="{AB8A2D7A-CBCB-4902-9684-CA6836285F21}" destId="{25490D0A-8D77-4EB7-8B9B-45724F6D94D8}" srcOrd="3" destOrd="0" parTransId="{C95491D4-A560-445A-9D7B-F14107B51DBE}" sibTransId="{ABAEC43B-DE89-4525-B573-40327CC914D3}"/>
    <dgm:cxn modelId="{D295D211-2C29-485F-AC90-F2B56C4FC764}" srcId="{AB8A2D7A-CBCB-4902-9684-CA6836285F21}" destId="{27E4C5D4-3136-4848-ACBB-672EF8ADC3FB}" srcOrd="10" destOrd="0" parTransId="{CB8241F3-89F0-4BB1-BB47-736F4EC01E05}" sibTransId="{7F120BF4-9F5F-491A-AC6B-61F5949F43D7}"/>
    <dgm:cxn modelId="{EDA87EA2-14AF-4AD5-A4F0-CDC4F83F4EF4}" type="presOf" srcId="{0E314965-7CC4-4AC4-8E14-EB3E98DD84F4}" destId="{3DD192C2-2A1E-4A4D-ABC4-3FF0A9EE9CF4}" srcOrd="0" destOrd="2" presId="urn:microsoft.com/office/officeart/2005/8/layout/vList2"/>
    <dgm:cxn modelId="{50D03EFC-9E82-4455-8D42-EFD90BFA222B}" srcId="{AB8A2D7A-CBCB-4902-9684-CA6836285F21}" destId="{6B302DAC-4231-4EAE-95B2-284B13158762}" srcOrd="9" destOrd="0" parTransId="{E5632BA6-9B5A-455E-A32D-00692399FEF0}" sibTransId="{29D7DF38-8570-439B-A4E3-7DB5E5D65669}"/>
    <dgm:cxn modelId="{6E5A55EE-AFA3-44E0-8F15-5FAE1D74E1D4}" srcId="{AB8A2D7A-CBCB-4902-9684-CA6836285F21}" destId="{F80115C0-4F99-4F70-897D-701CEBF11153}" srcOrd="0" destOrd="0" parTransId="{D4D74A4F-86D3-4E74-8797-BD99EA336C33}" sibTransId="{B70D9D50-203D-4B14-A79E-40404BFE11AB}"/>
    <dgm:cxn modelId="{4CD59BB1-2393-4B32-A359-67B80FE13DE8}" srcId="{AB8A2D7A-CBCB-4902-9684-CA6836285F21}" destId="{A55876B8-EA8F-488C-A036-71412C27CFC2}" srcOrd="7" destOrd="0" parTransId="{8B10F0A7-41C6-4FE9-B8CA-1C7676FC6DF3}" sibTransId="{036988D7-8AAA-4CCD-9246-5A020C42A16D}"/>
    <dgm:cxn modelId="{3997FC7F-44B7-4E2C-B9CD-4F8093638EE6}" srcId="{AB8A2D7A-CBCB-4902-9684-CA6836285F21}" destId="{CD9E400E-44E7-46B8-B99A-26B0D53675D8}" srcOrd="11" destOrd="0" parTransId="{C529C4B7-2531-4FC3-9F17-DD49952F410F}" sibTransId="{DD355D53-1F13-483B-BB96-462741898654}"/>
    <dgm:cxn modelId="{E640D76D-5465-4DCB-B7F3-E38550EF6BBB}" type="presOf" srcId="{F80115C0-4F99-4F70-897D-701CEBF11153}" destId="{3DD192C2-2A1E-4A4D-ABC4-3FF0A9EE9CF4}" srcOrd="0" destOrd="0" presId="urn:microsoft.com/office/officeart/2005/8/layout/vList2"/>
    <dgm:cxn modelId="{23B1691D-18DD-40DC-95CC-1725C6A694CB}" srcId="{AB8A2D7A-CBCB-4902-9684-CA6836285F21}" destId="{E95D47C2-0C0F-42AF-96FF-DC724F19CF5B}" srcOrd="4" destOrd="0" parTransId="{74FD53AE-0730-4416-8A25-F546D7E49F7A}" sibTransId="{64AC8AB6-B657-4C78-A4F6-12C48FDF27C3}"/>
    <dgm:cxn modelId="{79B6F7A7-2DB0-4B1A-8DDE-455C2FA83975}" srcId="{AB8A2D7A-CBCB-4902-9684-CA6836285F21}" destId="{CB251F75-7874-49C7-B737-0963DC55B0F6}" srcOrd="6" destOrd="0" parTransId="{E2B09230-6ABF-42A5-92F5-26C8C3D6E885}" sibTransId="{F3CCABED-DF04-4946-885B-450FC2668F06}"/>
    <dgm:cxn modelId="{94191328-802B-42C8-907A-910129BA3240}" type="presOf" srcId="{AB8A2D7A-CBCB-4902-9684-CA6836285F21}" destId="{FF41FFEF-0B79-4EC1-8EE2-B903D4B989C0}" srcOrd="0" destOrd="0" presId="urn:microsoft.com/office/officeart/2005/8/layout/vList2"/>
    <dgm:cxn modelId="{D2229852-AB95-4264-895B-11EBC74DC845}" type="presOf" srcId="{CB251F75-7874-49C7-B737-0963DC55B0F6}" destId="{3DD192C2-2A1E-4A4D-ABC4-3FF0A9EE9CF4}" srcOrd="0" destOrd="6" presId="urn:microsoft.com/office/officeart/2005/8/layout/vList2"/>
    <dgm:cxn modelId="{9C1DA1F7-27BF-427F-B792-277372766334}" srcId="{AB8A2D7A-CBCB-4902-9684-CA6836285F21}" destId="{0E314965-7CC4-4AC4-8E14-EB3E98DD84F4}" srcOrd="2" destOrd="0" parTransId="{F6D7559E-27D4-40BC-81EA-8DE1BA0A5744}" sibTransId="{5B35250C-56E4-4335-AFE6-80B2C69C6DD0}"/>
    <dgm:cxn modelId="{1EC417E8-A113-4139-94F0-5F3EEF23A7ED}" srcId="{AB8A2D7A-CBCB-4902-9684-CA6836285F21}" destId="{3820EC69-0177-4ABA-9036-CEC541A97B04}" srcOrd="5" destOrd="0" parTransId="{EE7D5989-3ED0-4A68-910E-067A55738EF3}" sibTransId="{EC931114-8ED7-4F2D-9081-A3FC5BFAE920}"/>
    <dgm:cxn modelId="{9C34C25E-A4B9-4D2F-887E-F73A905874E1}" type="presOf" srcId="{25490D0A-8D77-4EB7-8B9B-45724F6D94D8}" destId="{3DD192C2-2A1E-4A4D-ABC4-3FF0A9EE9CF4}" srcOrd="0" destOrd="3" presId="urn:microsoft.com/office/officeart/2005/8/layout/vList2"/>
    <dgm:cxn modelId="{EAA33523-D41E-43C3-B80E-6EECF964B19D}" type="presOf" srcId="{478B4723-28E1-4DB5-ADA2-F401B067DCCD}" destId="{3DD192C2-2A1E-4A4D-ABC4-3FF0A9EE9CF4}" srcOrd="0" destOrd="1" presId="urn:microsoft.com/office/officeart/2005/8/layout/vList2"/>
    <dgm:cxn modelId="{EF056F3B-C50E-4ADE-9DB6-12DC8A3A5C2F}" type="presParOf" srcId="{091040D2-4733-4B25-80E9-8334C0A9A8D8}" destId="{FF41FFEF-0B79-4EC1-8EE2-B903D4B989C0}" srcOrd="0" destOrd="0" presId="urn:microsoft.com/office/officeart/2005/8/layout/vList2"/>
    <dgm:cxn modelId="{070D4807-B437-46A5-90A8-24ABF14DD2D4}" type="presParOf" srcId="{091040D2-4733-4B25-80E9-8334C0A9A8D8}" destId="{3DD192C2-2A1E-4A4D-ABC4-3FF0A9EE9CF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E8B243-B082-4838-A21F-71E6423DA0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hu-HU"/>
        </a:p>
      </dgm:t>
    </dgm:pt>
    <dgm:pt modelId="{7139D813-6196-4282-99CB-387D0E4E6E76}">
      <dgm:prSet custT="1"/>
      <dgm:spPr/>
      <dgm:t>
        <a:bodyPr/>
        <a:lstStyle/>
        <a:p>
          <a:pPr rtl="0"/>
          <a:r>
            <a:rPr lang="en-GB" sz="4000" dirty="0" smtClean="0">
              <a:latin typeface="Cambria" panose="02040503050406030204" pitchFamily="18" charset="0"/>
            </a:rPr>
            <a:t>Travel and accommodation costs</a:t>
          </a:r>
          <a:endParaRPr lang="hu-HU" sz="4000" dirty="0"/>
        </a:p>
      </dgm:t>
    </dgm:pt>
    <dgm:pt modelId="{00294B30-61D6-4CBE-ADE0-4AAC0FCEA128}" type="parTrans" cxnId="{3A612A15-498F-4516-9258-4208E0B4A33E}">
      <dgm:prSet/>
      <dgm:spPr/>
      <dgm:t>
        <a:bodyPr/>
        <a:lstStyle/>
        <a:p>
          <a:endParaRPr lang="hu-HU"/>
        </a:p>
      </dgm:t>
    </dgm:pt>
    <dgm:pt modelId="{BADB4B1A-6FAB-4AA8-9233-714F2467138F}" type="sibTrans" cxnId="{3A612A15-498F-4516-9258-4208E0B4A33E}">
      <dgm:prSet/>
      <dgm:spPr/>
      <dgm:t>
        <a:bodyPr/>
        <a:lstStyle/>
        <a:p>
          <a:endParaRPr lang="hu-HU"/>
        </a:p>
      </dgm:t>
    </dgm:pt>
    <dgm:pt modelId="{A5C5B62B-D92C-4201-BC70-A98C012E2290}">
      <dgm:prSet custT="1"/>
      <dgm:spPr/>
      <dgm:t>
        <a:bodyPr/>
        <a:lstStyle/>
        <a:p>
          <a:pPr algn="ctr" rtl="0"/>
          <a:r>
            <a:rPr lang="en-GB" sz="2400" b="1" dirty="0" smtClean="0">
              <a:latin typeface="Cambria" panose="02040503050406030204" pitchFamily="18" charset="0"/>
            </a:rPr>
            <a:t>Option  A)</a:t>
          </a:r>
          <a:endParaRPr lang="hu-HU" sz="2400" dirty="0">
            <a:latin typeface="Cambria" panose="02040503050406030204" pitchFamily="18" charset="0"/>
          </a:endParaRPr>
        </a:p>
      </dgm:t>
    </dgm:pt>
    <dgm:pt modelId="{A52EFDA1-3E13-4B14-B1DD-EA3DE4BE26C7}" type="parTrans" cxnId="{3196E01C-B7E2-44AA-A054-9152F1B6C937}">
      <dgm:prSet/>
      <dgm:spPr/>
      <dgm:t>
        <a:bodyPr/>
        <a:lstStyle/>
        <a:p>
          <a:endParaRPr lang="hu-HU"/>
        </a:p>
      </dgm:t>
    </dgm:pt>
    <dgm:pt modelId="{15C70D2C-AC1D-44FE-9D6B-1A8D024B7A46}" type="sibTrans" cxnId="{3196E01C-B7E2-44AA-A054-9152F1B6C937}">
      <dgm:prSet/>
      <dgm:spPr/>
      <dgm:t>
        <a:bodyPr/>
        <a:lstStyle/>
        <a:p>
          <a:endParaRPr lang="hu-HU"/>
        </a:p>
      </dgm:t>
    </dgm:pt>
    <dgm:pt modelId="{BCC46A01-FA11-4C0C-B7E0-3BA909594F9B}">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400" dirty="0" smtClean="0">
              <a:solidFill>
                <a:schemeClr val="tx2">
                  <a:lumMod val="75000"/>
                </a:schemeClr>
              </a:solidFill>
              <a:latin typeface="Cambria" panose="02040503050406030204" pitchFamily="18" charset="0"/>
            </a:rPr>
            <a:t>Travel costs</a:t>
          </a:r>
          <a:endParaRPr lang="hu-HU" sz="2400" dirty="0">
            <a:solidFill>
              <a:schemeClr val="tx2">
                <a:lumMod val="75000"/>
              </a:schemeClr>
            </a:solidFill>
            <a:latin typeface="Cambria" panose="02040503050406030204" pitchFamily="18" charset="0"/>
          </a:endParaRPr>
        </a:p>
      </dgm:t>
    </dgm:pt>
    <dgm:pt modelId="{AF23CCFA-2EFB-4888-9E90-6F26C063D20F}" type="parTrans" cxnId="{4FE058AC-B1EB-4A69-8DD2-20CBAD9488DF}">
      <dgm:prSet/>
      <dgm:spPr/>
      <dgm:t>
        <a:bodyPr/>
        <a:lstStyle/>
        <a:p>
          <a:endParaRPr lang="hu-HU"/>
        </a:p>
      </dgm:t>
    </dgm:pt>
    <dgm:pt modelId="{F481DF54-7586-4E78-8D79-7BFEC8185CC4}" type="sibTrans" cxnId="{4FE058AC-B1EB-4A69-8DD2-20CBAD9488DF}">
      <dgm:prSet/>
      <dgm:spPr/>
      <dgm:t>
        <a:bodyPr/>
        <a:lstStyle/>
        <a:p>
          <a:endParaRPr lang="hu-HU"/>
        </a:p>
      </dgm:t>
    </dgm:pt>
    <dgm:pt modelId="{4537EBD0-7256-463C-AC6A-8ED986D39B33}">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400" dirty="0" smtClean="0">
              <a:solidFill>
                <a:schemeClr val="tx2">
                  <a:lumMod val="75000"/>
                </a:schemeClr>
              </a:solidFill>
              <a:latin typeface="Cambria" panose="02040503050406030204" pitchFamily="18" charset="0"/>
            </a:rPr>
            <a:t>Costs of meals</a:t>
          </a:r>
          <a:endParaRPr lang="hu-HU" sz="2400" dirty="0" smtClean="0">
            <a:solidFill>
              <a:schemeClr val="tx2">
                <a:lumMod val="75000"/>
              </a:schemeClr>
            </a:solidFill>
            <a:latin typeface="Cambria" panose="02040503050406030204" pitchFamily="18" charset="0"/>
          </a:endParaRPr>
        </a:p>
      </dgm:t>
    </dgm:pt>
    <dgm:pt modelId="{D0D9DC66-DCDE-499B-A024-4CCF9034C705}" type="parTrans" cxnId="{12BFBFB6-22F1-4371-8DC5-77729337EC08}">
      <dgm:prSet/>
      <dgm:spPr/>
      <dgm:t>
        <a:bodyPr/>
        <a:lstStyle/>
        <a:p>
          <a:endParaRPr lang="en-GB"/>
        </a:p>
      </dgm:t>
    </dgm:pt>
    <dgm:pt modelId="{5B6A7353-1DD1-41C6-AC91-D84899FAFF6C}" type="sibTrans" cxnId="{12BFBFB6-22F1-4371-8DC5-77729337EC08}">
      <dgm:prSet/>
      <dgm:spPr/>
      <dgm:t>
        <a:bodyPr/>
        <a:lstStyle/>
        <a:p>
          <a:endParaRPr lang="en-GB"/>
        </a:p>
      </dgm:t>
    </dgm:pt>
    <dgm:pt modelId="{D4A47657-12C9-4E70-8AFE-564EA99833D1}">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400" dirty="0" smtClean="0">
              <a:solidFill>
                <a:schemeClr val="tx2">
                  <a:lumMod val="75000"/>
                </a:schemeClr>
              </a:solidFill>
              <a:latin typeface="Cambria" panose="02040503050406030204" pitchFamily="18" charset="0"/>
            </a:rPr>
            <a:t>Accommodation costs</a:t>
          </a:r>
          <a:endParaRPr lang="hu-HU" sz="2400" dirty="0" smtClean="0">
            <a:solidFill>
              <a:schemeClr val="tx2">
                <a:lumMod val="75000"/>
              </a:schemeClr>
            </a:solidFill>
            <a:latin typeface="Cambria" panose="02040503050406030204" pitchFamily="18" charset="0"/>
          </a:endParaRPr>
        </a:p>
      </dgm:t>
    </dgm:pt>
    <dgm:pt modelId="{882D5016-8ED4-4610-940B-9E00512D4453}" type="parTrans" cxnId="{322A1230-7EF5-4392-B371-22FC04DFBA79}">
      <dgm:prSet/>
      <dgm:spPr/>
      <dgm:t>
        <a:bodyPr/>
        <a:lstStyle/>
        <a:p>
          <a:endParaRPr lang="en-GB"/>
        </a:p>
      </dgm:t>
    </dgm:pt>
    <dgm:pt modelId="{52267830-14E5-4DED-99B8-C22AAD32F4CB}" type="sibTrans" cxnId="{322A1230-7EF5-4392-B371-22FC04DFBA79}">
      <dgm:prSet/>
      <dgm:spPr/>
      <dgm:t>
        <a:bodyPr/>
        <a:lstStyle/>
        <a:p>
          <a:endParaRPr lang="en-GB"/>
        </a:p>
      </dgm:t>
    </dgm:pt>
    <dgm:pt modelId="{1894D829-3350-4CD5-9F1C-DEAF935D066E}">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400" dirty="0" smtClean="0">
              <a:solidFill>
                <a:schemeClr val="tx2">
                  <a:lumMod val="75000"/>
                </a:schemeClr>
              </a:solidFill>
              <a:latin typeface="Cambria" panose="02040503050406030204" pitchFamily="18" charset="0"/>
            </a:rPr>
            <a:t>Visa costs</a:t>
          </a:r>
          <a:endParaRPr lang="hu-HU" sz="2400" dirty="0" smtClean="0">
            <a:solidFill>
              <a:schemeClr val="tx2">
                <a:lumMod val="75000"/>
              </a:schemeClr>
            </a:solidFill>
            <a:latin typeface="Cambria" panose="02040503050406030204" pitchFamily="18" charset="0"/>
          </a:endParaRPr>
        </a:p>
      </dgm:t>
    </dgm:pt>
    <dgm:pt modelId="{FAFDC34A-AB9F-4643-A8E2-AE022F7585F2}" type="parTrans" cxnId="{B991A42A-CD19-4C19-B1DD-9FF9C09369C8}">
      <dgm:prSet/>
      <dgm:spPr/>
      <dgm:t>
        <a:bodyPr/>
        <a:lstStyle/>
        <a:p>
          <a:endParaRPr lang="en-GB"/>
        </a:p>
      </dgm:t>
    </dgm:pt>
    <dgm:pt modelId="{BF6FE65A-9331-45E4-88A8-66B86F941BD7}" type="sibTrans" cxnId="{B991A42A-CD19-4C19-B1DD-9FF9C09369C8}">
      <dgm:prSet/>
      <dgm:spPr/>
      <dgm:t>
        <a:bodyPr/>
        <a:lstStyle/>
        <a:p>
          <a:endParaRPr lang="en-GB"/>
        </a:p>
      </dgm:t>
    </dgm:pt>
    <dgm:pt modelId="{AEDDF642-E7C0-494D-8A22-58D0C8EDCF77}">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400" dirty="0" smtClean="0">
              <a:solidFill>
                <a:schemeClr val="tx2">
                  <a:lumMod val="75000"/>
                </a:schemeClr>
              </a:solidFill>
              <a:latin typeface="Cambria" panose="02040503050406030204" pitchFamily="18" charset="0"/>
            </a:rPr>
            <a:t>Daily allowances</a:t>
          </a:r>
          <a:endParaRPr lang="hu-HU" sz="2400" dirty="0" smtClean="0">
            <a:solidFill>
              <a:schemeClr val="tx2">
                <a:lumMod val="75000"/>
              </a:schemeClr>
            </a:solidFill>
            <a:latin typeface="Cambria" panose="02040503050406030204" pitchFamily="18" charset="0"/>
          </a:endParaRPr>
        </a:p>
      </dgm:t>
    </dgm:pt>
    <dgm:pt modelId="{A4505B18-BA4B-4721-A15F-B0F2C06E3958}" type="parTrans" cxnId="{155EEF91-7CC0-40EC-9B92-CD70258687DA}">
      <dgm:prSet/>
      <dgm:spPr/>
      <dgm:t>
        <a:bodyPr/>
        <a:lstStyle/>
        <a:p>
          <a:endParaRPr lang="en-GB"/>
        </a:p>
      </dgm:t>
    </dgm:pt>
    <dgm:pt modelId="{1EC11E9E-5404-4795-BEBC-369B23A5958A}" type="sibTrans" cxnId="{155EEF91-7CC0-40EC-9B92-CD70258687DA}">
      <dgm:prSet/>
      <dgm:spPr/>
      <dgm:t>
        <a:bodyPr/>
        <a:lstStyle/>
        <a:p>
          <a:endParaRPr lang="en-GB"/>
        </a:p>
      </dgm:t>
    </dgm:pt>
    <dgm:pt modelId="{70B81401-B4F1-4F3C-97B6-DA206C4D7FB3}" type="pres">
      <dgm:prSet presAssocID="{21E8B243-B082-4838-A21F-71E6423DA0CE}" presName="Name0" presStyleCnt="0">
        <dgm:presLayoutVars>
          <dgm:dir/>
          <dgm:animLvl val="lvl"/>
          <dgm:resizeHandles val="exact"/>
        </dgm:presLayoutVars>
      </dgm:prSet>
      <dgm:spPr/>
      <dgm:t>
        <a:bodyPr/>
        <a:lstStyle/>
        <a:p>
          <a:endParaRPr lang="en-GB"/>
        </a:p>
      </dgm:t>
    </dgm:pt>
    <dgm:pt modelId="{11690CE2-E2B4-4650-BB54-2A550B008A19}" type="pres">
      <dgm:prSet presAssocID="{7139D813-6196-4282-99CB-387D0E4E6E76}" presName="linNode" presStyleCnt="0"/>
      <dgm:spPr/>
    </dgm:pt>
    <dgm:pt modelId="{89C16422-65E7-4D60-8846-90F1FA3E68DD}" type="pres">
      <dgm:prSet presAssocID="{7139D813-6196-4282-99CB-387D0E4E6E76}" presName="parentText" presStyleLbl="node1" presStyleIdx="0" presStyleCnt="2" custScaleX="275176" custScaleY="21367">
        <dgm:presLayoutVars>
          <dgm:chMax val="1"/>
          <dgm:bulletEnabled val="1"/>
        </dgm:presLayoutVars>
      </dgm:prSet>
      <dgm:spPr/>
      <dgm:t>
        <a:bodyPr/>
        <a:lstStyle/>
        <a:p>
          <a:endParaRPr lang="en-GB"/>
        </a:p>
      </dgm:t>
    </dgm:pt>
    <dgm:pt modelId="{9EBB1714-9295-4D87-88C6-3F1FD591B755}" type="pres">
      <dgm:prSet presAssocID="{BADB4B1A-6FAB-4AA8-9233-714F2467138F}" presName="sp" presStyleCnt="0"/>
      <dgm:spPr/>
    </dgm:pt>
    <dgm:pt modelId="{ED698E8E-39CB-4063-98B5-9A14EBF1EB0C}" type="pres">
      <dgm:prSet presAssocID="{A5C5B62B-D92C-4201-BC70-A98C012E2290}" presName="linNode" presStyleCnt="0"/>
      <dgm:spPr/>
    </dgm:pt>
    <dgm:pt modelId="{5488A87C-14ED-4C02-827F-022C44475FCE}" type="pres">
      <dgm:prSet presAssocID="{A5C5B62B-D92C-4201-BC70-A98C012E2290}" presName="parentText" presStyleLbl="node1" presStyleIdx="1" presStyleCnt="2" custScaleY="59224" custLinFactNeighborX="9122" custLinFactNeighborY="-1397">
        <dgm:presLayoutVars>
          <dgm:chMax val="1"/>
          <dgm:bulletEnabled val="1"/>
        </dgm:presLayoutVars>
      </dgm:prSet>
      <dgm:spPr/>
      <dgm:t>
        <a:bodyPr/>
        <a:lstStyle/>
        <a:p>
          <a:endParaRPr lang="en-GB"/>
        </a:p>
      </dgm:t>
    </dgm:pt>
    <dgm:pt modelId="{708FD6B0-947D-4A9F-B6E7-EC583F9A66FD}" type="pres">
      <dgm:prSet presAssocID="{A5C5B62B-D92C-4201-BC70-A98C012E2290}" presName="descendantText" presStyleLbl="alignAccFollowNode1" presStyleIdx="0" presStyleCnt="1" custScaleX="73086" custScaleY="65847" custLinFactNeighborX="18420" custLinFactNeighborY="382">
        <dgm:presLayoutVars>
          <dgm:bulletEnabled val="1"/>
        </dgm:presLayoutVars>
      </dgm:prSet>
      <dgm:spPr/>
      <dgm:t>
        <a:bodyPr/>
        <a:lstStyle/>
        <a:p>
          <a:endParaRPr lang="hu-HU"/>
        </a:p>
      </dgm:t>
    </dgm:pt>
  </dgm:ptLst>
  <dgm:cxnLst>
    <dgm:cxn modelId="{4FE058AC-B1EB-4A69-8DD2-20CBAD9488DF}" srcId="{A5C5B62B-D92C-4201-BC70-A98C012E2290}" destId="{BCC46A01-FA11-4C0C-B7E0-3BA909594F9B}" srcOrd="0" destOrd="0" parTransId="{AF23CCFA-2EFB-4888-9E90-6F26C063D20F}" sibTransId="{F481DF54-7586-4E78-8D79-7BFEC8185CC4}"/>
    <dgm:cxn modelId="{41454BB5-07FC-4E2A-8D48-713589917492}" type="presOf" srcId="{A5C5B62B-D92C-4201-BC70-A98C012E2290}" destId="{5488A87C-14ED-4C02-827F-022C44475FCE}" srcOrd="0" destOrd="0" presId="urn:microsoft.com/office/officeart/2005/8/layout/vList5"/>
    <dgm:cxn modelId="{3196E01C-B7E2-44AA-A054-9152F1B6C937}" srcId="{21E8B243-B082-4838-A21F-71E6423DA0CE}" destId="{A5C5B62B-D92C-4201-BC70-A98C012E2290}" srcOrd="1" destOrd="0" parTransId="{A52EFDA1-3E13-4B14-B1DD-EA3DE4BE26C7}" sibTransId="{15C70D2C-AC1D-44FE-9D6B-1A8D024B7A46}"/>
    <dgm:cxn modelId="{155EEF91-7CC0-40EC-9B92-CD70258687DA}" srcId="{A5C5B62B-D92C-4201-BC70-A98C012E2290}" destId="{AEDDF642-E7C0-494D-8A22-58D0C8EDCF77}" srcOrd="4" destOrd="0" parTransId="{A4505B18-BA4B-4721-A15F-B0F2C06E3958}" sibTransId="{1EC11E9E-5404-4795-BEBC-369B23A5958A}"/>
    <dgm:cxn modelId="{5B113FE7-A0E9-4F48-9571-B51DF5E72405}" type="presOf" srcId="{BCC46A01-FA11-4C0C-B7E0-3BA909594F9B}" destId="{708FD6B0-947D-4A9F-B6E7-EC583F9A66FD}" srcOrd="0" destOrd="0" presId="urn:microsoft.com/office/officeart/2005/8/layout/vList5"/>
    <dgm:cxn modelId="{C73B98FA-0B80-4D37-9F35-58E6CBFA6423}" type="presOf" srcId="{4537EBD0-7256-463C-AC6A-8ED986D39B33}" destId="{708FD6B0-947D-4A9F-B6E7-EC583F9A66FD}" srcOrd="0" destOrd="1" presId="urn:microsoft.com/office/officeart/2005/8/layout/vList5"/>
    <dgm:cxn modelId="{F9FCCC46-B684-4951-969C-F5B92BFC0EAC}" type="presOf" srcId="{1894D829-3350-4CD5-9F1C-DEAF935D066E}" destId="{708FD6B0-947D-4A9F-B6E7-EC583F9A66FD}" srcOrd="0" destOrd="3" presId="urn:microsoft.com/office/officeart/2005/8/layout/vList5"/>
    <dgm:cxn modelId="{F7CDE651-9830-4ADA-9C5E-AA4EC0B2291C}" type="presOf" srcId="{D4A47657-12C9-4E70-8AFE-564EA99833D1}" destId="{708FD6B0-947D-4A9F-B6E7-EC583F9A66FD}" srcOrd="0" destOrd="2" presId="urn:microsoft.com/office/officeart/2005/8/layout/vList5"/>
    <dgm:cxn modelId="{5118C96F-5DED-42CF-B1FC-8EF750E2A1EC}" type="presOf" srcId="{AEDDF642-E7C0-494D-8A22-58D0C8EDCF77}" destId="{708FD6B0-947D-4A9F-B6E7-EC583F9A66FD}" srcOrd="0" destOrd="4" presId="urn:microsoft.com/office/officeart/2005/8/layout/vList5"/>
    <dgm:cxn modelId="{B991A42A-CD19-4C19-B1DD-9FF9C09369C8}" srcId="{A5C5B62B-D92C-4201-BC70-A98C012E2290}" destId="{1894D829-3350-4CD5-9F1C-DEAF935D066E}" srcOrd="3" destOrd="0" parTransId="{FAFDC34A-AB9F-4643-A8E2-AE022F7585F2}" sibTransId="{BF6FE65A-9331-45E4-88A8-66B86F941BD7}"/>
    <dgm:cxn modelId="{3A612A15-498F-4516-9258-4208E0B4A33E}" srcId="{21E8B243-B082-4838-A21F-71E6423DA0CE}" destId="{7139D813-6196-4282-99CB-387D0E4E6E76}" srcOrd="0" destOrd="0" parTransId="{00294B30-61D6-4CBE-ADE0-4AAC0FCEA128}" sibTransId="{BADB4B1A-6FAB-4AA8-9233-714F2467138F}"/>
    <dgm:cxn modelId="{12BFBFB6-22F1-4371-8DC5-77729337EC08}" srcId="{A5C5B62B-D92C-4201-BC70-A98C012E2290}" destId="{4537EBD0-7256-463C-AC6A-8ED986D39B33}" srcOrd="1" destOrd="0" parTransId="{D0D9DC66-DCDE-499B-A024-4CCF9034C705}" sibTransId="{5B6A7353-1DD1-41C6-AC91-D84899FAFF6C}"/>
    <dgm:cxn modelId="{322A1230-7EF5-4392-B371-22FC04DFBA79}" srcId="{A5C5B62B-D92C-4201-BC70-A98C012E2290}" destId="{D4A47657-12C9-4E70-8AFE-564EA99833D1}" srcOrd="2" destOrd="0" parTransId="{882D5016-8ED4-4610-940B-9E00512D4453}" sibTransId="{52267830-14E5-4DED-99B8-C22AAD32F4CB}"/>
    <dgm:cxn modelId="{96088C99-4182-4F94-A36C-55C34442BFB9}" type="presOf" srcId="{21E8B243-B082-4838-A21F-71E6423DA0CE}" destId="{70B81401-B4F1-4F3C-97B6-DA206C4D7FB3}" srcOrd="0" destOrd="0" presId="urn:microsoft.com/office/officeart/2005/8/layout/vList5"/>
    <dgm:cxn modelId="{1380DA9D-F603-4ABC-8061-F4F1F1EE6071}" type="presOf" srcId="{7139D813-6196-4282-99CB-387D0E4E6E76}" destId="{89C16422-65E7-4D60-8846-90F1FA3E68DD}" srcOrd="0" destOrd="0" presId="urn:microsoft.com/office/officeart/2005/8/layout/vList5"/>
    <dgm:cxn modelId="{AF2720FE-48CE-4C05-844F-512E35AB72FA}" type="presParOf" srcId="{70B81401-B4F1-4F3C-97B6-DA206C4D7FB3}" destId="{11690CE2-E2B4-4650-BB54-2A550B008A19}" srcOrd="0" destOrd="0" presId="urn:microsoft.com/office/officeart/2005/8/layout/vList5"/>
    <dgm:cxn modelId="{7198C21A-24BD-4136-8EDA-983EBC409BFF}" type="presParOf" srcId="{11690CE2-E2B4-4650-BB54-2A550B008A19}" destId="{89C16422-65E7-4D60-8846-90F1FA3E68DD}" srcOrd="0" destOrd="0" presId="urn:microsoft.com/office/officeart/2005/8/layout/vList5"/>
    <dgm:cxn modelId="{4386332B-DEE9-4DE0-AA8B-80B9E1302205}" type="presParOf" srcId="{70B81401-B4F1-4F3C-97B6-DA206C4D7FB3}" destId="{9EBB1714-9295-4D87-88C6-3F1FD591B755}" srcOrd="1" destOrd="0" presId="urn:microsoft.com/office/officeart/2005/8/layout/vList5"/>
    <dgm:cxn modelId="{54E23C3C-2D75-4812-A378-FD6100E26353}" type="presParOf" srcId="{70B81401-B4F1-4F3C-97B6-DA206C4D7FB3}" destId="{ED698E8E-39CB-4063-98B5-9A14EBF1EB0C}" srcOrd="2" destOrd="0" presId="urn:microsoft.com/office/officeart/2005/8/layout/vList5"/>
    <dgm:cxn modelId="{212467A2-8A4E-4C4A-A570-060CE014D352}" type="presParOf" srcId="{ED698E8E-39CB-4063-98B5-9A14EBF1EB0C}" destId="{5488A87C-14ED-4C02-827F-022C44475FCE}" srcOrd="0" destOrd="0" presId="urn:microsoft.com/office/officeart/2005/8/layout/vList5"/>
    <dgm:cxn modelId="{D0454B7C-2686-409E-9181-0DE1FF99D743}" type="presParOf" srcId="{ED698E8E-39CB-4063-98B5-9A14EBF1EB0C}" destId="{708FD6B0-947D-4A9F-B6E7-EC583F9A66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E8B243-B082-4838-A21F-71E6423DA0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hu-HU"/>
        </a:p>
      </dgm:t>
    </dgm:pt>
    <dgm:pt modelId="{7139D813-6196-4282-99CB-387D0E4E6E76}">
      <dgm:prSet/>
      <dgm:spPr/>
      <dgm:t>
        <a:bodyPr/>
        <a:lstStyle/>
        <a:p>
          <a:pPr rtl="0"/>
          <a:r>
            <a:rPr lang="en-GB" dirty="0" smtClean="0">
              <a:latin typeface="Cambria" panose="02040503050406030204" pitchFamily="18" charset="0"/>
            </a:rPr>
            <a:t>Travel and accommodation costs</a:t>
          </a:r>
          <a:endParaRPr lang="hu-HU" dirty="0"/>
        </a:p>
      </dgm:t>
    </dgm:pt>
    <dgm:pt modelId="{00294B30-61D6-4CBE-ADE0-4AAC0FCEA128}" type="parTrans" cxnId="{3A612A15-498F-4516-9258-4208E0B4A33E}">
      <dgm:prSet/>
      <dgm:spPr/>
      <dgm:t>
        <a:bodyPr/>
        <a:lstStyle/>
        <a:p>
          <a:endParaRPr lang="hu-HU"/>
        </a:p>
      </dgm:t>
    </dgm:pt>
    <dgm:pt modelId="{BADB4B1A-6FAB-4AA8-9233-714F2467138F}" type="sibTrans" cxnId="{3A612A15-498F-4516-9258-4208E0B4A33E}">
      <dgm:prSet/>
      <dgm:spPr/>
      <dgm:t>
        <a:bodyPr/>
        <a:lstStyle/>
        <a:p>
          <a:endParaRPr lang="hu-HU"/>
        </a:p>
      </dgm:t>
    </dgm:pt>
    <dgm:pt modelId="{A5C5B62B-D92C-4201-BC70-A98C012E2290}">
      <dgm:prSet custT="1"/>
      <dgm:spPr/>
      <dgm:t>
        <a:bodyPr/>
        <a:lstStyle/>
        <a:p>
          <a:pPr algn="ctr" rtl="0"/>
          <a:r>
            <a:rPr lang="en-GB" sz="2400" b="1" dirty="0" smtClean="0">
              <a:latin typeface="Cambria" panose="02040503050406030204" pitchFamily="18" charset="0"/>
            </a:rPr>
            <a:t>Option  B)</a:t>
          </a:r>
          <a:endParaRPr lang="hu-HU" sz="2400" dirty="0">
            <a:latin typeface="Cambria" panose="02040503050406030204" pitchFamily="18" charset="0"/>
          </a:endParaRPr>
        </a:p>
      </dgm:t>
    </dgm:pt>
    <dgm:pt modelId="{A52EFDA1-3E13-4B14-B1DD-EA3DE4BE26C7}" type="parTrans" cxnId="{3196E01C-B7E2-44AA-A054-9152F1B6C937}">
      <dgm:prSet/>
      <dgm:spPr/>
      <dgm:t>
        <a:bodyPr/>
        <a:lstStyle/>
        <a:p>
          <a:endParaRPr lang="hu-HU"/>
        </a:p>
      </dgm:t>
    </dgm:pt>
    <dgm:pt modelId="{15C70D2C-AC1D-44FE-9D6B-1A8D024B7A46}" type="sibTrans" cxnId="{3196E01C-B7E2-44AA-A054-9152F1B6C937}">
      <dgm:prSet/>
      <dgm:spPr/>
      <dgm:t>
        <a:bodyPr/>
        <a:lstStyle/>
        <a:p>
          <a:endParaRPr lang="hu-HU"/>
        </a:p>
      </dgm:t>
    </dgm:pt>
    <dgm:pt modelId="{BCC46A01-FA11-4C0C-B7E0-3BA909594F9B}">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600" dirty="0" smtClean="0">
              <a:solidFill>
                <a:schemeClr val="tx2">
                  <a:lumMod val="75000"/>
                </a:schemeClr>
              </a:solidFill>
              <a:latin typeface="Cambria" panose="02040503050406030204" pitchFamily="18" charset="0"/>
            </a:rPr>
            <a:t>Per diems according to the </a:t>
          </a:r>
          <a:r>
            <a:rPr lang="en-US" sz="1600" b="1" dirty="0" smtClean="0">
              <a:solidFill>
                <a:schemeClr val="tx2">
                  <a:lumMod val="75000"/>
                </a:schemeClr>
              </a:solidFill>
              <a:latin typeface="Cambria" panose="02040503050406030204" pitchFamily="18" charset="0"/>
            </a:rPr>
            <a:t>EC-funded external aid contracts</a:t>
          </a:r>
          <a:endParaRPr lang="hu-HU" sz="1600" dirty="0">
            <a:solidFill>
              <a:schemeClr val="tx2">
                <a:lumMod val="75000"/>
              </a:schemeClr>
            </a:solidFill>
            <a:latin typeface="Cambria" panose="02040503050406030204" pitchFamily="18" charset="0"/>
          </a:endParaRPr>
        </a:p>
      </dgm:t>
    </dgm:pt>
    <dgm:pt modelId="{AF23CCFA-2EFB-4888-9E90-6F26C063D20F}" type="parTrans" cxnId="{4FE058AC-B1EB-4A69-8DD2-20CBAD9488DF}">
      <dgm:prSet/>
      <dgm:spPr/>
      <dgm:t>
        <a:bodyPr/>
        <a:lstStyle/>
        <a:p>
          <a:endParaRPr lang="hu-HU"/>
        </a:p>
      </dgm:t>
    </dgm:pt>
    <dgm:pt modelId="{F481DF54-7586-4E78-8D79-7BFEC8185CC4}" type="sibTrans" cxnId="{4FE058AC-B1EB-4A69-8DD2-20CBAD9488DF}">
      <dgm:prSet/>
      <dgm:spPr/>
      <dgm:t>
        <a:bodyPr/>
        <a:lstStyle/>
        <a:p>
          <a:endParaRPr lang="hu-HU"/>
        </a:p>
      </dgm:t>
    </dgm:pt>
    <dgm:pt modelId="{04114FD4-57AA-452C-82E9-D70731AD1910}">
      <dgm:prSet custT="1">
        <dgm:style>
          <a:lnRef idx="1">
            <a:schemeClr val="accent1"/>
          </a:lnRef>
          <a:fillRef idx="2">
            <a:schemeClr val="accent1"/>
          </a:fillRef>
          <a:effectRef idx="1">
            <a:schemeClr val="accent1"/>
          </a:effectRef>
          <a:fontRef idx="minor">
            <a:schemeClr val="dk1"/>
          </a:fontRef>
        </dgm:style>
      </dgm:prSet>
      <dgm:spPr/>
      <dgm:t>
        <a:bodyPr/>
        <a:lstStyle/>
        <a:p>
          <a:r>
            <a:rPr lang="en-US" sz="1600" dirty="0" smtClean="0">
              <a:solidFill>
                <a:schemeClr val="tx2">
                  <a:lumMod val="75000"/>
                </a:schemeClr>
              </a:solidFill>
              <a:latin typeface="Cambria" panose="02040503050406030204" pitchFamily="18" charset="0"/>
            </a:rPr>
            <a:t>Accommodation</a:t>
          </a:r>
        </a:p>
      </dgm:t>
    </dgm:pt>
    <dgm:pt modelId="{77F8F3A3-A3B0-41D6-9E37-4F6B38A7920A}" type="parTrans" cxnId="{E001A110-DAC6-4BE3-8FB6-472BD2FDC55A}">
      <dgm:prSet/>
      <dgm:spPr/>
      <dgm:t>
        <a:bodyPr/>
        <a:lstStyle/>
        <a:p>
          <a:endParaRPr lang="en-GB"/>
        </a:p>
      </dgm:t>
    </dgm:pt>
    <dgm:pt modelId="{F549A573-9D30-4750-994E-9D870DE3BCE6}" type="sibTrans" cxnId="{E001A110-DAC6-4BE3-8FB6-472BD2FDC55A}">
      <dgm:prSet/>
      <dgm:spPr/>
      <dgm:t>
        <a:bodyPr/>
        <a:lstStyle/>
        <a:p>
          <a:endParaRPr lang="en-GB"/>
        </a:p>
      </dgm:t>
    </dgm:pt>
    <dgm:pt modelId="{B0D002B3-BBC1-4AE3-BD28-F39FBEA2BA35}">
      <dgm:prSet custT="1">
        <dgm:style>
          <a:lnRef idx="1">
            <a:schemeClr val="accent1"/>
          </a:lnRef>
          <a:fillRef idx="2">
            <a:schemeClr val="accent1"/>
          </a:fillRef>
          <a:effectRef idx="1">
            <a:schemeClr val="accent1"/>
          </a:effectRef>
          <a:fontRef idx="minor">
            <a:schemeClr val="dk1"/>
          </a:fontRef>
        </dgm:style>
      </dgm:prSet>
      <dgm:spPr/>
      <dgm:t>
        <a:bodyPr/>
        <a:lstStyle/>
        <a:p>
          <a:r>
            <a:rPr lang="en-US" sz="1600" dirty="0" smtClean="0">
              <a:solidFill>
                <a:schemeClr val="tx2">
                  <a:lumMod val="75000"/>
                </a:schemeClr>
              </a:solidFill>
              <a:latin typeface="Cambria" panose="02040503050406030204" pitchFamily="18" charset="0"/>
            </a:rPr>
            <a:t>Meals</a:t>
          </a:r>
        </a:p>
      </dgm:t>
    </dgm:pt>
    <dgm:pt modelId="{8994EA2F-20D1-476C-B95E-A21DC108EACE}" type="parTrans" cxnId="{37A7946D-F533-48B5-81A7-7D8295398F7B}">
      <dgm:prSet/>
      <dgm:spPr/>
      <dgm:t>
        <a:bodyPr/>
        <a:lstStyle/>
        <a:p>
          <a:endParaRPr lang="en-GB"/>
        </a:p>
      </dgm:t>
    </dgm:pt>
    <dgm:pt modelId="{D8B74C65-64C5-4A05-AEBC-E27A39D86D66}" type="sibTrans" cxnId="{37A7946D-F533-48B5-81A7-7D8295398F7B}">
      <dgm:prSet/>
      <dgm:spPr/>
      <dgm:t>
        <a:bodyPr/>
        <a:lstStyle/>
        <a:p>
          <a:endParaRPr lang="en-GB"/>
        </a:p>
      </dgm:t>
    </dgm:pt>
    <dgm:pt modelId="{C37DBF47-6DC4-462D-8ABE-649A4FACF6C5}">
      <dgm:prSet custT="1">
        <dgm:style>
          <a:lnRef idx="1">
            <a:schemeClr val="accent1"/>
          </a:lnRef>
          <a:fillRef idx="2">
            <a:schemeClr val="accent1"/>
          </a:fillRef>
          <a:effectRef idx="1">
            <a:schemeClr val="accent1"/>
          </a:effectRef>
          <a:fontRef idx="minor">
            <a:schemeClr val="dk1"/>
          </a:fontRef>
        </dgm:style>
      </dgm:prSet>
      <dgm:spPr/>
      <dgm:t>
        <a:bodyPr/>
        <a:lstStyle/>
        <a:p>
          <a:r>
            <a:rPr lang="en-US" sz="1600" dirty="0" smtClean="0">
              <a:solidFill>
                <a:schemeClr val="tx2">
                  <a:lumMod val="75000"/>
                </a:schemeClr>
              </a:solidFill>
              <a:latin typeface="Cambria" panose="02040503050406030204" pitchFamily="18" charset="0"/>
            </a:rPr>
            <a:t>Local travel within the place of mission and sundry expenses</a:t>
          </a:r>
        </a:p>
      </dgm:t>
    </dgm:pt>
    <dgm:pt modelId="{9DA2FA6D-F467-4FCE-A364-99A3BAC30EFB}" type="parTrans" cxnId="{E3939D58-BA58-4CF8-A6EC-AA68110BC73F}">
      <dgm:prSet/>
      <dgm:spPr/>
      <dgm:t>
        <a:bodyPr/>
        <a:lstStyle/>
        <a:p>
          <a:endParaRPr lang="en-GB"/>
        </a:p>
      </dgm:t>
    </dgm:pt>
    <dgm:pt modelId="{7DA08C0A-3986-4C7A-8EEC-163FFEDF78CD}" type="sibTrans" cxnId="{E3939D58-BA58-4CF8-A6EC-AA68110BC73F}">
      <dgm:prSet/>
      <dgm:spPr/>
      <dgm:t>
        <a:bodyPr/>
        <a:lstStyle/>
        <a:p>
          <a:endParaRPr lang="en-GB"/>
        </a:p>
      </dgm:t>
    </dgm:pt>
    <dgm:pt modelId="{8FD39226-7565-4776-9F31-4E76C8073028}">
      <dgm:prSet custT="1">
        <dgm:style>
          <a:lnRef idx="1">
            <a:schemeClr val="accent1"/>
          </a:lnRef>
          <a:fillRef idx="2">
            <a:schemeClr val="accent1"/>
          </a:fillRef>
          <a:effectRef idx="1">
            <a:schemeClr val="accent1"/>
          </a:effectRef>
          <a:fontRef idx="minor">
            <a:schemeClr val="dk1"/>
          </a:fontRef>
        </dgm:style>
      </dgm:prSet>
      <dgm:spPr/>
      <dgm:t>
        <a:bodyPr/>
        <a:lstStyle/>
        <a:p>
          <a:r>
            <a:rPr lang="en-US" sz="1600" dirty="0" smtClean="0">
              <a:solidFill>
                <a:schemeClr val="tx2">
                  <a:lumMod val="75000"/>
                </a:schemeClr>
              </a:solidFill>
              <a:latin typeface="Cambria" panose="02040503050406030204" pitchFamily="18" charset="0"/>
            </a:rPr>
            <a:t>The current per diem rates can be found on the EC website: </a:t>
          </a:r>
          <a:r>
            <a:rPr lang="en-US" sz="1600" dirty="0" smtClean="0">
              <a:solidFill>
                <a:schemeClr val="tx2">
                  <a:lumMod val="75000"/>
                </a:schemeClr>
              </a:solidFill>
              <a:latin typeface="Cambria" panose="02040503050406030204" pitchFamily="18" charset="0"/>
              <a:hlinkClick xmlns:r="http://schemas.openxmlformats.org/officeDocument/2006/relationships" r:id="rId1"/>
            </a:rPr>
            <a:t>https://ec.europa.eu/europeaid/sites/devco/files/perdiem-2015-03-corr-columbia_en.pdf</a:t>
          </a:r>
          <a:endParaRPr lang="en-US" sz="1600" dirty="0" smtClean="0">
            <a:solidFill>
              <a:schemeClr val="tx2">
                <a:lumMod val="75000"/>
              </a:schemeClr>
            </a:solidFill>
            <a:latin typeface="Cambria" panose="02040503050406030204" pitchFamily="18" charset="0"/>
          </a:endParaRPr>
        </a:p>
      </dgm:t>
    </dgm:pt>
    <dgm:pt modelId="{6322425B-00B1-4DBE-BB66-B0F68F3E3933}" type="parTrans" cxnId="{CF304812-2078-42F5-8EFC-803B27853CA5}">
      <dgm:prSet/>
      <dgm:spPr/>
    </dgm:pt>
    <dgm:pt modelId="{13102742-EFBB-4678-A38B-97FBC3AEE4FE}" type="sibTrans" cxnId="{CF304812-2078-42F5-8EFC-803B27853CA5}">
      <dgm:prSet/>
      <dgm:spPr/>
    </dgm:pt>
    <dgm:pt modelId="{7C30CA52-CBCE-486F-82D7-848B688F4A0C}">
      <dgm:prSet custT="1">
        <dgm:style>
          <a:lnRef idx="1">
            <a:schemeClr val="accent1"/>
          </a:lnRef>
          <a:fillRef idx="2">
            <a:schemeClr val="accent1"/>
          </a:fillRef>
          <a:effectRef idx="1">
            <a:schemeClr val="accent1"/>
          </a:effectRef>
          <a:fontRef idx="minor">
            <a:schemeClr val="dk1"/>
          </a:fontRef>
        </dgm:style>
      </dgm:prSet>
      <dgm:spPr/>
      <dgm:t>
        <a:bodyPr/>
        <a:lstStyle/>
        <a:p>
          <a:endParaRPr lang="en-US" sz="1600" dirty="0" smtClean="0">
            <a:solidFill>
              <a:schemeClr val="tx2">
                <a:lumMod val="75000"/>
              </a:schemeClr>
            </a:solidFill>
            <a:latin typeface="Cambria" panose="02040503050406030204" pitchFamily="18" charset="0"/>
          </a:endParaRPr>
        </a:p>
      </dgm:t>
    </dgm:pt>
    <dgm:pt modelId="{CC398353-92AE-4048-8253-0C012812C297}" type="parTrans" cxnId="{BCB973E7-8649-4107-AE68-BF6FFD943334}">
      <dgm:prSet/>
      <dgm:spPr/>
    </dgm:pt>
    <dgm:pt modelId="{9C2B9588-5631-4A5E-B507-DD3C603FCF7C}" type="sibTrans" cxnId="{BCB973E7-8649-4107-AE68-BF6FFD943334}">
      <dgm:prSet/>
      <dgm:spPr/>
    </dgm:pt>
    <dgm:pt modelId="{70B81401-B4F1-4F3C-97B6-DA206C4D7FB3}" type="pres">
      <dgm:prSet presAssocID="{21E8B243-B082-4838-A21F-71E6423DA0CE}" presName="Name0" presStyleCnt="0">
        <dgm:presLayoutVars>
          <dgm:dir/>
          <dgm:animLvl val="lvl"/>
          <dgm:resizeHandles val="exact"/>
        </dgm:presLayoutVars>
      </dgm:prSet>
      <dgm:spPr/>
      <dgm:t>
        <a:bodyPr/>
        <a:lstStyle/>
        <a:p>
          <a:endParaRPr lang="en-GB"/>
        </a:p>
      </dgm:t>
    </dgm:pt>
    <dgm:pt modelId="{11690CE2-E2B4-4650-BB54-2A550B008A19}" type="pres">
      <dgm:prSet presAssocID="{7139D813-6196-4282-99CB-387D0E4E6E76}" presName="linNode" presStyleCnt="0"/>
      <dgm:spPr/>
    </dgm:pt>
    <dgm:pt modelId="{89C16422-65E7-4D60-8846-90F1FA3E68DD}" type="pres">
      <dgm:prSet presAssocID="{7139D813-6196-4282-99CB-387D0E4E6E76}" presName="parentText" presStyleLbl="node1" presStyleIdx="0" presStyleCnt="2" custScaleX="267768" custScaleY="22073" custLinFactNeighborX="-2603" custLinFactNeighborY="-9704">
        <dgm:presLayoutVars>
          <dgm:chMax val="1"/>
          <dgm:bulletEnabled val="1"/>
        </dgm:presLayoutVars>
      </dgm:prSet>
      <dgm:spPr/>
      <dgm:t>
        <a:bodyPr/>
        <a:lstStyle/>
        <a:p>
          <a:endParaRPr lang="en-GB"/>
        </a:p>
      </dgm:t>
    </dgm:pt>
    <dgm:pt modelId="{9EBB1714-9295-4D87-88C6-3F1FD591B755}" type="pres">
      <dgm:prSet presAssocID="{BADB4B1A-6FAB-4AA8-9233-714F2467138F}" presName="sp" presStyleCnt="0"/>
      <dgm:spPr/>
    </dgm:pt>
    <dgm:pt modelId="{ED698E8E-39CB-4063-98B5-9A14EBF1EB0C}" type="pres">
      <dgm:prSet presAssocID="{A5C5B62B-D92C-4201-BC70-A98C012E2290}" presName="linNode" presStyleCnt="0"/>
      <dgm:spPr/>
    </dgm:pt>
    <dgm:pt modelId="{5488A87C-14ED-4C02-827F-022C44475FCE}" type="pres">
      <dgm:prSet presAssocID="{A5C5B62B-D92C-4201-BC70-A98C012E2290}" presName="parentText" presStyleLbl="node1" presStyleIdx="1" presStyleCnt="2" custScaleX="94994" custScaleY="66794">
        <dgm:presLayoutVars>
          <dgm:chMax val="1"/>
          <dgm:bulletEnabled val="1"/>
        </dgm:presLayoutVars>
      </dgm:prSet>
      <dgm:spPr/>
      <dgm:t>
        <a:bodyPr/>
        <a:lstStyle/>
        <a:p>
          <a:endParaRPr lang="en-GB"/>
        </a:p>
      </dgm:t>
    </dgm:pt>
    <dgm:pt modelId="{708FD6B0-947D-4A9F-B6E7-EC583F9A66FD}" type="pres">
      <dgm:prSet presAssocID="{A5C5B62B-D92C-4201-BC70-A98C012E2290}" presName="descendantText" presStyleLbl="alignAccFollowNode1" presStyleIdx="0" presStyleCnt="1" custScaleX="99887" custScaleY="79521">
        <dgm:presLayoutVars>
          <dgm:bulletEnabled val="1"/>
        </dgm:presLayoutVars>
      </dgm:prSet>
      <dgm:spPr/>
      <dgm:t>
        <a:bodyPr/>
        <a:lstStyle/>
        <a:p>
          <a:endParaRPr lang="hu-HU"/>
        </a:p>
      </dgm:t>
    </dgm:pt>
  </dgm:ptLst>
  <dgm:cxnLst>
    <dgm:cxn modelId="{3A612A15-498F-4516-9258-4208E0B4A33E}" srcId="{21E8B243-B082-4838-A21F-71E6423DA0CE}" destId="{7139D813-6196-4282-99CB-387D0E4E6E76}" srcOrd="0" destOrd="0" parTransId="{00294B30-61D6-4CBE-ADE0-4AAC0FCEA128}" sibTransId="{BADB4B1A-6FAB-4AA8-9233-714F2467138F}"/>
    <dgm:cxn modelId="{59BDF2F8-16E1-4E51-993F-F1AC361D39FE}" type="presOf" srcId="{7139D813-6196-4282-99CB-387D0E4E6E76}" destId="{89C16422-65E7-4D60-8846-90F1FA3E68DD}" srcOrd="0" destOrd="0" presId="urn:microsoft.com/office/officeart/2005/8/layout/vList5"/>
    <dgm:cxn modelId="{37A7946D-F533-48B5-81A7-7D8295398F7B}" srcId="{BCC46A01-FA11-4C0C-B7E0-3BA909594F9B}" destId="{B0D002B3-BBC1-4AE3-BD28-F39FBEA2BA35}" srcOrd="1" destOrd="0" parTransId="{8994EA2F-20D1-476C-B95E-A21DC108EACE}" sibTransId="{D8B74C65-64C5-4A05-AEBC-E27A39D86D66}"/>
    <dgm:cxn modelId="{E001A110-DAC6-4BE3-8FB6-472BD2FDC55A}" srcId="{BCC46A01-FA11-4C0C-B7E0-3BA909594F9B}" destId="{04114FD4-57AA-452C-82E9-D70731AD1910}" srcOrd="0" destOrd="0" parTransId="{77F8F3A3-A3B0-41D6-9E37-4F6B38A7920A}" sibTransId="{F549A573-9D30-4750-994E-9D870DE3BCE6}"/>
    <dgm:cxn modelId="{77A0B76B-1AE1-40F4-8A99-DA16BFD69401}" type="presOf" srcId="{B0D002B3-BBC1-4AE3-BD28-F39FBEA2BA35}" destId="{708FD6B0-947D-4A9F-B6E7-EC583F9A66FD}" srcOrd="0" destOrd="2" presId="urn:microsoft.com/office/officeart/2005/8/layout/vList5"/>
    <dgm:cxn modelId="{5CF36D75-46BF-43C2-8A25-DCE3687BAE78}" type="presOf" srcId="{A5C5B62B-D92C-4201-BC70-A98C012E2290}" destId="{5488A87C-14ED-4C02-827F-022C44475FCE}" srcOrd="0" destOrd="0" presId="urn:microsoft.com/office/officeart/2005/8/layout/vList5"/>
    <dgm:cxn modelId="{D3B641E8-C76C-4327-954E-DBBAD56EB124}" type="presOf" srcId="{04114FD4-57AA-452C-82E9-D70731AD1910}" destId="{708FD6B0-947D-4A9F-B6E7-EC583F9A66FD}" srcOrd="0" destOrd="1" presId="urn:microsoft.com/office/officeart/2005/8/layout/vList5"/>
    <dgm:cxn modelId="{E3939D58-BA58-4CF8-A6EC-AA68110BC73F}" srcId="{BCC46A01-FA11-4C0C-B7E0-3BA909594F9B}" destId="{C37DBF47-6DC4-462D-8ABE-649A4FACF6C5}" srcOrd="2" destOrd="0" parTransId="{9DA2FA6D-F467-4FCE-A364-99A3BAC30EFB}" sibTransId="{7DA08C0A-3986-4C7A-8EEC-163FFEDF78CD}"/>
    <dgm:cxn modelId="{BCB973E7-8649-4107-AE68-BF6FFD943334}" srcId="{BCC46A01-FA11-4C0C-B7E0-3BA909594F9B}" destId="{7C30CA52-CBCE-486F-82D7-848B688F4A0C}" srcOrd="3" destOrd="0" parTransId="{CC398353-92AE-4048-8253-0C012812C297}" sibTransId="{9C2B9588-5631-4A5E-B507-DD3C603FCF7C}"/>
    <dgm:cxn modelId="{CF304812-2078-42F5-8EFC-803B27853CA5}" srcId="{BCC46A01-FA11-4C0C-B7E0-3BA909594F9B}" destId="{8FD39226-7565-4776-9F31-4E76C8073028}" srcOrd="4" destOrd="0" parTransId="{6322425B-00B1-4DBE-BB66-B0F68F3E3933}" sibTransId="{13102742-EFBB-4678-A38B-97FBC3AEE4FE}"/>
    <dgm:cxn modelId="{4FE058AC-B1EB-4A69-8DD2-20CBAD9488DF}" srcId="{A5C5B62B-D92C-4201-BC70-A98C012E2290}" destId="{BCC46A01-FA11-4C0C-B7E0-3BA909594F9B}" srcOrd="0" destOrd="0" parTransId="{AF23CCFA-2EFB-4888-9E90-6F26C063D20F}" sibTransId="{F481DF54-7586-4E78-8D79-7BFEC8185CC4}"/>
    <dgm:cxn modelId="{3196E01C-B7E2-44AA-A054-9152F1B6C937}" srcId="{21E8B243-B082-4838-A21F-71E6423DA0CE}" destId="{A5C5B62B-D92C-4201-BC70-A98C012E2290}" srcOrd="1" destOrd="0" parTransId="{A52EFDA1-3E13-4B14-B1DD-EA3DE4BE26C7}" sibTransId="{15C70D2C-AC1D-44FE-9D6B-1A8D024B7A46}"/>
    <dgm:cxn modelId="{5028BC7A-CB61-49FC-8E07-27292E59834F}" type="presOf" srcId="{8FD39226-7565-4776-9F31-4E76C8073028}" destId="{708FD6B0-947D-4A9F-B6E7-EC583F9A66FD}" srcOrd="0" destOrd="5" presId="urn:microsoft.com/office/officeart/2005/8/layout/vList5"/>
    <dgm:cxn modelId="{AA03DA7D-1694-4D59-80EC-3EF12F67755C}" type="presOf" srcId="{21E8B243-B082-4838-A21F-71E6423DA0CE}" destId="{70B81401-B4F1-4F3C-97B6-DA206C4D7FB3}" srcOrd="0" destOrd="0" presId="urn:microsoft.com/office/officeart/2005/8/layout/vList5"/>
    <dgm:cxn modelId="{AEF7E91A-C1A8-4379-9C6B-1BB5C1136491}" type="presOf" srcId="{7C30CA52-CBCE-486F-82D7-848B688F4A0C}" destId="{708FD6B0-947D-4A9F-B6E7-EC583F9A66FD}" srcOrd="0" destOrd="4" presId="urn:microsoft.com/office/officeart/2005/8/layout/vList5"/>
    <dgm:cxn modelId="{307AB1AC-BBD1-447A-9864-E66ABE02D19F}" type="presOf" srcId="{BCC46A01-FA11-4C0C-B7E0-3BA909594F9B}" destId="{708FD6B0-947D-4A9F-B6E7-EC583F9A66FD}" srcOrd="0" destOrd="0" presId="urn:microsoft.com/office/officeart/2005/8/layout/vList5"/>
    <dgm:cxn modelId="{FDFF4941-600E-48B3-897B-9F3904000202}" type="presOf" srcId="{C37DBF47-6DC4-462D-8ABE-649A4FACF6C5}" destId="{708FD6B0-947D-4A9F-B6E7-EC583F9A66FD}" srcOrd="0" destOrd="3" presId="urn:microsoft.com/office/officeart/2005/8/layout/vList5"/>
    <dgm:cxn modelId="{FFDE14D1-26F2-4C55-90D1-6F1169C9F323}" type="presParOf" srcId="{70B81401-B4F1-4F3C-97B6-DA206C4D7FB3}" destId="{11690CE2-E2B4-4650-BB54-2A550B008A19}" srcOrd="0" destOrd="0" presId="urn:microsoft.com/office/officeart/2005/8/layout/vList5"/>
    <dgm:cxn modelId="{E3B0DFF7-1D61-4EA5-ADCB-BDB6E19F3B7B}" type="presParOf" srcId="{11690CE2-E2B4-4650-BB54-2A550B008A19}" destId="{89C16422-65E7-4D60-8846-90F1FA3E68DD}" srcOrd="0" destOrd="0" presId="urn:microsoft.com/office/officeart/2005/8/layout/vList5"/>
    <dgm:cxn modelId="{A5C10CFC-E15E-45CC-A2CE-944F7A007730}" type="presParOf" srcId="{70B81401-B4F1-4F3C-97B6-DA206C4D7FB3}" destId="{9EBB1714-9295-4D87-88C6-3F1FD591B755}" srcOrd="1" destOrd="0" presId="urn:microsoft.com/office/officeart/2005/8/layout/vList5"/>
    <dgm:cxn modelId="{8D3877F7-1FE6-496A-A0AE-83BC2573CD61}" type="presParOf" srcId="{70B81401-B4F1-4F3C-97B6-DA206C4D7FB3}" destId="{ED698E8E-39CB-4063-98B5-9A14EBF1EB0C}" srcOrd="2" destOrd="0" presId="urn:microsoft.com/office/officeart/2005/8/layout/vList5"/>
    <dgm:cxn modelId="{F9F191FC-DB8F-4939-93B9-2D5DE58E0E86}" type="presParOf" srcId="{ED698E8E-39CB-4063-98B5-9A14EBF1EB0C}" destId="{5488A87C-14ED-4C02-827F-022C44475FCE}" srcOrd="0" destOrd="0" presId="urn:microsoft.com/office/officeart/2005/8/layout/vList5"/>
    <dgm:cxn modelId="{2F82589A-895F-4930-BDA6-57B7158CA35E}" type="presParOf" srcId="{ED698E8E-39CB-4063-98B5-9A14EBF1EB0C}" destId="{708FD6B0-947D-4A9F-B6E7-EC583F9A66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CB4216-C2C2-4249-8C21-1E13D71C7D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B8A2D7A-CBCB-4902-9684-CA6836285F21}">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GB" sz="3200" b="1" dirty="0" smtClean="0">
              <a:latin typeface="Cambria" panose="02040503050406030204" pitchFamily="18" charset="0"/>
            </a:rPr>
            <a:t>External expertise and service costs</a:t>
          </a:r>
        </a:p>
      </dgm:t>
    </dgm:pt>
    <dgm:pt modelId="{DE9885BA-0A8A-4397-9818-97EB39A5CABE}" type="parTrans" cxnId="{7C71D29A-AF3A-44E1-AD61-0890FE6F1FFF}">
      <dgm:prSet/>
      <dgm:spPr/>
      <dgm:t>
        <a:bodyPr/>
        <a:lstStyle/>
        <a:p>
          <a:endParaRPr lang="hu-HU"/>
        </a:p>
      </dgm:t>
    </dgm:pt>
    <dgm:pt modelId="{1319255E-DA85-445D-B2F2-7CBB0C64CA7E}" type="sibTrans" cxnId="{7C71D29A-AF3A-44E1-AD61-0890FE6F1FFF}">
      <dgm:prSet/>
      <dgm:spPr/>
      <dgm:t>
        <a:bodyPr/>
        <a:lstStyle/>
        <a:p>
          <a:endParaRPr lang="hu-HU"/>
        </a:p>
      </dgm:t>
    </dgm:pt>
    <dgm:pt modelId="{F80115C0-4F99-4F70-897D-701CEBF11153}">
      <dgm:prSet custT="1"/>
      <dgm:spPr>
        <a:solidFill>
          <a:schemeClr val="bg1">
            <a:lumMod val="95000"/>
          </a:schemeClr>
        </a:solidFill>
      </dgm:spPr>
      <dgm:t>
        <a:bodyPr/>
        <a:lstStyle/>
        <a:p>
          <a:pPr rtl="0"/>
          <a:r>
            <a:rPr lang="en-GB" sz="2000" dirty="0" smtClean="0">
              <a:solidFill>
                <a:schemeClr val="tx2">
                  <a:lumMod val="75000"/>
                </a:schemeClr>
              </a:solidFill>
              <a:latin typeface="Cambria" panose="02040503050406030204" pitchFamily="18" charset="0"/>
            </a:rPr>
            <a:t>Studies or surveys (e.g. evaluations, strategies, concept notes, design plans, handbooks)</a:t>
          </a:r>
          <a:endParaRPr lang="hu-HU" sz="2000" dirty="0">
            <a:solidFill>
              <a:schemeClr val="tx2">
                <a:lumMod val="75000"/>
              </a:schemeClr>
            </a:solidFill>
            <a:latin typeface="Cambria" panose="02040503050406030204" pitchFamily="18" charset="0"/>
          </a:endParaRPr>
        </a:p>
      </dgm:t>
    </dgm:pt>
    <dgm:pt modelId="{D4D74A4F-86D3-4E74-8797-BD99EA336C33}" type="parTrans" cxnId="{6E5A55EE-AFA3-44E0-8F15-5FAE1D74E1D4}">
      <dgm:prSet/>
      <dgm:spPr/>
      <dgm:t>
        <a:bodyPr/>
        <a:lstStyle/>
        <a:p>
          <a:endParaRPr lang="hu-HU"/>
        </a:p>
      </dgm:t>
    </dgm:pt>
    <dgm:pt modelId="{B70D9D50-203D-4B14-A79E-40404BFE11AB}" type="sibTrans" cxnId="{6E5A55EE-AFA3-44E0-8F15-5FAE1D74E1D4}">
      <dgm:prSet/>
      <dgm:spPr/>
      <dgm:t>
        <a:bodyPr/>
        <a:lstStyle/>
        <a:p>
          <a:endParaRPr lang="hu-HU"/>
        </a:p>
      </dgm:t>
    </dgm:pt>
    <dgm:pt modelId="{343EC1EB-362B-4074-8E6E-F4D4AA46B135}">
      <dgm:prSet custT="1"/>
      <dgm:spPr/>
      <dgm:t>
        <a:bodyPr/>
        <a:lstStyle/>
        <a:p>
          <a:r>
            <a:rPr lang="en-GB" sz="2000" dirty="0" smtClean="0">
              <a:solidFill>
                <a:schemeClr val="tx2">
                  <a:lumMod val="75000"/>
                </a:schemeClr>
              </a:solidFill>
              <a:latin typeface="Cambria" panose="02040503050406030204" pitchFamily="18" charset="0"/>
            </a:rPr>
            <a:t>Translations</a:t>
          </a:r>
        </a:p>
      </dgm:t>
    </dgm:pt>
    <dgm:pt modelId="{682D03F5-00D6-4B2E-89EA-21CCB16F5E96}" type="parTrans" cxnId="{EBCF85FD-6322-4A1B-B2D4-DE80DC5F454A}">
      <dgm:prSet/>
      <dgm:spPr/>
      <dgm:t>
        <a:bodyPr/>
        <a:lstStyle/>
        <a:p>
          <a:endParaRPr lang="en-GB"/>
        </a:p>
      </dgm:t>
    </dgm:pt>
    <dgm:pt modelId="{E917DD0E-93F9-4240-AFBD-BFAAB5202100}" type="sibTrans" cxnId="{EBCF85FD-6322-4A1B-B2D4-DE80DC5F454A}">
      <dgm:prSet/>
      <dgm:spPr/>
      <dgm:t>
        <a:bodyPr/>
        <a:lstStyle/>
        <a:p>
          <a:endParaRPr lang="en-GB"/>
        </a:p>
      </dgm:t>
    </dgm:pt>
    <dgm:pt modelId="{5AC50900-8151-49C4-B1D5-446ECEE68E1A}">
      <dgm:prSet custT="1"/>
      <dgm:spPr/>
      <dgm:t>
        <a:bodyPr/>
        <a:lstStyle/>
        <a:p>
          <a:r>
            <a:rPr lang="en-GB" sz="2000" dirty="0" smtClean="0">
              <a:solidFill>
                <a:schemeClr val="tx2">
                  <a:lumMod val="75000"/>
                </a:schemeClr>
              </a:solidFill>
              <a:latin typeface="Cambria" panose="02040503050406030204" pitchFamily="18" charset="0"/>
            </a:rPr>
            <a:t>IT systems and website, modifications and updates </a:t>
          </a:r>
        </a:p>
      </dgm:t>
    </dgm:pt>
    <dgm:pt modelId="{9CB3EC17-1E75-4CB9-925F-D741DFFAE46E}" type="parTrans" cxnId="{BC9009A0-9811-4998-B761-D509C8DF3563}">
      <dgm:prSet/>
      <dgm:spPr/>
      <dgm:t>
        <a:bodyPr/>
        <a:lstStyle/>
        <a:p>
          <a:endParaRPr lang="en-GB"/>
        </a:p>
      </dgm:t>
    </dgm:pt>
    <dgm:pt modelId="{E5A0FB36-2AC8-48AA-AC9F-D534F390DF6B}" type="sibTrans" cxnId="{BC9009A0-9811-4998-B761-D509C8DF3563}">
      <dgm:prSet/>
      <dgm:spPr/>
      <dgm:t>
        <a:bodyPr/>
        <a:lstStyle/>
        <a:p>
          <a:endParaRPr lang="en-GB"/>
        </a:p>
      </dgm:t>
    </dgm:pt>
    <dgm:pt modelId="{D9C0C947-4C21-4D95-B534-73283C2207B1}">
      <dgm:prSet custT="1"/>
      <dgm:spPr/>
      <dgm:t>
        <a:bodyPr/>
        <a:lstStyle/>
        <a:p>
          <a:r>
            <a:rPr lang="en-GB" sz="2000" dirty="0" smtClean="0">
              <a:solidFill>
                <a:schemeClr val="tx2">
                  <a:lumMod val="75000"/>
                </a:schemeClr>
              </a:solidFill>
              <a:latin typeface="Cambria" panose="02040503050406030204" pitchFamily="18" charset="0"/>
            </a:rPr>
            <a:t>Promotion, communication, publicity or information linked to the project </a:t>
          </a:r>
        </a:p>
      </dgm:t>
    </dgm:pt>
    <dgm:pt modelId="{D4FBBE9D-1FA9-4BEF-B64E-ECC4B010ADCF}" type="parTrans" cxnId="{C1FC5E02-E48B-40B5-86B1-E10FBE865A9C}">
      <dgm:prSet/>
      <dgm:spPr/>
      <dgm:t>
        <a:bodyPr/>
        <a:lstStyle/>
        <a:p>
          <a:endParaRPr lang="en-GB"/>
        </a:p>
      </dgm:t>
    </dgm:pt>
    <dgm:pt modelId="{6CD906C4-FB4A-4BE6-8258-501EFFD6F2A0}" type="sibTrans" cxnId="{C1FC5E02-E48B-40B5-86B1-E10FBE865A9C}">
      <dgm:prSet/>
      <dgm:spPr/>
      <dgm:t>
        <a:bodyPr/>
        <a:lstStyle/>
        <a:p>
          <a:endParaRPr lang="en-GB"/>
        </a:p>
      </dgm:t>
    </dgm:pt>
    <dgm:pt modelId="{268096A8-3282-47E5-9EDE-07446AD4C2B6}">
      <dgm:prSet custT="1"/>
      <dgm:spPr/>
      <dgm:t>
        <a:bodyPr/>
        <a:lstStyle/>
        <a:p>
          <a:r>
            <a:rPr lang="en-GB" sz="2000" dirty="0" smtClean="0">
              <a:solidFill>
                <a:schemeClr val="tx2">
                  <a:lumMod val="75000"/>
                </a:schemeClr>
              </a:solidFill>
              <a:latin typeface="Cambria" panose="02040503050406030204" pitchFamily="18" charset="0"/>
            </a:rPr>
            <a:t>Financial management</a:t>
          </a:r>
        </a:p>
      </dgm:t>
    </dgm:pt>
    <dgm:pt modelId="{F8B41B48-2722-48AF-B25A-8B733D94B8E9}" type="parTrans" cxnId="{D54B1721-AF27-4865-8918-0A6EDCEA88E1}">
      <dgm:prSet/>
      <dgm:spPr/>
      <dgm:t>
        <a:bodyPr/>
        <a:lstStyle/>
        <a:p>
          <a:endParaRPr lang="en-GB"/>
        </a:p>
      </dgm:t>
    </dgm:pt>
    <dgm:pt modelId="{77BBBC63-9B97-4105-A5C4-F9B07237D0BD}" type="sibTrans" cxnId="{D54B1721-AF27-4865-8918-0A6EDCEA88E1}">
      <dgm:prSet/>
      <dgm:spPr/>
      <dgm:t>
        <a:bodyPr/>
        <a:lstStyle/>
        <a:p>
          <a:endParaRPr lang="en-GB"/>
        </a:p>
      </dgm:t>
    </dgm:pt>
    <dgm:pt modelId="{81A2BB7C-CC79-4E4F-ACD6-6C2E2F8488B2}">
      <dgm:prSet custT="1"/>
      <dgm:spPr/>
      <dgm:t>
        <a:bodyPr/>
        <a:lstStyle/>
        <a:p>
          <a:r>
            <a:rPr lang="en-GB" sz="2000" dirty="0" smtClean="0">
              <a:solidFill>
                <a:schemeClr val="tx2">
                  <a:lumMod val="75000"/>
                </a:schemeClr>
              </a:solidFill>
              <a:latin typeface="Cambria" panose="02040503050406030204" pitchFamily="18" charset="0"/>
            </a:rPr>
            <a:t>Services related to the organisation and implementation of events or meetings (including rent, catering or interpretation)</a:t>
          </a:r>
        </a:p>
      </dgm:t>
    </dgm:pt>
    <dgm:pt modelId="{17C8C8F9-1368-41E4-AC5E-DFC8E46A67FE}" type="parTrans" cxnId="{20F25F24-C9BC-49A8-A07E-DB97BD0B48B2}">
      <dgm:prSet/>
      <dgm:spPr/>
      <dgm:t>
        <a:bodyPr/>
        <a:lstStyle/>
        <a:p>
          <a:endParaRPr lang="en-GB"/>
        </a:p>
      </dgm:t>
    </dgm:pt>
    <dgm:pt modelId="{65CB8A1C-47BD-407F-8CB1-68DEDB1ABB25}" type="sibTrans" cxnId="{20F25F24-C9BC-49A8-A07E-DB97BD0B48B2}">
      <dgm:prSet/>
      <dgm:spPr/>
      <dgm:t>
        <a:bodyPr/>
        <a:lstStyle/>
        <a:p>
          <a:endParaRPr lang="en-GB"/>
        </a:p>
      </dgm:t>
    </dgm:pt>
    <dgm:pt modelId="{4E8AC381-25B5-4953-80C6-F09054070B32}">
      <dgm:prSet custT="1"/>
      <dgm:spPr/>
      <dgm:t>
        <a:bodyPr/>
        <a:lstStyle/>
        <a:p>
          <a:r>
            <a:rPr lang="en-GB" sz="2000" dirty="0" smtClean="0">
              <a:solidFill>
                <a:schemeClr val="tx2">
                  <a:lumMod val="75000"/>
                </a:schemeClr>
              </a:solidFill>
              <a:latin typeface="Cambria" panose="02040503050406030204" pitchFamily="18" charset="0"/>
            </a:rPr>
            <a:t>Participation in events (e.g. registration fees)</a:t>
          </a:r>
        </a:p>
      </dgm:t>
    </dgm:pt>
    <dgm:pt modelId="{7A31B638-A11F-43A6-8F6E-A169954C9743}" type="parTrans" cxnId="{3F59AB3D-68AB-4189-8110-52ACF0645E47}">
      <dgm:prSet/>
      <dgm:spPr/>
      <dgm:t>
        <a:bodyPr/>
        <a:lstStyle/>
        <a:p>
          <a:endParaRPr lang="en-GB"/>
        </a:p>
      </dgm:t>
    </dgm:pt>
    <dgm:pt modelId="{29799EE1-7D24-4DC9-9958-C43B81E6A7BE}" type="sibTrans" cxnId="{3F59AB3D-68AB-4189-8110-52ACF0645E47}">
      <dgm:prSet/>
      <dgm:spPr/>
      <dgm:t>
        <a:bodyPr/>
        <a:lstStyle/>
        <a:p>
          <a:endParaRPr lang="en-GB"/>
        </a:p>
      </dgm:t>
    </dgm:pt>
    <dgm:pt modelId="{881A4650-D446-4748-988C-CD304F4877A5}">
      <dgm:prSet custT="1"/>
      <dgm:spPr/>
      <dgm:t>
        <a:bodyPr/>
        <a:lstStyle/>
        <a:p>
          <a:r>
            <a:rPr lang="en-GB" sz="2000" dirty="0" smtClean="0">
              <a:solidFill>
                <a:schemeClr val="tx2">
                  <a:lumMod val="75000"/>
                </a:schemeClr>
              </a:solidFill>
              <a:latin typeface="Cambria" panose="02040503050406030204" pitchFamily="18" charset="0"/>
            </a:rPr>
            <a:t>Legal consultancy and notarial services, technical and financial expertise, other consultancy and accountancy services</a:t>
          </a:r>
        </a:p>
      </dgm:t>
    </dgm:pt>
    <dgm:pt modelId="{776D05AC-ACE3-4405-9D41-BBF4F559EEF4}" type="parTrans" cxnId="{667D17EC-EC1B-4D83-8AB1-EDC0E73E0EF3}">
      <dgm:prSet/>
      <dgm:spPr/>
      <dgm:t>
        <a:bodyPr/>
        <a:lstStyle/>
        <a:p>
          <a:endParaRPr lang="en-GB"/>
        </a:p>
      </dgm:t>
    </dgm:pt>
    <dgm:pt modelId="{E2B31466-717C-43CB-AD15-C000D8F00DD7}" type="sibTrans" cxnId="{667D17EC-EC1B-4D83-8AB1-EDC0E73E0EF3}">
      <dgm:prSet/>
      <dgm:spPr/>
      <dgm:t>
        <a:bodyPr/>
        <a:lstStyle/>
        <a:p>
          <a:endParaRPr lang="en-GB"/>
        </a:p>
      </dgm:t>
    </dgm:pt>
    <dgm:pt modelId="{5F08056A-1F46-41A2-880F-E2DEDBD70045}">
      <dgm:prSet/>
      <dgm:spPr/>
      <dgm:t>
        <a:bodyPr/>
        <a:lstStyle/>
        <a:p>
          <a:endParaRPr lang="en-GB" sz="1900" dirty="0" smtClean="0">
            <a:solidFill>
              <a:schemeClr val="tx2">
                <a:lumMod val="75000"/>
              </a:schemeClr>
            </a:solidFill>
            <a:latin typeface="Cambria" panose="02040503050406030204" pitchFamily="18" charset="0"/>
          </a:endParaRPr>
        </a:p>
      </dgm:t>
    </dgm:pt>
    <dgm:pt modelId="{35C430B6-83B8-4B59-B5BC-F774E729EF3B}" type="parTrans" cxnId="{D1959A2D-0D31-4302-ACBB-5E0E5303E60D}">
      <dgm:prSet/>
      <dgm:spPr/>
      <dgm:t>
        <a:bodyPr/>
        <a:lstStyle/>
        <a:p>
          <a:endParaRPr lang="en-GB"/>
        </a:p>
      </dgm:t>
    </dgm:pt>
    <dgm:pt modelId="{FF7E580F-F262-4807-BE88-C4B353D76B5A}" type="sibTrans" cxnId="{D1959A2D-0D31-4302-ACBB-5E0E5303E60D}">
      <dgm:prSet/>
      <dgm:spPr/>
      <dgm:t>
        <a:bodyPr/>
        <a:lstStyle/>
        <a:p>
          <a:endParaRPr lang="en-GB"/>
        </a:p>
      </dgm:t>
    </dgm:pt>
    <dgm:pt modelId="{E903AE8A-CF7F-4774-84F9-6437F5D936B3}">
      <dgm:prSet custT="1"/>
      <dgm:spPr>
        <a:solidFill>
          <a:schemeClr val="bg1">
            <a:lumMod val="95000"/>
          </a:schemeClr>
        </a:solidFill>
      </dgm:spPr>
      <dgm:t>
        <a:bodyPr/>
        <a:lstStyle/>
        <a:p>
          <a:pPr rtl="0"/>
          <a:r>
            <a:rPr lang="en-GB" sz="2000" dirty="0" smtClean="0">
              <a:solidFill>
                <a:schemeClr val="tx2">
                  <a:lumMod val="75000"/>
                </a:schemeClr>
              </a:solidFill>
              <a:latin typeface="Cambria" panose="02040503050406030204" pitchFamily="18" charset="0"/>
            </a:rPr>
            <a:t>Training</a:t>
          </a:r>
          <a:endParaRPr lang="hu-HU" sz="2000" dirty="0">
            <a:solidFill>
              <a:schemeClr val="tx2">
                <a:lumMod val="75000"/>
              </a:schemeClr>
            </a:solidFill>
            <a:latin typeface="Cambria" panose="02040503050406030204" pitchFamily="18" charset="0"/>
          </a:endParaRPr>
        </a:p>
      </dgm:t>
    </dgm:pt>
    <dgm:pt modelId="{A4BBD649-A4BA-461C-9A4E-140214E15F1E}" type="parTrans" cxnId="{B9BB5E2C-941A-4F14-BE41-0E21AC70BF24}">
      <dgm:prSet/>
      <dgm:spPr/>
    </dgm:pt>
    <dgm:pt modelId="{B46EFEAF-8CC5-4275-9CD8-2C854E9A6CE8}" type="sibTrans" cxnId="{B9BB5E2C-941A-4F14-BE41-0E21AC70BF24}">
      <dgm:prSet/>
      <dgm:spPr/>
    </dgm:pt>
    <dgm:pt modelId="{091040D2-4733-4B25-80E9-8334C0A9A8D8}" type="pres">
      <dgm:prSet presAssocID="{0ACB4216-C2C2-4249-8C21-1E13D71C7D7C}" presName="linear" presStyleCnt="0">
        <dgm:presLayoutVars>
          <dgm:animLvl val="lvl"/>
          <dgm:resizeHandles val="exact"/>
        </dgm:presLayoutVars>
      </dgm:prSet>
      <dgm:spPr/>
      <dgm:t>
        <a:bodyPr/>
        <a:lstStyle/>
        <a:p>
          <a:endParaRPr lang="en-GB"/>
        </a:p>
      </dgm:t>
    </dgm:pt>
    <dgm:pt modelId="{FF41FFEF-0B79-4EC1-8EE2-B903D4B989C0}" type="pres">
      <dgm:prSet presAssocID="{AB8A2D7A-CBCB-4902-9684-CA6836285F21}" presName="parentText" presStyleLbl="node1" presStyleIdx="0" presStyleCnt="1">
        <dgm:presLayoutVars>
          <dgm:chMax val="0"/>
          <dgm:bulletEnabled val="1"/>
        </dgm:presLayoutVars>
      </dgm:prSet>
      <dgm:spPr/>
      <dgm:t>
        <a:bodyPr/>
        <a:lstStyle/>
        <a:p>
          <a:endParaRPr lang="en-GB"/>
        </a:p>
      </dgm:t>
    </dgm:pt>
    <dgm:pt modelId="{3DD192C2-2A1E-4A4D-ABC4-3FF0A9EE9CF4}" type="pres">
      <dgm:prSet presAssocID="{AB8A2D7A-CBCB-4902-9684-CA6836285F21}" presName="childText" presStyleLbl="revTx" presStyleIdx="0" presStyleCnt="1">
        <dgm:presLayoutVars>
          <dgm:bulletEnabled val="1"/>
        </dgm:presLayoutVars>
      </dgm:prSet>
      <dgm:spPr/>
      <dgm:t>
        <a:bodyPr/>
        <a:lstStyle/>
        <a:p>
          <a:endParaRPr lang="en-GB"/>
        </a:p>
      </dgm:t>
    </dgm:pt>
  </dgm:ptLst>
  <dgm:cxnLst>
    <dgm:cxn modelId="{17FD768C-3776-4571-8A4D-B784723B4FB7}" type="presOf" srcId="{0ACB4216-C2C2-4249-8C21-1E13D71C7D7C}" destId="{091040D2-4733-4B25-80E9-8334C0A9A8D8}" srcOrd="0" destOrd="0" presId="urn:microsoft.com/office/officeart/2005/8/layout/vList2"/>
    <dgm:cxn modelId="{3F59AB3D-68AB-4189-8110-52ACF0645E47}" srcId="{AB8A2D7A-CBCB-4902-9684-CA6836285F21}" destId="{4E8AC381-25B5-4953-80C6-F09054070B32}" srcOrd="7" destOrd="0" parTransId="{7A31B638-A11F-43A6-8F6E-A169954C9743}" sibTransId="{29799EE1-7D24-4DC9-9958-C43B81E6A7BE}"/>
    <dgm:cxn modelId="{0BA72E49-A787-401B-B239-81B0DF15E500}" type="presOf" srcId="{4E8AC381-25B5-4953-80C6-F09054070B32}" destId="{3DD192C2-2A1E-4A4D-ABC4-3FF0A9EE9CF4}" srcOrd="0" destOrd="7" presId="urn:microsoft.com/office/officeart/2005/8/layout/vList2"/>
    <dgm:cxn modelId="{D54B1721-AF27-4865-8918-0A6EDCEA88E1}" srcId="{AB8A2D7A-CBCB-4902-9684-CA6836285F21}" destId="{268096A8-3282-47E5-9EDE-07446AD4C2B6}" srcOrd="5" destOrd="0" parTransId="{F8B41B48-2722-48AF-B25A-8B733D94B8E9}" sibTransId="{77BBBC63-9B97-4105-A5C4-F9B07237D0BD}"/>
    <dgm:cxn modelId="{667D17EC-EC1B-4D83-8AB1-EDC0E73E0EF3}" srcId="{AB8A2D7A-CBCB-4902-9684-CA6836285F21}" destId="{881A4650-D446-4748-988C-CD304F4877A5}" srcOrd="8" destOrd="0" parTransId="{776D05AC-ACE3-4405-9D41-BBF4F559EEF4}" sibTransId="{E2B31466-717C-43CB-AD15-C000D8F00DD7}"/>
    <dgm:cxn modelId="{C1FC5E02-E48B-40B5-86B1-E10FBE865A9C}" srcId="{AB8A2D7A-CBCB-4902-9684-CA6836285F21}" destId="{D9C0C947-4C21-4D95-B534-73283C2207B1}" srcOrd="4" destOrd="0" parTransId="{D4FBBE9D-1FA9-4BEF-B64E-ECC4B010ADCF}" sibTransId="{6CD906C4-FB4A-4BE6-8258-501EFFD6F2A0}"/>
    <dgm:cxn modelId="{EBCF85FD-6322-4A1B-B2D4-DE80DC5F454A}" srcId="{AB8A2D7A-CBCB-4902-9684-CA6836285F21}" destId="{343EC1EB-362B-4074-8E6E-F4D4AA46B135}" srcOrd="2" destOrd="0" parTransId="{682D03F5-00D6-4B2E-89EA-21CCB16F5E96}" sibTransId="{E917DD0E-93F9-4240-AFBD-BFAAB5202100}"/>
    <dgm:cxn modelId="{7C71D29A-AF3A-44E1-AD61-0890FE6F1FFF}" srcId="{0ACB4216-C2C2-4249-8C21-1E13D71C7D7C}" destId="{AB8A2D7A-CBCB-4902-9684-CA6836285F21}" srcOrd="0" destOrd="0" parTransId="{DE9885BA-0A8A-4397-9818-97EB39A5CABE}" sibTransId="{1319255E-DA85-445D-B2F2-7CBB0C64CA7E}"/>
    <dgm:cxn modelId="{361DC4A0-5608-4F53-8E90-33DEB6097F21}" type="presOf" srcId="{F80115C0-4F99-4F70-897D-701CEBF11153}" destId="{3DD192C2-2A1E-4A4D-ABC4-3FF0A9EE9CF4}" srcOrd="0" destOrd="0" presId="urn:microsoft.com/office/officeart/2005/8/layout/vList2"/>
    <dgm:cxn modelId="{F3939D5B-127E-4326-9F8A-25664B7A7677}" type="presOf" srcId="{268096A8-3282-47E5-9EDE-07446AD4C2B6}" destId="{3DD192C2-2A1E-4A4D-ABC4-3FF0A9EE9CF4}" srcOrd="0" destOrd="5" presId="urn:microsoft.com/office/officeart/2005/8/layout/vList2"/>
    <dgm:cxn modelId="{E5003DA6-1C3F-4898-AA90-D6C881EC2AAE}" type="presOf" srcId="{D9C0C947-4C21-4D95-B534-73283C2207B1}" destId="{3DD192C2-2A1E-4A4D-ABC4-3FF0A9EE9CF4}" srcOrd="0" destOrd="4" presId="urn:microsoft.com/office/officeart/2005/8/layout/vList2"/>
    <dgm:cxn modelId="{06C4B0ED-C050-4B11-9737-294BD885FA2F}" type="presOf" srcId="{E903AE8A-CF7F-4774-84F9-6437F5D936B3}" destId="{3DD192C2-2A1E-4A4D-ABC4-3FF0A9EE9CF4}" srcOrd="0" destOrd="1" presId="urn:microsoft.com/office/officeart/2005/8/layout/vList2"/>
    <dgm:cxn modelId="{6E5A55EE-AFA3-44E0-8F15-5FAE1D74E1D4}" srcId="{AB8A2D7A-CBCB-4902-9684-CA6836285F21}" destId="{F80115C0-4F99-4F70-897D-701CEBF11153}" srcOrd="0" destOrd="0" parTransId="{D4D74A4F-86D3-4E74-8797-BD99EA336C33}" sibTransId="{B70D9D50-203D-4B14-A79E-40404BFE11AB}"/>
    <dgm:cxn modelId="{8FBD41F0-4732-4FA8-AE52-4168EE595139}" type="presOf" srcId="{5F08056A-1F46-41A2-880F-E2DEDBD70045}" destId="{3DD192C2-2A1E-4A4D-ABC4-3FF0A9EE9CF4}" srcOrd="0" destOrd="9" presId="urn:microsoft.com/office/officeart/2005/8/layout/vList2"/>
    <dgm:cxn modelId="{53C2226E-FAE7-479A-9214-CE14877C0B18}" type="presOf" srcId="{AB8A2D7A-CBCB-4902-9684-CA6836285F21}" destId="{FF41FFEF-0B79-4EC1-8EE2-B903D4B989C0}" srcOrd="0" destOrd="0" presId="urn:microsoft.com/office/officeart/2005/8/layout/vList2"/>
    <dgm:cxn modelId="{B9BB5E2C-941A-4F14-BE41-0E21AC70BF24}" srcId="{AB8A2D7A-CBCB-4902-9684-CA6836285F21}" destId="{E903AE8A-CF7F-4774-84F9-6437F5D936B3}" srcOrd="1" destOrd="0" parTransId="{A4BBD649-A4BA-461C-9A4E-140214E15F1E}" sibTransId="{B46EFEAF-8CC5-4275-9CD8-2C854E9A6CE8}"/>
    <dgm:cxn modelId="{CDA7BF5C-72C9-4936-A28C-8EF8846383D0}" type="presOf" srcId="{881A4650-D446-4748-988C-CD304F4877A5}" destId="{3DD192C2-2A1E-4A4D-ABC4-3FF0A9EE9CF4}" srcOrd="0" destOrd="8" presId="urn:microsoft.com/office/officeart/2005/8/layout/vList2"/>
    <dgm:cxn modelId="{BC9009A0-9811-4998-B761-D509C8DF3563}" srcId="{AB8A2D7A-CBCB-4902-9684-CA6836285F21}" destId="{5AC50900-8151-49C4-B1D5-446ECEE68E1A}" srcOrd="3" destOrd="0" parTransId="{9CB3EC17-1E75-4CB9-925F-D741DFFAE46E}" sibTransId="{E5A0FB36-2AC8-48AA-AC9F-D534F390DF6B}"/>
    <dgm:cxn modelId="{CA1C6972-A602-46EB-BB29-201709C62D50}" type="presOf" srcId="{5AC50900-8151-49C4-B1D5-446ECEE68E1A}" destId="{3DD192C2-2A1E-4A4D-ABC4-3FF0A9EE9CF4}" srcOrd="0" destOrd="3" presId="urn:microsoft.com/office/officeart/2005/8/layout/vList2"/>
    <dgm:cxn modelId="{B8C8690E-F276-411F-B14B-43C42C36FE9B}" type="presOf" srcId="{343EC1EB-362B-4074-8E6E-F4D4AA46B135}" destId="{3DD192C2-2A1E-4A4D-ABC4-3FF0A9EE9CF4}" srcOrd="0" destOrd="2" presId="urn:microsoft.com/office/officeart/2005/8/layout/vList2"/>
    <dgm:cxn modelId="{84A2E785-8F80-4A9A-834E-4AC0178EC688}" type="presOf" srcId="{81A2BB7C-CC79-4E4F-ACD6-6C2E2F8488B2}" destId="{3DD192C2-2A1E-4A4D-ABC4-3FF0A9EE9CF4}" srcOrd="0" destOrd="6" presId="urn:microsoft.com/office/officeart/2005/8/layout/vList2"/>
    <dgm:cxn modelId="{D1959A2D-0D31-4302-ACBB-5E0E5303E60D}" srcId="{AB8A2D7A-CBCB-4902-9684-CA6836285F21}" destId="{5F08056A-1F46-41A2-880F-E2DEDBD70045}" srcOrd="9" destOrd="0" parTransId="{35C430B6-83B8-4B59-B5BC-F774E729EF3B}" sibTransId="{FF7E580F-F262-4807-BE88-C4B353D76B5A}"/>
    <dgm:cxn modelId="{20F25F24-C9BC-49A8-A07E-DB97BD0B48B2}" srcId="{AB8A2D7A-CBCB-4902-9684-CA6836285F21}" destId="{81A2BB7C-CC79-4E4F-ACD6-6C2E2F8488B2}" srcOrd="6" destOrd="0" parTransId="{17C8C8F9-1368-41E4-AC5E-DFC8E46A67FE}" sibTransId="{65CB8A1C-47BD-407F-8CB1-68DEDB1ABB25}"/>
    <dgm:cxn modelId="{ACC13E1E-B273-4636-BA98-FA791C854A7A}" type="presParOf" srcId="{091040D2-4733-4B25-80E9-8334C0A9A8D8}" destId="{FF41FFEF-0B79-4EC1-8EE2-B903D4B989C0}" srcOrd="0" destOrd="0" presId="urn:microsoft.com/office/officeart/2005/8/layout/vList2"/>
    <dgm:cxn modelId="{808E0C3B-C593-4CFE-816A-9C28B670BD38}" type="presParOf" srcId="{091040D2-4733-4B25-80E9-8334C0A9A8D8}" destId="{3DD192C2-2A1E-4A4D-ABC4-3FF0A9EE9CF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ACB4216-C2C2-4249-8C21-1E13D71C7D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AB8A2D7A-CBCB-4902-9684-CA6836285F21}">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GB" sz="3200" b="1" dirty="0" smtClean="0">
              <a:latin typeface="Cambria" panose="02040503050406030204" pitchFamily="18" charset="0"/>
            </a:rPr>
            <a:t>External expertise and service costs</a:t>
          </a:r>
        </a:p>
      </dgm:t>
    </dgm:pt>
    <dgm:pt modelId="{DE9885BA-0A8A-4397-9818-97EB39A5CABE}" type="parTrans" cxnId="{7C71D29A-AF3A-44E1-AD61-0890FE6F1FFF}">
      <dgm:prSet/>
      <dgm:spPr/>
      <dgm:t>
        <a:bodyPr/>
        <a:lstStyle/>
        <a:p>
          <a:endParaRPr lang="hu-HU"/>
        </a:p>
      </dgm:t>
    </dgm:pt>
    <dgm:pt modelId="{1319255E-DA85-445D-B2F2-7CBB0C64CA7E}" type="sibTrans" cxnId="{7C71D29A-AF3A-44E1-AD61-0890FE6F1FFF}">
      <dgm:prSet/>
      <dgm:spPr/>
      <dgm:t>
        <a:bodyPr/>
        <a:lstStyle/>
        <a:p>
          <a:endParaRPr lang="hu-HU"/>
        </a:p>
      </dgm:t>
    </dgm:pt>
    <dgm:pt modelId="{F80115C0-4F99-4F70-897D-701CEBF11153}">
      <dgm:prSet/>
      <dgm:spPr>
        <a:solidFill>
          <a:schemeClr val="bg1">
            <a:lumMod val="95000"/>
          </a:schemeClr>
        </a:solidFill>
      </dgm:spPr>
      <dgm:t>
        <a:bodyPr/>
        <a:lstStyle/>
        <a:p>
          <a:pPr rtl="0"/>
          <a:r>
            <a:rPr lang="en-GB" dirty="0" smtClean="0">
              <a:solidFill>
                <a:schemeClr val="tx2">
                  <a:lumMod val="75000"/>
                </a:schemeClr>
              </a:solidFill>
              <a:latin typeface="Cambria" panose="02040503050406030204" pitchFamily="18" charset="0"/>
            </a:rPr>
            <a:t>Intellectual property rights</a:t>
          </a:r>
          <a:endParaRPr lang="hu-HU" dirty="0">
            <a:solidFill>
              <a:schemeClr val="tx2">
                <a:lumMod val="75000"/>
              </a:schemeClr>
            </a:solidFill>
            <a:latin typeface="Cambria" panose="02040503050406030204" pitchFamily="18" charset="0"/>
          </a:endParaRPr>
        </a:p>
      </dgm:t>
    </dgm:pt>
    <dgm:pt modelId="{D4D74A4F-86D3-4E74-8797-BD99EA336C33}" type="parTrans" cxnId="{6E5A55EE-AFA3-44E0-8F15-5FAE1D74E1D4}">
      <dgm:prSet/>
      <dgm:spPr/>
      <dgm:t>
        <a:bodyPr/>
        <a:lstStyle/>
        <a:p>
          <a:endParaRPr lang="hu-HU"/>
        </a:p>
      </dgm:t>
    </dgm:pt>
    <dgm:pt modelId="{B70D9D50-203D-4B14-A79E-40404BFE11AB}" type="sibTrans" cxnId="{6E5A55EE-AFA3-44E0-8F15-5FAE1D74E1D4}">
      <dgm:prSet/>
      <dgm:spPr/>
      <dgm:t>
        <a:bodyPr/>
        <a:lstStyle/>
        <a:p>
          <a:endParaRPr lang="hu-HU"/>
        </a:p>
      </dgm:t>
    </dgm:pt>
    <dgm:pt modelId="{5F08056A-1F46-41A2-880F-E2DEDBD70045}">
      <dgm:prSet/>
      <dgm:spPr/>
      <dgm:t>
        <a:bodyPr/>
        <a:lstStyle/>
        <a:p>
          <a:endParaRPr lang="en-GB" dirty="0" smtClean="0">
            <a:solidFill>
              <a:schemeClr val="tx2">
                <a:lumMod val="75000"/>
              </a:schemeClr>
            </a:solidFill>
            <a:latin typeface="Cambria" panose="02040503050406030204" pitchFamily="18" charset="0"/>
          </a:endParaRPr>
        </a:p>
      </dgm:t>
    </dgm:pt>
    <dgm:pt modelId="{35C430B6-83B8-4B59-B5BC-F774E729EF3B}" type="parTrans" cxnId="{D1959A2D-0D31-4302-ACBB-5E0E5303E60D}">
      <dgm:prSet/>
      <dgm:spPr/>
      <dgm:t>
        <a:bodyPr/>
        <a:lstStyle/>
        <a:p>
          <a:endParaRPr lang="en-GB"/>
        </a:p>
      </dgm:t>
    </dgm:pt>
    <dgm:pt modelId="{FF7E580F-F262-4807-BE88-C4B353D76B5A}" type="sibTrans" cxnId="{D1959A2D-0D31-4302-ACBB-5E0E5303E60D}">
      <dgm:prSet/>
      <dgm:spPr/>
      <dgm:t>
        <a:bodyPr/>
        <a:lstStyle/>
        <a:p>
          <a:endParaRPr lang="en-GB"/>
        </a:p>
      </dgm:t>
    </dgm:pt>
    <dgm:pt modelId="{584D096C-09AC-4C41-9436-0BED40687DA8}">
      <dgm:prSet/>
      <dgm:spPr/>
      <dgm:t>
        <a:bodyPr/>
        <a:lstStyle/>
        <a:p>
          <a:r>
            <a:rPr lang="en-GB" dirty="0" smtClean="0">
              <a:solidFill>
                <a:schemeClr val="tx2">
                  <a:lumMod val="75000"/>
                </a:schemeClr>
              </a:solidFill>
              <a:latin typeface="Cambria" panose="02040503050406030204" pitchFamily="18" charset="0"/>
            </a:rPr>
            <a:t>Verification</a:t>
          </a:r>
          <a:r>
            <a:rPr lang="sr-Latn-RS" dirty="0" smtClean="0">
              <a:solidFill>
                <a:schemeClr val="tx2">
                  <a:lumMod val="75000"/>
                </a:schemeClr>
              </a:solidFill>
              <a:latin typeface="Cambria" panose="02040503050406030204" pitchFamily="18" charset="0"/>
            </a:rPr>
            <a:t>s: </a:t>
          </a:r>
          <a:r>
            <a:rPr lang="en-GB" dirty="0" smtClean="0">
              <a:solidFill>
                <a:schemeClr val="tx2">
                  <a:lumMod val="75000"/>
                </a:schemeClr>
              </a:solidFill>
              <a:latin typeface="Cambria" panose="02040503050406030204" pitchFamily="18" charset="0"/>
            </a:rPr>
            <a:t>Externalised control activities (FLC) for the verification of the project expenditure where it is relevant for the control system of the concerned Partner State</a:t>
          </a:r>
          <a:endParaRPr lang="sr-Latn-RS" dirty="0" smtClean="0">
            <a:solidFill>
              <a:schemeClr val="tx2">
                <a:lumMod val="75000"/>
              </a:schemeClr>
            </a:solidFill>
            <a:latin typeface="Cambria" panose="02040503050406030204" pitchFamily="18" charset="0"/>
          </a:endParaRPr>
        </a:p>
      </dgm:t>
    </dgm:pt>
    <dgm:pt modelId="{E5E3362F-93EB-4C44-9908-64E4F84A4B1E}" type="parTrans" cxnId="{6A909915-3713-4B60-8562-2BF481264AC2}">
      <dgm:prSet/>
      <dgm:spPr/>
      <dgm:t>
        <a:bodyPr/>
        <a:lstStyle/>
        <a:p>
          <a:endParaRPr lang="en-GB"/>
        </a:p>
      </dgm:t>
    </dgm:pt>
    <dgm:pt modelId="{77940F2E-AB56-4BBD-97EE-6B0099FCAA21}" type="sibTrans" cxnId="{6A909915-3713-4B60-8562-2BF481264AC2}">
      <dgm:prSet/>
      <dgm:spPr/>
      <dgm:t>
        <a:bodyPr/>
        <a:lstStyle/>
        <a:p>
          <a:endParaRPr lang="en-GB"/>
        </a:p>
      </dgm:t>
    </dgm:pt>
    <dgm:pt modelId="{94415BA3-F980-47B7-B127-D92929FEFE0F}">
      <dgm:prSet/>
      <dgm:spPr/>
      <dgm:t>
        <a:bodyPr/>
        <a:lstStyle/>
        <a:p>
          <a:r>
            <a:rPr lang="en-GB" dirty="0" smtClean="0">
              <a:solidFill>
                <a:schemeClr val="tx2">
                  <a:lumMod val="75000"/>
                </a:schemeClr>
              </a:solidFill>
              <a:latin typeface="Cambria" panose="02040503050406030204" pitchFamily="18" charset="0"/>
            </a:rPr>
            <a:t>The provision of guarantees by a bank or other financial institution where required by Union or national law or in a programming document adopted by the monitoring committee</a:t>
          </a:r>
          <a:endParaRPr lang="sr-Latn-RS" dirty="0" smtClean="0">
            <a:solidFill>
              <a:schemeClr val="tx2">
                <a:lumMod val="75000"/>
              </a:schemeClr>
            </a:solidFill>
            <a:latin typeface="Cambria" panose="02040503050406030204" pitchFamily="18" charset="0"/>
          </a:endParaRPr>
        </a:p>
      </dgm:t>
    </dgm:pt>
    <dgm:pt modelId="{ABFE9355-630D-4C86-B19B-E835D13941CC}" type="parTrans" cxnId="{7C36B4FA-3A38-4E4F-AE5A-15BB4FC3FDE3}">
      <dgm:prSet/>
      <dgm:spPr/>
      <dgm:t>
        <a:bodyPr/>
        <a:lstStyle/>
        <a:p>
          <a:endParaRPr lang="en-GB"/>
        </a:p>
      </dgm:t>
    </dgm:pt>
    <dgm:pt modelId="{5F327B7A-57C3-4AA8-A893-BC9F10F0946E}" type="sibTrans" cxnId="{7C36B4FA-3A38-4E4F-AE5A-15BB4FC3FDE3}">
      <dgm:prSet/>
      <dgm:spPr/>
      <dgm:t>
        <a:bodyPr/>
        <a:lstStyle/>
        <a:p>
          <a:endParaRPr lang="en-GB"/>
        </a:p>
      </dgm:t>
    </dgm:pt>
    <dgm:pt modelId="{F137DC3D-37C3-4C8E-993C-6108FBE18029}">
      <dgm:prSet/>
      <dgm:spPr/>
      <dgm:t>
        <a:bodyPr/>
        <a:lstStyle/>
        <a:p>
          <a:r>
            <a:rPr lang="en-GB" dirty="0" smtClean="0">
              <a:solidFill>
                <a:schemeClr val="tx2">
                  <a:lumMod val="75000"/>
                </a:schemeClr>
              </a:solidFill>
              <a:latin typeface="Cambria" panose="02040503050406030204" pitchFamily="18" charset="0"/>
            </a:rPr>
            <a:t>Travel and accommodation for external experts, speakers, chairpersons of meetings and service providers</a:t>
          </a:r>
          <a:endParaRPr lang="sr-Latn-RS" dirty="0" smtClean="0">
            <a:solidFill>
              <a:schemeClr val="tx2">
                <a:lumMod val="75000"/>
              </a:schemeClr>
            </a:solidFill>
            <a:latin typeface="Cambria" panose="02040503050406030204" pitchFamily="18" charset="0"/>
          </a:endParaRPr>
        </a:p>
      </dgm:t>
    </dgm:pt>
    <dgm:pt modelId="{5DE038EB-00A1-4A40-A2C6-69245B30D443}" type="parTrans" cxnId="{3B79174B-4B36-45B9-BD6C-06FCF5236D29}">
      <dgm:prSet/>
      <dgm:spPr/>
      <dgm:t>
        <a:bodyPr/>
        <a:lstStyle/>
        <a:p>
          <a:endParaRPr lang="en-GB"/>
        </a:p>
      </dgm:t>
    </dgm:pt>
    <dgm:pt modelId="{0FA7167F-D1C6-462F-AC6B-863C0FC940C3}" type="sibTrans" cxnId="{3B79174B-4B36-45B9-BD6C-06FCF5236D29}">
      <dgm:prSet/>
      <dgm:spPr/>
      <dgm:t>
        <a:bodyPr/>
        <a:lstStyle/>
        <a:p>
          <a:endParaRPr lang="en-GB"/>
        </a:p>
      </dgm:t>
    </dgm:pt>
    <dgm:pt modelId="{60E0AA0F-827F-4C98-AFC5-8DBBF04B42E4}">
      <dgm:prSet/>
      <dgm:spPr/>
      <dgm:t>
        <a:bodyPr/>
        <a:lstStyle/>
        <a:p>
          <a:r>
            <a:rPr lang="en-GB" dirty="0" smtClean="0">
              <a:solidFill>
                <a:schemeClr val="tx2">
                  <a:lumMod val="75000"/>
                </a:schemeClr>
              </a:solidFill>
              <a:latin typeface="Cambria" panose="02040503050406030204" pitchFamily="18" charset="0"/>
            </a:rPr>
            <a:t>Other specific expertise and services needed for the given project</a:t>
          </a:r>
          <a:endParaRPr lang="hu-HU" dirty="0">
            <a:solidFill>
              <a:schemeClr val="tx2">
                <a:lumMod val="75000"/>
              </a:schemeClr>
            </a:solidFill>
            <a:latin typeface="Cambria" panose="02040503050406030204" pitchFamily="18" charset="0"/>
          </a:endParaRPr>
        </a:p>
      </dgm:t>
    </dgm:pt>
    <dgm:pt modelId="{C60F6F91-CCB7-4FB4-AB3A-D061F38F904A}" type="parTrans" cxnId="{A61F3F0D-2553-4166-8D25-59ABD4DA31E0}">
      <dgm:prSet/>
      <dgm:spPr/>
      <dgm:t>
        <a:bodyPr/>
        <a:lstStyle/>
        <a:p>
          <a:endParaRPr lang="en-GB"/>
        </a:p>
      </dgm:t>
    </dgm:pt>
    <dgm:pt modelId="{02C4BAC3-27A7-47B0-B242-DA028E5E46C9}" type="sibTrans" cxnId="{A61F3F0D-2553-4166-8D25-59ABD4DA31E0}">
      <dgm:prSet/>
      <dgm:spPr/>
      <dgm:t>
        <a:bodyPr/>
        <a:lstStyle/>
        <a:p>
          <a:endParaRPr lang="en-GB"/>
        </a:p>
      </dgm:t>
    </dgm:pt>
    <dgm:pt modelId="{091040D2-4733-4B25-80E9-8334C0A9A8D8}" type="pres">
      <dgm:prSet presAssocID="{0ACB4216-C2C2-4249-8C21-1E13D71C7D7C}" presName="linear" presStyleCnt="0">
        <dgm:presLayoutVars>
          <dgm:animLvl val="lvl"/>
          <dgm:resizeHandles val="exact"/>
        </dgm:presLayoutVars>
      </dgm:prSet>
      <dgm:spPr/>
      <dgm:t>
        <a:bodyPr/>
        <a:lstStyle/>
        <a:p>
          <a:endParaRPr lang="en-GB"/>
        </a:p>
      </dgm:t>
    </dgm:pt>
    <dgm:pt modelId="{FF41FFEF-0B79-4EC1-8EE2-B903D4B989C0}" type="pres">
      <dgm:prSet presAssocID="{AB8A2D7A-CBCB-4902-9684-CA6836285F21}" presName="parentText" presStyleLbl="node1" presStyleIdx="0" presStyleCnt="1">
        <dgm:presLayoutVars>
          <dgm:chMax val="0"/>
          <dgm:bulletEnabled val="1"/>
        </dgm:presLayoutVars>
      </dgm:prSet>
      <dgm:spPr/>
      <dgm:t>
        <a:bodyPr/>
        <a:lstStyle/>
        <a:p>
          <a:endParaRPr lang="en-GB"/>
        </a:p>
      </dgm:t>
    </dgm:pt>
    <dgm:pt modelId="{3DD192C2-2A1E-4A4D-ABC4-3FF0A9EE9CF4}" type="pres">
      <dgm:prSet presAssocID="{AB8A2D7A-CBCB-4902-9684-CA6836285F21}" presName="childText" presStyleLbl="revTx" presStyleIdx="0" presStyleCnt="1">
        <dgm:presLayoutVars>
          <dgm:bulletEnabled val="1"/>
        </dgm:presLayoutVars>
      </dgm:prSet>
      <dgm:spPr/>
      <dgm:t>
        <a:bodyPr/>
        <a:lstStyle/>
        <a:p>
          <a:endParaRPr lang="en-GB"/>
        </a:p>
      </dgm:t>
    </dgm:pt>
  </dgm:ptLst>
  <dgm:cxnLst>
    <dgm:cxn modelId="{6A909915-3713-4B60-8562-2BF481264AC2}" srcId="{AB8A2D7A-CBCB-4902-9684-CA6836285F21}" destId="{584D096C-09AC-4C41-9436-0BED40687DA8}" srcOrd="1" destOrd="0" parTransId="{E5E3362F-93EB-4C44-9908-64E4F84A4B1E}" sibTransId="{77940F2E-AB56-4BBD-97EE-6B0099FCAA21}"/>
    <dgm:cxn modelId="{62AFC288-8DFC-41B4-BCE0-0F7DC40C1F8C}" type="presOf" srcId="{584D096C-09AC-4C41-9436-0BED40687DA8}" destId="{3DD192C2-2A1E-4A4D-ABC4-3FF0A9EE9CF4}" srcOrd="0" destOrd="1" presId="urn:microsoft.com/office/officeart/2005/8/layout/vList2"/>
    <dgm:cxn modelId="{7C71D29A-AF3A-44E1-AD61-0890FE6F1FFF}" srcId="{0ACB4216-C2C2-4249-8C21-1E13D71C7D7C}" destId="{AB8A2D7A-CBCB-4902-9684-CA6836285F21}" srcOrd="0" destOrd="0" parTransId="{DE9885BA-0A8A-4397-9818-97EB39A5CABE}" sibTransId="{1319255E-DA85-445D-B2F2-7CBB0C64CA7E}"/>
    <dgm:cxn modelId="{EEDBB51A-B0E4-46A9-9A86-E78F55F0C34E}" type="presOf" srcId="{F80115C0-4F99-4F70-897D-701CEBF11153}" destId="{3DD192C2-2A1E-4A4D-ABC4-3FF0A9EE9CF4}" srcOrd="0" destOrd="0" presId="urn:microsoft.com/office/officeart/2005/8/layout/vList2"/>
    <dgm:cxn modelId="{7E446BC0-3071-4354-A769-5982242B6E40}" type="presOf" srcId="{0ACB4216-C2C2-4249-8C21-1E13D71C7D7C}" destId="{091040D2-4733-4B25-80E9-8334C0A9A8D8}" srcOrd="0" destOrd="0" presId="urn:microsoft.com/office/officeart/2005/8/layout/vList2"/>
    <dgm:cxn modelId="{A61F3F0D-2553-4166-8D25-59ABD4DA31E0}" srcId="{AB8A2D7A-CBCB-4902-9684-CA6836285F21}" destId="{60E0AA0F-827F-4C98-AFC5-8DBBF04B42E4}" srcOrd="4" destOrd="0" parTransId="{C60F6F91-CCB7-4FB4-AB3A-D061F38F904A}" sibTransId="{02C4BAC3-27A7-47B0-B242-DA028E5E46C9}"/>
    <dgm:cxn modelId="{7C36B4FA-3A38-4E4F-AE5A-15BB4FC3FDE3}" srcId="{AB8A2D7A-CBCB-4902-9684-CA6836285F21}" destId="{94415BA3-F980-47B7-B127-D92929FEFE0F}" srcOrd="2" destOrd="0" parTransId="{ABFE9355-630D-4C86-B19B-E835D13941CC}" sibTransId="{5F327B7A-57C3-4AA8-A893-BC9F10F0946E}"/>
    <dgm:cxn modelId="{7D50FED9-E31E-464E-9334-1C3030F042CA}" type="presOf" srcId="{60E0AA0F-827F-4C98-AFC5-8DBBF04B42E4}" destId="{3DD192C2-2A1E-4A4D-ABC4-3FF0A9EE9CF4}" srcOrd="0" destOrd="4" presId="urn:microsoft.com/office/officeart/2005/8/layout/vList2"/>
    <dgm:cxn modelId="{57115E12-2363-4B20-B9FF-AAA6DBA42F5A}" type="presOf" srcId="{5F08056A-1F46-41A2-880F-E2DEDBD70045}" destId="{3DD192C2-2A1E-4A4D-ABC4-3FF0A9EE9CF4}" srcOrd="0" destOrd="5" presId="urn:microsoft.com/office/officeart/2005/8/layout/vList2"/>
    <dgm:cxn modelId="{6E5A55EE-AFA3-44E0-8F15-5FAE1D74E1D4}" srcId="{AB8A2D7A-CBCB-4902-9684-CA6836285F21}" destId="{F80115C0-4F99-4F70-897D-701CEBF11153}" srcOrd="0" destOrd="0" parTransId="{D4D74A4F-86D3-4E74-8797-BD99EA336C33}" sibTransId="{B70D9D50-203D-4B14-A79E-40404BFE11AB}"/>
    <dgm:cxn modelId="{BF0A61CD-7838-464D-B3F3-36133DA6405F}" type="presOf" srcId="{94415BA3-F980-47B7-B127-D92929FEFE0F}" destId="{3DD192C2-2A1E-4A4D-ABC4-3FF0A9EE9CF4}" srcOrd="0" destOrd="2" presId="urn:microsoft.com/office/officeart/2005/8/layout/vList2"/>
    <dgm:cxn modelId="{563EDB5D-7704-42BA-98DB-70DC0CA368E0}" type="presOf" srcId="{F137DC3D-37C3-4C8E-993C-6108FBE18029}" destId="{3DD192C2-2A1E-4A4D-ABC4-3FF0A9EE9CF4}" srcOrd="0" destOrd="3" presId="urn:microsoft.com/office/officeart/2005/8/layout/vList2"/>
    <dgm:cxn modelId="{D1959A2D-0D31-4302-ACBB-5E0E5303E60D}" srcId="{AB8A2D7A-CBCB-4902-9684-CA6836285F21}" destId="{5F08056A-1F46-41A2-880F-E2DEDBD70045}" srcOrd="5" destOrd="0" parTransId="{35C430B6-83B8-4B59-B5BC-F774E729EF3B}" sibTransId="{FF7E580F-F262-4807-BE88-C4B353D76B5A}"/>
    <dgm:cxn modelId="{30909B45-C541-4C53-9D00-D86CB61F5385}" type="presOf" srcId="{AB8A2D7A-CBCB-4902-9684-CA6836285F21}" destId="{FF41FFEF-0B79-4EC1-8EE2-B903D4B989C0}" srcOrd="0" destOrd="0" presId="urn:microsoft.com/office/officeart/2005/8/layout/vList2"/>
    <dgm:cxn modelId="{3B79174B-4B36-45B9-BD6C-06FCF5236D29}" srcId="{AB8A2D7A-CBCB-4902-9684-CA6836285F21}" destId="{F137DC3D-37C3-4C8E-993C-6108FBE18029}" srcOrd="3" destOrd="0" parTransId="{5DE038EB-00A1-4A40-A2C6-69245B30D443}" sibTransId="{0FA7167F-D1C6-462F-AC6B-863C0FC940C3}"/>
    <dgm:cxn modelId="{53521145-EF22-4225-B407-D5031BB4DFD7}" type="presParOf" srcId="{091040D2-4733-4B25-80E9-8334C0A9A8D8}" destId="{FF41FFEF-0B79-4EC1-8EE2-B903D4B989C0}" srcOrd="0" destOrd="0" presId="urn:microsoft.com/office/officeart/2005/8/layout/vList2"/>
    <dgm:cxn modelId="{D0A18CFD-55C4-48AB-B305-1E3441DB8C4D}" type="presParOf" srcId="{091040D2-4733-4B25-80E9-8334C0A9A8D8}" destId="{3DD192C2-2A1E-4A4D-ABC4-3FF0A9EE9CF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91E29-393D-4677-B4E4-1DA6073CB6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1342D81B-E5B2-4F07-B808-D6D134B90FAA}">
      <dgm:prSet/>
      <dgm:spPr/>
      <dgm:t>
        <a:bodyPr/>
        <a:lstStyle/>
        <a:p>
          <a:pPr rtl="0"/>
          <a:r>
            <a:rPr lang="hu-HU" dirty="0" smtClean="0">
              <a:latin typeface="Cambria" panose="02040503050406030204" pitchFamily="18" charset="0"/>
            </a:rPr>
            <a:t>Hierarchy of rules</a:t>
          </a:r>
          <a:endParaRPr lang="hu-HU" dirty="0">
            <a:latin typeface="Cambria" panose="02040503050406030204" pitchFamily="18" charset="0"/>
          </a:endParaRPr>
        </a:p>
      </dgm:t>
    </dgm:pt>
    <dgm:pt modelId="{990F95DC-123C-4D92-B577-AB01EE92DD4A}" type="parTrans" cxnId="{70FCC98A-33D8-4104-BA62-1C2E41C49B71}">
      <dgm:prSet/>
      <dgm:spPr/>
      <dgm:t>
        <a:bodyPr/>
        <a:lstStyle/>
        <a:p>
          <a:endParaRPr lang="hu-HU"/>
        </a:p>
      </dgm:t>
    </dgm:pt>
    <dgm:pt modelId="{016A5435-8740-40EB-9CEF-4C2124F76161}" type="sibTrans" cxnId="{70FCC98A-33D8-4104-BA62-1C2E41C49B71}">
      <dgm:prSet/>
      <dgm:spPr/>
      <dgm:t>
        <a:bodyPr/>
        <a:lstStyle/>
        <a:p>
          <a:endParaRPr lang="hu-HU"/>
        </a:p>
      </dgm:t>
    </dgm:pt>
    <dgm:pt modelId="{912306E7-D82D-4B63-9237-3A98F93BA8F8}">
      <dgm:prSet custT="1"/>
      <dgm:spPr/>
      <dgm:t>
        <a:bodyPr/>
        <a:lstStyle/>
        <a:p>
          <a:pPr rtl="0"/>
          <a:r>
            <a:rPr lang="en-GB" sz="2400" dirty="0" smtClean="0">
              <a:solidFill>
                <a:schemeClr val="tx2">
                  <a:lumMod val="75000"/>
                </a:schemeClr>
              </a:solidFill>
              <a:latin typeface="Cambria" panose="02040503050406030204" pitchFamily="18" charset="0"/>
            </a:rPr>
            <a:t>EU Regulations</a:t>
          </a:r>
          <a:endParaRPr lang="hu-HU" sz="2400" dirty="0">
            <a:solidFill>
              <a:schemeClr val="tx2">
                <a:lumMod val="75000"/>
              </a:schemeClr>
            </a:solidFill>
            <a:latin typeface="Cambria" panose="02040503050406030204" pitchFamily="18" charset="0"/>
          </a:endParaRPr>
        </a:p>
      </dgm:t>
    </dgm:pt>
    <dgm:pt modelId="{968A90E0-FC74-4FD5-A8CF-0318D1EA64E9}" type="parTrans" cxnId="{199E9635-45E4-4655-B9B2-EFA471DA871D}">
      <dgm:prSet/>
      <dgm:spPr/>
      <dgm:t>
        <a:bodyPr/>
        <a:lstStyle/>
        <a:p>
          <a:endParaRPr lang="hu-HU"/>
        </a:p>
      </dgm:t>
    </dgm:pt>
    <dgm:pt modelId="{7769C42F-843D-4AE6-BB24-4D867CE0C8DC}" type="sibTrans" cxnId="{199E9635-45E4-4655-B9B2-EFA471DA871D}">
      <dgm:prSet/>
      <dgm:spPr/>
      <dgm:t>
        <a:bodyPr/>
        <a:lstStyle/>
        <a:p>
          <a:endParaRPr lang="hu-HU"/>
        </a:p>
      </dgm:t>
    </dgm:pt>
    <dgm:pt modelId="{75E2BC11-6C4E-425C-AEED-3CEE408FF26B}">
      <dgm:prSet custT="1"/>
      <dgm:spPr/>
      <dgm:t>
        <a:bodyPr/>
        <a:lstStyle/>
        <a:p>
          <a:pPr rtl="0"/>
          <a:r>
            <a:rPr lang="en-GB" sz="2400" dirty="0" smtClean="0">
              <a:solidFill>
                <a:schemeClr val="tx2">
                  <a:lumMod val="75000"/>
                </a:schemeClr>
              </a:solidFill>
              <a:latin typeface="Cambria" panose="02040503050406030204" pitchFamily="18" charset="0"/>
            </a:rPr>
            <a:t>Programme rules</a:t>
          </a:r>
          <a:endParaRPr lang="hu-HU" sz="2400" dirty="0">
            <a:solidFill>
              <a:schemeClr val="tx2">
                <a:lumMod val="75000"/>
              </a:schemeClr>
            </a:solidFill>
            <a:latin typeface="Cambria" panose="02040503050406030204" pitchFamily="18" charset="0"/>
          </a:endParaRPr>
        </a:p>
      </dgm:t>
    </dgm:pt>
    <dgm:pt modelId="{EFA3AE9A-ADB6-4FD7-88B6-A31F1A7E9BCC}" type="parTrans" cxnId="{4380EE2F-2426-499D-92E1-D4D968E32426}">
      <dgm:prSet/>
      <dgm:spPr/>
      <dgm:t>
        <a:bodyPr/>
        <a:lstStyle/>
        <a:p>
          <a:endParaRPr lang="hu-HU"/>
        </a:p>
      </dgm:t>
    </dgm:pt>
    <dgm:pt modelId="{13BA47BD-81BF-4BDD-ADE2-9E6D87101AC5}" type="sibTrans" cxnId="{4380EE2F-2426-499D-92E1-D4D968E32426}">
      <dgm:prSet/>
      <dgm:spPr/>
      <dgm:t>
        <a:bodyPr/>
        <a:lstStyle/>
        <a:p>
          <a:endParaRPr lang="hu-HU"/>
        </a:p>
      </dgm:t>
    </dgm:pt>
    <dgm:pt modelId="{3B94D516-0E5D-4660-B0EF-361690BD3ADC}">
      <dgm:prSet custT="1"/>
      <dgm:spPr/>
      <dgm:t>
        <a:bodyPr/>
        <a:lstStyle/>
        <a:p>
          <a:pPr rtl="0"/>
          <a:r>
            <a:rPr lang="en-GB" sz="2400" dirty="0" smtClean="0">
              <a:solidFill>
                <a:schemeClr val="tx2">
                  <a:lumMod val="75000"/>
                </a:schemeClr>
              </a:solidFill>
              <a:latin typeface="Cambria" panose="02040503050406030204" pitchFamily="18" charset="0"/>
            </a:rPr>
            <a:t>National (including specific institutional) rules</a:t>
          </a:r>
          <a:endParaRPr lang="hu-HU" sz="2400" dirty="0">
            <a:solidFill>
              <a:schemeClr val="tx2">
                <a:lumMod val="75000"/>
              </a:schemeClr>
            </a:solidFill>
            <a:latin typeface="Cambria" panose="02040503050406030204" pitchFamily="18" charset="0"/>
          </a:endParaRPr>
        </a:p>
      </dgm:t>
    </dgm:pt>
    <dgm:pt modelId="{45286D4B-D6DD-4736-8095-B581199A24AA}" type="parTrans" cxnId="{8491DB93-AC96-48CE-9CF0-CBEF80CB8BA9}">
      <dgm:prSet/>
      <dgm:spPr/>
      <dgm:t>
        <a:bodyPr/>
        <a:lstStyle/>
        <a:p>
          <a:endParaRPr lang="hu-HU"/>
        </a:p>
      </dgm:t>
    </dgm:pt>
    <dgm:pt modelId="{BF364A24-EFFC-4254-B431-AC7DF29FB279}" type="sibTrans" cxnId="{8491DB93-AC96-48CE-9CF0-CBEF80CB8BA9}">
      <dgm:prSet/>
      <dgm:spPr/>
      <dgm:t>
        <a:bodyPr/>
        <a:lstStyle/>
        <a:p>
          <a:endParaRPr lang="hu-HU"/>
        </a:p>
      </dgm:t>
    </dgm:pt>
    <dgm:pt modelId="{CE9653BD-B47D-4505-8FF5-C6C861920BDD}">
      <dgm:prSet custT="1"/>
      <dgm:spPr/>
      <dgm:t>
        <a:bodyPr/>
        <a:lstStyle/>
        <a:p>
          <a:pPr algn="just" rtl="0"/>
          <a:r>
            <a:rPr lang="en-GB" sz="2400" dirty="0" smtClean="0">
              <a:latin typeface="Cambria" panose="02040503050406030204" pitchFamily="18" charset="0"/>
            </a:rPr>
            <a:t>The eligibility rules laid down in the programme level documents</a:t>
          </a:r>
          <a:r>
            <a:rPr lang="sr-Latn-RS" sz="2400" dirty="0" smtClean="0">
              <a:latin typeface="Cambria" panose="02040503050406030204" pitchFamily="18" charset="0"/>
            </a:rPr>
            <a:t> </a:t>
          </a:r>
          <a:r>
            <a:rPr lang="en-GB" sz="2400" dirty="0" smtClean="0">
              <a:latin typeface="Cambria" panose="02040503050406030204" pitchFamily="18" charset="0"/>
            </a:rPr>
            <a:t>cannot be overruled by national or institutional legislation. </a:t>
          </a:r>
          <a:endParaRPr lang="hu-HU" sz="2400" dirty="0">
            <a:latin typeface="Cambria" panose="02040503050406030204" pitchFamily="18" charset="0"/>
          </a:endParaRPr>
        </a:p>
      </dgm:t>
    </dgm:pt>
    <dgm:pt modelId="{99CDD580-63AA-484C-88FA-C9B0A0F0B6EA}" type="parTrans" cxnId="{B1F3A63F-2097-417B-ABF5-AAEB1EFB5761}">
      <dgm:prSet/>
      <dgm:spPr/>
      <dgm:t>
        <a:bodyPr/>
        <a:lstStyle/>
        <a:p>
          <a:endParaRPr lang="hu-HU"/>
        </a:p>
      </dgm:t>
    </dgm:pt>
    <dgm:pt modelId="{DDFC09A9-6508-4F56-B528-ECF55B84346C}" type="sibTrans" cxnId="{B1F3A63F-2097-417B-ABF5-AAEB1EFB5761}">
      <dgm:prSet/>
      <dgm:spPr/>
      <dgm:t>
        <a:bodyPr/>
        <a:lstStyle/>
        <a:p>
          <a:endParaRPr lang="hu-HU"/>
        </a:p>
      </dgm:t>
    </dgm:pt>
    <dgm:pt modelId="{30095E63-C7E4-4A47-86DB-65779592B0F6}" type="pres">
      <dgm:prSet presAssocID="{70491E29-393D-4677-B4E4-1DA6073CB670}" presName="linear" presStyleCnt="0">
        <dgm:presLayoutVars>
          <dgm:animLvl val="lvl"/>
          <dgm:resizeHandles val="exact"/>
        </dgm:presLayoutVars>
      </dgm:prSet>
      <dgm:spPr/>
      <dgm:t>
        <a:bodyPr/>
        <a:lstStyle/>
        <a:p>
          <a:endParaRPr lang="en-GB"/>
        </a:p>
      </dgm:t>
    </dgm:pt>
    <dgm:pt modelId="{730E5524-9A33-4E56-80EF-B4CB9DC296DD}" type="pres">
      <dgm:prSet presAssocID="{1342D81B-E5B2-4F07-B808-D6D134B90FAA}" presName="parentText" presStyleLbl="node1" presStyleIdx="0" presStyleCnt="2" custScaleY="53827" custLinFactNeighborX="869" custLinFactNeighborY="-11592">
        <dgm:presLayoutVars>
          <dgm:chMax val="0"/>
          <dgm:bulletEnabled val="1"/>
        </dgm:presLayoutVars>
      </dgm:prSet>
      <dgm:spPr/>
      <dgm:t>
        <a:bodyPr/>
        <a:lstStyle/>
        <a:p>
          <a:endParaRPr lang="en-GB"/>
        </a:p>
      </dgm:t>
    </dgm:pt>
    <dgm:pt modelId="{B4394689-5BA2-4FCD-A643-2511CD5C2975}" type="pres">
      <dgm:prSet presAssocID="{1342D81B-E5B2-4F07-B808-D6D134B90FAA}" presName="childText" presStyleLbl="revTx" presStyleIdx="0" presStyleCnt="1">
        <dgm:presLayoutVars>
          <dgm:bulletEnabled val="1"/>
        </dgm:presLayoutVars>
      </dgm:prSet>
      <dgm:spPr/>
      <dgm:t>
        <a:bodyPr/>
        <a:lstStyle/>
        <a:p>
          <a:endParaRPr lang="en-GB"/>
        </a:p>
      </dgm:t>
    </dgm:pt>
    <dgm:pt modelId="{1710F1B3-3266-4C9F-A2F1-D0A9DF9DAAF1}" type="pres">
      <dgm:prSet presAssocID="{CE9653BD-B47D-4505-8FF5-C6C861920BDD}" presName="parentText" presStyleLbl="node1" presStyleIdx="1" presStyleCnt="2" custScaleX="99544" custLinFactNeighborX="673" custLinFactNeighborY="14628">
        <dgm:presLayoutVars>
          <dgm:chMax val="0"/>
          <dgm:bulletEnabled val="1"/>
        </dgm:presLayoutVars>
      </dgm:prSet>
      <dgm:spPr/>
      <dgm:t>
        <a:bodyPr/>
        <a:lstStyle/>
        <a:p>
          <a:endParaRPr lang="hu-HU"/>
        </a:p>
      </dgm:t>
    </dgm:pt>
  </dgm:ptLst>
  <dgm:cxnLst>
    <dgm:cxn modelId="{2A29DDC5-D360-4B55-B70F-D996AB53D04C}" type="presOf" srcId="{3B94D516-0E5D-4660-B0EF-361690BD3ADC}" destId="{B4394689-5BA2-4FCD-A643-2511CD5C2975}" srcOrd="0" destOrd="2" presId="urn:microsoft.com/office/officeart/2005/8/layout/vList2"/>
    <dgm:cxn modelId="{E4633616-E107-4DB1-A6E6-30380BF87CE9}" type="presOf" srcId="{1342D81B-E5B2-4F07-B808-D6D134B90FAA}" destId="{730E5524-9A33-4E56-80EF-B4CB9DC296DD}" srcOrd="0" destOrd="0" presId="urn:microsoft.com/office/officeart/2005/8/layout/vList2"/>
    <dgm:cxn modelId="{B1F3A63F-2097-417B-ABF5-AAEB1EFB5761}" srcId="{70491E29-393D-4677-B4E4-1DA6073CB670}" destId="{CE9653BD-B47D-4505-8FF5-C6C861920BDD}" srcOrd="1" destOrd="0" parTransId="{99CDD580-63AA-484C-88FA-C9B0A0F0B6EA}" sibTransId="{DDFC09A9-6508-4F56-B528-ECF55B84346C}"/>
    <dgm:cxn modelId="{4380EE2F-2426-499D-92E1-D4D968E32426}" srcId="{1342D81B-E5B2-4F07-B808-D6D134B90FAA}" destId="{75E2BC11-6C4E-425C-AEED-3CEE408FF26B}" srcOrd="1" destOrd="0" parTransId="{EFA3AE9A-ADB6-4FD7-88B6-A31F1A7E9BCC}" sibTransId="{13BA47BD-81BF-4BDD-ADE2-9E6D87101AC5}"/>
    <dgm:cxn modelId="{9FEFA450-EA2D-43D1-AA1D-70C6AC7BF5FF}" type="presOf" srcId="{CE9653BD-B47D-4505-8FF5-C6C861920BDD}" destId="{1710F1B3-3266-4C9F-A2F1-D0A9DF9DAAF1}" srcOrd="0" destOrd="0" presId="urn:microsoft.com/office/officeart/2005/8/layout/vList2"/>
    <dgm:cxn modelId="{37BD26AC-2119-4975-AB3B-3C13248997A0}" type="presOf" srcId="{912306E7-D82D-4B63-9237-3A98F93BA8F8}" destId="{B4394689-5BA2-4FCD-A643-2511CD5C2975}" srcOrd="0" destOrd="0" presId="urn:microsoft.com/office/officeart/2005/8/layout/vList2"/>
    <dgm:cxn modelId="{8491DB93-AC96-48CE-9CF0-CBEF80CB8BA9}" srcId="{1342D81B-E5B2-4F07-B808-D6D134B90FAA}" destId="{3B94D516-0E5D-4660-B0EF-361690BD3ADC}" srcOrd="2" destOrd="0" parTransId="{45286D4B-D6DD-4736-8095-B581199A24AA}" sibTransId="{BF364A24-EFFC-4254-B431-AC7DF29FB279}"/>
    <dgm:cxn modelId="{199E9635-45E4-4655-B9B2-EFA471DA871D}" srcId="{1342D81B-E5B2-4F07-B808-D6D134B90FAA}" destId="{912306E7-D82D-4B63-9237-3A98F93BA8F8}" srcOrd="0" destOrd="0" parTransId="{968A90E0-FC74-4FD5-A8CF-0318D1EA64E9}" sibTransId="{7769C42F-843D-4AE6-BB24-4D867CE0C8DC}"/>
    <dgm:cxn modelId="{70FCC98A-33D8-4104-BA62-1C2E41C49B71}" srcId="{70491E29-393D-4677-B4E4-1DA6073CB670}" destId="{1342D81B-E5B2-4F07-B808-D6D134B90FAA}" srcOrd="0" destOrd="0" parTransId="{990F95DC-123C-4D92-B577-AB01EE92DD4A}" sibTransId="{016A5435-8740-40EB-9CEF-4C2124F76161}"/>
    <dgm:cxn modelId="{0831FE33-6263-4139-83FE-5AD818AC7BC8}" type="presOf" srcId="{75E2BC11-6C4E-425C-AEED-3CEE408FF26B}" destId="{B4394689-5BA2-4FCD-A643-2511CD5C2975}" srcOrd="0" destOrd="1" presId="urn:microsoft.com/office/officeart/2005/8/layout/vList2"/>
    <dgm:cxn modelId="{BAC7791C-3397-4AE5-A392-3C01C84F1CC1}" type="presOf" srcId="{70491E29-393D-4677-B4E4-1DA6073CB670}" destId="{30095E63-C7E4-4A47-86DB-65779592B0F6}" srcOrd="0" destOrd="0" presId="urn:microsoft.com/office/officeart/2005/8/layout/vList2"/>
    <dgm:cxn modelId="{E28C10A3-DAE2-48DB-B161-64DA222A582B}" type="presParOf" srcId="{30095E63-C7E4-4A47-86DB-65779592B0F6}" destId="{730E5524-9A33-4E56-80EF-B4CB9DC296DD}" srcOrd="0" destOrd="0" presId="urn:microsoft.com/office/officeart/2005/8/layout/vList2"/>
    <dgm:cxn modelId="{2AFC2B4B-7465-4B48-9139-4C62200056AA}" type="presParOf" srcId="{30095E63-C7E4-4A47-86DB-65779592B0F6}" destId="{B4394689-5BA2-4FCD-A643-2511CD5C2975}" srcOrd="1" destOrd="0" presId="urn:microsoft.com/office/officeart/2005/8/layout/vList2"/>
    <dgm:cxn modelId="{A8BB41E7-D23F-4CA6-A78E-2BD4BBC3FF54}" type="presParOf" srcId="{30095E63-C7E4-4A47-86DB-65779592B0F6}" destId="{1710F1B3-3266-4C9F-A2F1-D0A9DF9DAA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1E8B243-B082-4838-A21F-71E6423DA0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hu-HU"/>
        </a:p>
      </dgm:t>
    </dgm:pt>
    <dgm:pt modelId="{7139D813-6196-4282-99CB-387D0E4E6E76}">
      <dgm:prSet custT="1"/>
      <dgm:spPr/>
      <dgm:t>
        <a:bodyPr/>
        <a:lstStyle/>
        <a:p>
          <a:pPr rtl="0"/>
          <a:r>
            <a:rPr lang="en-GB" sz="3200" b="1" dirty="0" smtClean="0">
              <a:latin typeface="Cambria" panose="02040503050406030204" pitchFamily="18" charset="0"/>
            </a:rPr>
            <a:t>Equipment expenditure</a:t>
          </a:r>
        </a:p>
      </dgm:t>
    </dgm:pt>
    <dgm:pt modelId="{00294B30-61D6-4CBE-ADE0-4AAC0FCEA128}" type="parTrans" cxnId="{3A612A15-498F-4516-9258-4208E0B4A33E}">
      <dgm:prSet/>
      <dgm:spPr/>
      <dgm:t>
        <a:bodyPr/>
        <a:lstStyle/>
        <a:p>
          <a:endParaRPr lang="hu-HU"/>
        </a:p>
      </dgm:t>
    </dgm:pt>
    <dgm:pt modelId="{BADB4B1A-6FAB-4AA8-9233-714F2467138F}" type="sibTrans" cxnId="{3A612A15-498F-4516-9258-4208E0B4A33E}">
      <dgm:prSet/>
      <dgm:spPr/>
      <dgm:t>
        <a:bodyPr/>
        <a:lstStyle/>
        <a:p>
          <a:endParaRPr lang="hu-HU"/>
        </a:p>
      </dgm:t>
    </dgm:pt>
    <dgm:pt modelId="{A5C5B62B-D92C-4201-BC70-A98C012E2290}">
      <dgm:prSet custT="1"/>
      <dgm:spPr/>
      <dgm:t>
        <a:bodyPr/>
        <a:lstStyle/>
        <a:p>
          <a:pPr algn="l" rtl="0"/>
          <a:r>
            <a:rPr lang="en-GB" sz="1800" b="1" dirty="0" smtClean="0">
              <a:latin typeface="Cambria" panose="02040503050406030204" pitchFamily="18" charset="0"/>
            </a:rPr>
            <a:t>a. Office equipment</a:t>
          </a:r>
        </a:p>
        <a:p>
          <a:pPr algn="l" rtl="0"/>
          <a:r>
            <a:rPr lang="en-GB" sz="1800" b="1" dirty="0" smtClean="0">
              <a:latin typeface="Cambria" panose="02040503050406030204" pitchFamily="18" charset="0"/>
            </a:rPr>
            <a:t>b. IT hardware and software</a:t>
          </a:r>
        </a:p>
        <a:p>
          <a:pPr algn="l" rtl="0"/>
          <a:r>
            <a:rPr lang="en-GB" sz="1800" b="1" dirty="0" smtClean="0">
              <a:latin typeface="Cambria" panose="02040503050406030204" pitchFamily="18" charset="0"/>
            </a:rPr>
            <a:t>c. Furniture and fittings</a:t>
          </a:r>
        </a:p>
        <a:p>
          <a:pPr algn="l" rtl="0"/>
          <a:r>
            <a:rPr lang="en-GB" sz="1800" b="1" dirty="0" smtClean="0">
              <a:latin typeface="Cambria" panose="02040503050406030204" pitchFamily="18" charset="0"/>
            </a:rPr>
            <a:t>d. Laboratory equipment</a:t>
          </a:r>
        </a:p>
        <a:p>
          <a:pPr algn="l" rtl="0"/>
          <a:r>
            <a:rPr lang="en-GB" sz="1800" b="1" dirty="0" smtClean="0">
              <a:latin typeface="Cambria" panose="02040503050406030204" pitchFamily="18" charset="0"/>
            </a:rPr>
            <a:t>e. Machines and instruments</a:t>
          </a:r>
        </a:p>
        <a:p>
          <a:pPr algn="l" rtl="0"/>
          <a:r>
            <a:rPr lang="en-GB" sz="1800" b="1" dirty="0" smtClean="0">
              <a:latin typeface="Cambria" panose="02040503050406030204" pitchFamily="18" charset="0"/>
            </a:rPr>
            <a:t>f. Tools or devices</a:t>
          </a:r>
        </a:p>
        <a:p>
          <a:pPr algn="l" rtl="0"/>
          <a:r>
            <a:rPr lang="en-GB" sz="1800" b="1" dirty="0" smtClean="0">
              <a:latin typeface="Cambria" panose="02040503050406030204" pitchFamily="18" charset="0"/>
            </a:rPr>
            <a:t>g. Vehicles</a:t>
          </a:r>
        </a:p>
        <a:p>
          <a:pPr algn="l" rtl="0"/>
          <a:r>
            <a:rPr lang="en-GB" sz="1800" b="1" dirty="0" smtClean="0">
              <a:latin typeface="Cambria" panose="02040503050406030204" pitchFamily="18" charset="0"/>
            </a:rPr>
            <a:t>h. Other specific equipment</a:t>
          </a:r>
          <a:endParaRPr lang="hu-HU" sz="1800" b="1" dirty="0">
            <a:latin typeface="Cambria" panose="02040503050406030204" pitchFamily="18" charset="0"/>
          </a:endParaRPr>
        </a:p>
      </dgm:t>
    </dgm:pt>
    <dgm:pt modelId="{A52EFDA1-3E13-4B14-B1DD-EA3DE4BE26C7}" type="parTrans" cxnId="{3196E01C-B7E2-44AA-A054-9152F1B6C937}">
      <dgm:prSet/>
      <dgm:spPr/>
      <dgm:t>
        <a:bodyPr/>
        <a:lstStyle/>
        <a:p>
          <a:endParaRPr lang="hu-HU"/>
        </a:p>
      </dgm:t>
    </dgm:pt>
    <dgm:pt modelId="{15C70D2C-AC1D-44FE-9D6B-1A8D024B7A46}" type="sibTrans" cxnId="{3196E01C-B7E2-44AA-A054-9152F1B6C937}">
      <dgm:prSet/>
      <dgm:spPr/>
      <dgm:t>
        <a:bodyPr/>
        <a:lstStyle/>
        <a:p>
          <a:endParaRPr lang="hu-HU"/>
        </a:p>
      </dgm:t>
    </dgm:pt>
    <dgm:pt modelId="{BCC46A01-FA11-4C0C-B7E0-3BA909594F9B}">
      <dgm:prSet custT="1">
        <dgm:style>
          <a:lnRef idx="1">
            <a:schemeClr val="accent3"/>
          </a:lnRef>
          <a:fillRef idx="2">
            <a:schemeClr val="accent3"/>
          </a:fillRef>
          <a:effectRef idx="1">
            <a:schemeClr val="accent3"/>
          </a:effectRef>
          <a:fontRef idx="minor">
            <a:schemeClr val="dk1"/>
          </a:fontRef>
        </dgm:style>
      </dgm:prSet>
      <dgm:spPr/>
      <dgm:t>
        <a:bodyPr/>
        <a:lstStyle/>
        <a:p>
          <a:pPr algn="l" rtl="0"/>
          <a:r>
            <a:rPr lang="en-GB" sz="1800" dirty="0" smtClean="0">
              <a:solidFill>
                <a:schemeClr val="tx2">
                  <a:lumMod val="75000"/>
                </a:schemeClr>
              </a:solidFill>
              <a:latin typeface="Cambria" panose="02040503050406030204" pitchFamily="18" charset="0"/>
            </a:rPr>
            <a:t>Only equipment </a:t>
          </a:r>
          <a:r>
            <a:rPr lang="en-GB" sz="1800" b="1" dirty="0" smtClean="0">
              <a:solidFill>
                <a:schemeClr val="tx2">
                  <a:lumMod val="75000"/>
                </a:schemeClr>
              </a:solidFill>
              <a:latin typeface="Cambria" panose="02040503050406030204" pitchFamily="18" charset="0"/>
            </a:rPr>
            <a:t>listed in the approved AF </a:t>
          </a:r>
          <a:r>
            <a:rPr lang="en-GB" sz="1800" dirty="0" smtClean="0">
              <a:solidFill>
                <a:schemeClr val="tx2">
                  <a:lumMod val="75000"/>
                </a:schemeClr>
              </a:solidFill>
              <a:latin typeface="Cambria" panose="02040503050406030204" pitchFamily="18" charset="0"/>
            </a:rPr>
            <a:t>are eligible</a:t>
          </a:r>
          <a:endParaRPr lang="hu-HU" sz="2400" dirty="0">
            <a:solidFill>
              <a:schemeClr val="tx2">
                <a:lumMod val="75000"/>
              </a:schemeClr>
            </a:solidFill>
            <a:latin typeface="Cambria" panose="02040503050406030204" pitchFamily="18" charset="0"/>
          </a:endParaRPr>
        </a:p>
      </dgm:t>
    </dgm:pt>
    <dgm:pt modelId="{AF23CCFA-2EFB-4888-9E90-6F26C063D20F}" type="parTrans" cxnId="{4FE058AC-B1EB-4A69-8DD2-20CBAD9488DF}">
      <dgm:prSet/>
      <dgm:spPr/>
      <dgm:t>
        <a:bodyPr/>
        <a:lstStyle/>
        <a:p>
          <a:endParaRPr lang="hu-HU"/>
        </a:p>
      </dgm:t>
    </dgm:pt>
    <dgm:pt modelId="{F481DF54-7586-4E78-8D79-7BFEC8185CC4}" type="sibTrans" cxnId="{4FE058AC-B1EB-4A69-8DD2-20CBAD9488DF}">
      <dgm:prSet/>
      <dgm:spPr/>
      <dgm:t>
        <a:bodyPr/>
        <a:lstStyle/>
        <a:p>
          <a:endParaRPr lang="hu-HU"/>
        </a:p>
      </dgm:t>
    </dgm:pt>
    <dgm:pt modelId="{A92DE705-E08E-4F04-86CE-26027EBCF145}">
      <dgm:prSet custT="1">
        <dgm:style>
          <a:lnRef idx="1">
            <a:schemeClr val="accent3"/>
          </a:lnRef>
          <a:fillRef idx="2">
            <a:schemeClr val="accent3"/>
          </a:fillRef>
          <a:effectRef idx="1">
            <a:schemeClr val="accent3"/>
          </a:effectRef>
          <a:fontRef idx="minor">
            <a:schemeClr val="dk1"/>
          </a:fontRef>
        </dgm:style>
      </dgm:prSet>
      <dgm:spPr/>
      <dgm:t>
        <a:bodyPr/>
        <a:lstStyle/>
        <a:p>
          <a:pPr algn="just"/>
          <a:r>
            <a:rPr lang="en-GB" sz="1800" b="1" dirty="0">
              <a:solidFill>
                <a:schemeClr val="tx2">
                  <a:lumMod val="75000"/>
                </a:schemeClr>
              </a:solidFill>
              <a:latin typeface="Cambria" panose="02040503050406030204" pitchFamily="18" charset="0"/>
            </a:rPr>
            <a:t>Full costs </a:t>
          </a:r>
          <a:r>
            <a:rPr lang="en-GB" sz="1800" dirty="0">
              <a:solidFill>
                <a:schemeClr val="tx2">
                  <a:lumMod val="75000"/>
                </a:schemeClr>
              </a:solidFill>
              <a:latin typeface="Cambria" panose="02040503050406030204" pitchFamily="18" charset="0"/>
            </a:rPr>
            <a:t>of the equipment should be allocated to the project, </a:t>
          </a:r>
          <a:r>
            <a:rPr lang="en-GB" sz="1800" b="1" dirty="0">
              <a:solidFill>
                <a:srgbClr val="FF0000"/>
              </a:solidFill>
              <a:latin typeface="Cambria" panose="02040503050406030204" pitchFamily="18" charset="0"/>
            </a:rPr>
            <a:t>if in line </a:t>
          </a:r>
          <a:r>
            <a:rPr lang="en-GB" sz="1800" b="1" dirty="0">
              <a:solidFill>
                <a:schemeClr val="tx2">
                  <a:lumMod val="75000"/>
                </a:schemeClr>
              </a:solidFill>
              <a:latin typeface="Cambria" panose="02040503050406030204" pitchFamily="18" charset="0"/>
            </a:rPr>
            <a:t>with national and institutional regulations </a:t>
          </a:r>
        </a:p>
      </dgm:t>
    </dgm:pt>
    <dgm:pt modelId="{9A397F26-6DCD-4E76-A249-F415846A582E}" type="parTrans" cxnId="{EDDB30CE-87EC-413D-B6F6-7F06A3AA3D35}">
      <dgm:prSet/>
      <dgm:spPr/>
      <dgm:t>
        <a:bodyPr/>
        <a:lstStyle/>
        <a:p>
          <a:endParaRPr lang="en-GB"/>
        </a:p>
      </dgm:t>
    </dgm:pt>
    <dgm:pt modelId="{77FC0E96-2E1D-47B7-8F5C-68D9E4A7430B}" type="sibTrans" cxnId="{EDDB30CE-87EC-413D-B6F6-7F06A3AA3D35}">
      <dgm:prSet/>
      <dgm:spPr/>
      <dgm:t>
        <a:bodyPr/>
        <a:lstStyle/>
        <a:p>
          <a:endParaRPr lang="en-GB"/>
        </a:p>
      </dgm:t>
    </dgm:pt>
    <dgm:pt modelId="{2CE798E2-D639-42B0-90C0-C93ADF302BF1}">
      <dgm:prSet custT="1">
        <dgm:style>
          <a:lnRef idx="1">
            <a:schemeClr val="accent3"/>
          </a:lnRef>
          <a:fillRef idx="2">
            <a:schemeClr val="accent3"/>
          </a:fillRef>
          <a:effectRef idx="1">
            <a:schemeClr val="accent3"/>
          </a:effectRef>
          <a:fontRef idx="minor">
            <a:schemeClr val="dk1"/>
          </a:fontRef>
        </dgm:style>
      </dgm:prSet>
      <dgm:spPr/>
      <dgm:t>
        <a:bodyPr/>
        <a:lstStyle/>
        <a:p>
          <a:pPr algn="l"/>
          <a:r>
            <a:rPr lang="en-GB" sz="1800" dirty="0">
              <a:solidFill>
                <a:schemeClr val="tx2">
                  <a:lumMod val="75000"/>
                </a:schemeClr>
              </a:solidFill>
              <a:latin typeface="Cambria" panose="02040503050406030204" pitchFamily="18" charset="0"/>
            </a:rPr>
            <a:t> </a:t>
          </a:r>
          <a:r>
            <a:rPr lang="en-GB" sz="1800" b="1" dirty="0">
              <a:solidFill>
                <a:srgbClr val="FF0000"/>
              </a:solidFill>
              <a:latin typeface="Cambria" panose="02040503050406030204" pitchFamily="18" charset="0"/>
            </a:rPr>
            <a:t>If not</a:t>
          </a:r>
          <a:r>
            <a:rPr lang="en-GB" sz="1800" dirty="0">
              <a:solidFill>
                <a:schemeClr val="tx2">
                  <a:lumMod val="75000"/>
                </a:schemeClr>
              </a:solidFill>
              <a:latin typeface="Cambria" panose="02040503050406030204" pitchFamily="18" charset="0"/>
            </a:rPr>
            <a:t>, </a:t>
          </a:r>
          <a:r>
            <a:rPr lang="en-GB" sz="1800" b="1" dirty="0">
              <a:solidFill>
                <a:schemeClr val="tx2">
                  <a:lumMod val="75000"/>
                </a:schemeClr>
              </a:solidFill>
              <a:latin typeface="Cambria" panose="02040503050406030204" pitchFamily="18" charset="0"/>
            </a:rPr>
            <a:t>only depreciation costs </a:t>
          </a:r>
          <a:r>
            <a:rPr lang="en-GB" sz="1800" dirty="0">
              <a:solidFill>
                <a:schemeClr val="tx2">
                  <a:lumMod val="75000"/>
                </a:schemeClr>
              </a:solidFill>
              <a:latin typeface="Cambria" panose="02040503050406030204" pitchFamily="18" charset="0"/>
            </a:rPr>
            <a:t>shall be allocated to the project.</a:t>
          </a:r>
        </a:p>
      </dgm:t>
    </dgm:pt>
    <dgm:pt modelId="{451F7FA9-2C5C-4EA5-A713-7AB11347C35A}" type="parTrans" cxnId="{31FFB2F1-1D34-4390-82D8-572DC2C071D2}">
      <dgm:prSet/>
      <dgm:spPr/>
      <dgm:t>
        <a:bodyPr/>
        <a:lstStyle/>
        <a:p>
          <a:endParaRPr lang="en-GB"/>
        </a:p>
      </dgm:t>
    </dgm:pt>
    <dgm:pt modelId="{06010D9D-C40F-4EF6-84CE-B2CBCEEE0527}" type="sibTrans" cxnId="{31FFB2F1-1D34-4390-82D8-572DC2C071D2}">
      <dgm:prSet/>
      <dgm:spPr/>
      <dgm:t>
        <a:bodyPr/>
        <a:lstStyle/>
        <a:p>
          <a:endParaRPr lang="en-GB"/>
        </a:p>
      </dgm:t>
    </dgm:pt>
    <dgm:pt modelId="{6C01F79F-40EA-4302-8146-06A0C7514186}">
      <dgm:prSet custT="1">
        <dgm:style>
          <a:lnRef idx="1">
            <a:schemeClr val="accent3"/>
          </a:lnRef>
          <a:fillRef idx="2">
            <a:schemeClr val="accent3"/>
          </a:fillRef>
          <a:effectRef idx="1">
            <a:schemeClr val="accent3"/>
          </a:effectRef>
          <a:fontRef idx="minor">
            <a:schemeClr val="dk1"/>
          </a:fontRef>
        </dgm:style>
      </dgm:prSet>
      <dgm:spPr/>
      <dgm:t>
        <a:bodyPr/>
        <a:lstStyle/>
        <a:p>
          <a:pPr algn="l"/>
          <a:r>
            <a:rPr lang="en-GB" sz="1800" dirty="0">
              <a:solidFill>
                <a:schemeClr val="tx2">
                  <a:lumMod val="75000"/>
                </a:schemeClr>
              </a:solidFill>
              <a:latin typeface="Cambria" panose="02040503050406030204" pitchFamily="18" charset="0"/>
            </a:rPr>
            <a:t>Rental or leasing costs for a certain period during the project lifetime are eligible</a:t>
          </a:r>
        </a:p>
      </dgm:t>
    </dgm:pt>
    <dgm:pt modelId="{4DBE0637-1D60-4DA5-8503-609569CCAFE9}" type="parTrans" cxnId="{2415AEF5-7AD3-40B7-82E3-F1B5B8C3AD32}">
      <dgm:prSet/>
      <dgm:spPr/>
      <dgm:t>
        <a:bodyPr/>
        <a:lstStyle/>
        <a:p>
          <a:endParaRPr lang="en-GB"/>
        </a:p>
      </dgm:t>
    </dgm:pt>
    <dgm:pt modelId="{9D4601B0-1806-4D24-AA03-6640B21E9A01}" type="sibTrans" cxnId="{2415AEF5-7AD3-40B7-82E3-F1B5B8C3AD32}">
      <dgm:prSet/>
      <dgm:spPr/>
      <dgm:t>
        <a:bodyPr/>
        <a:lstStyle/>
        <a:p>
          <a:endParaRPr lang="en-GB"/>
        </a:p>
      </dgm:t>
    </dgm:pt>
    <dgm:pt modelId="{70B81401-B4F1-4F3C-97B6-DA206C4D7FB3}" type="pres">
      <dgm:prSet presAssocID="{21E8B243-B082-4838-A21F-71E6423DA0CE}" presName="Name0" presStyleCnt="0">
        <dgm:presLayoutVars>
          <dgm:dir/>
          <dgm:animLvl val="lvl"/>
          <dgm:resizeHandles val="exact"/>
        </dgm:presLayoutVars>
      </dgm:prSet>
      <dgm:spPr/>
      <dgm:t>
        <a:bodyPr/>
        <a:lstStyle/>
        <a:p>
          <a:endParaRPr lang="en-GB"/>
        </a:p>
      </dgm:t>
    </dgm:pt>
    <dgm:pt modelId="{11690CE2-E2B4-4650-BB54-2A550B008A19}" type="pres">
      <dgm:prSet presAssocID="{7139D813-6196-4282-99CB-387D0E4E6E76}" presName="linNode" presStyleCnt="0"/>
      <dgm:spPr/>
    </dgm:pt>
    <dgm:pt modelId="{89C16422-65E7-4D60-8846-90F1FA3E68DD}" type="pres">
      <dgm:prSet presAssocID="{7139D813-6196-4282-99CB-387D0E4E6E76}" presName="parentText" presStyleLbl="node1" presStyleIdx="0" presStyleCnt="2" custScaleX="275176" custScaleY="23934">
        <dgm:presLayoutVars>
          <dgm:chMax val="1"/>
          <dgm:bulletEnabled val="1"/>
        </dgm:presLayoutVars>
      </dgm:prSet>
      <dgm:spPr/>
      <dgm:t>
        <a:bodyPr/>
        <a:lstStyle/>
        <a:p>
          <a:endParaRPr lang="en-GB"/>
        </a:p>
      </dgm:t>
    </dgm:pt>
    <dgm:pt modelId="{9EBB1714-9295-4D87-88C6-3F1FD591B755}" type="pres">
      <dgm:prSet presAssocID="{BADB4B1A-6FAB-4AA8-9233-714F2467138F}" presName="sp" presStyleCnt="0"/>
      <dgm:spPr/>
    </dgm:pt>
    <dgm:pt modelId="{ED698E8E-39CB-4063-98B5-9A14EBF1EB0C}" type="pres">
      <dgm:prSet presAssocID="{A5C5B62B-D92C-4201-BC70-A98C012E2290}" presName="linNode" presStyleCnt="0"/>
      <dgm:spPr/>
    </dgm:pt>
    <dgm:pt modelId="{5488A87C-14ED-4C02-827F-022C44475FCE}" type="pres">
      <dgm:prSet presAssocID="{A5C5B62B-D92C-4201-BC70-A98C012E2290}" presName="parentText" presStyleLbl="node1" presStyleIdx="1" presStyleCnt="2" custScaleX="156376" custScaleY="105308" custLinFactNeighborX="-1720" custLinFactNeighborY="-2306">
        <dgm:presLayoutVars>
          <dgm:chMax val="1"/>
          <dgm:bulletEnabled val="1"/>
        </dgm:presLayoutVars>
      </dgm:prSet>
      <dgm:spPr/>
      <dgm:t>
        <a:bodyPr/>
        <a:lstStyle/>
        <a:p>
          <a:endParaRPr lang="en-GB"/>
        </a:p>
      </dgm:t>
    </dgm:pt>
    <dgm:pt modelId="{708FD6B0-947D-4A9F-B6E7-EC583F9A66FD}" type="pres">
      <dgm:prSet presAssocID="{A5C5B62B-D92C-4201-BC70-A98C012E2290}" presName="descendantText" presStyleLbl="alignAccFollowNode1" presStyleIdx="0" presStyleCnt="1" custScaleY="117924" custLinFactNeighborX="-7177" custLinFactNeighborY="-1501">
        <dgm:presLayoutVars>
          <dgm:bulletEnabled val="1"/>
        </dgm:presLayoutVars>
      </dgm:prSet>
      <dgm:spPr/>
      <dgm:t>
        <a:bodyPr/>
        <a:lstStyle/>
        <a:p>
          <a:endParaRPr lang="hu-HU"/>
        </a:p>
      </dgm:t>
    </dgm:pt>
  </dgm:ptLst>
  <dgm:cxnLst>
    <dgm:cxn modelId="{EDDB30CE-87EC-413D-B6F6-7F06A3AA3D35}" srcId="{A5C5B62B-D92C-4201-BC70-A98C012E2290}" destId="{A92DE705-E08E-4F04-86CE-26027EBCF145}" srcOrd="1" destOrd="0" parTransId="{9A397F26-6DCD-4E76-A249-F415846A582E}" sibTransId="{77FC0E96-2E1D-47B7-8F5C-68D9E4A7430B}"/>
    <dgm:cxn modelId="{3A612A15-498F-4516-9258-4208E0B4A33E}" srcId="{21E8B243-B082-4838-A21F-71E6423DA0CE}" destId="{7139D813-6196-4282-99CB-387D0E4E6E76}" srcOrd="0" destOrd="0" parTransId="{00294B30-61D6-4CBE-ADE0-4AAC0FCEA128}" sibTransId="{BADB4B1A-6FAB-4AA8-9233-714F2467138F}"/>
    <dgm:cxn modelId="{C7A981D9-6F61-4D62-9D3F-5ACA45904644}" type="presOf" srcId="{A5C5B62B-D92C-4201-BC70-A98C012E2290}" destId="{5488A87C-14ED-4C02-827F-022C44475FCE}" srcOrd="0" destOrd="0" presId="urn:microsoft.com/office/officeart/2005/8/layout/vList5"/>
    <dgm:cxn modelId="{24A1330A-EF5E-40D5-8787-E0D631416A6A}" type="presOf" srcId="{21E8B243-B082-4838-A21F-71E6423DA0CE}" destId="{70B81401-B4F1-4F3C-97B6-DA206C4D7FB3}" srcOrd="0" destOrd="0" presId="urn:microsoft.com/office/officeart/2005/8/layout/vList5"/>
    <dgm:cxn modelId="{31FFB2F1-1D34-4390-82D8-572DC2C071D2}" srcId="{A5C5B62B-D92C-4201-BC70-A98C012E2290}" destId="{2CE798E2-D639-42B0-90C0-C93ADF302BF1}" srcOrd="2" destOrd="0" parTransId="{451F7FA9-2C5C-4EA5-A713-7AB11347C35A}" sibTransId="{06010D9D-C40F-4EF6-84CE-B2CBCEEE0527}"/>
    <dgm:cxn modelId="{9F358001-2998-4A3D-BEBE-66FA10396CF8}" type="presOf" srcId="{2CE798E2-D639-42B0-90C0-C93ADF302BF1}" destId="{708FD6B0-947D-4A9F-B6E7-EC583F9A66FD}" srcOrd="0" destOrd="2" presId="urn:microsoft.com/office/officeart/2005/8/layout/vList5"/>
    <dgm:cxn modelId="{4FE058AC-B1EB-4A69-8DD2-20CBAD9488DF}" srcId="{A5C5B62B-D92C-4201-BC70-A98C012E2290}" destId="{BCC46A01-FA11-4C0C-B7E0-3BA909594F9B}" srcOrd="0" destOrd="0" parTransId="{AF23CCFA-2EFB-4888-9E90-6F26C063D20F}" sibTransId="{F481DF54-7586-4E78-8D79-7BFEC8185CC4}"/>
    <dgm:cxn modelId="{2415AEF5-7AD3-40B7-82E3-F1B5B8C3AD32}" srcId="{A5C5B62B-D92C-4201-BC70-A98C012E2290}" destId="{6C01F79F-40EA-4302-8146-06A0C7514186}" srcOrd="3" destOrd="0" parTransId="{4DBE0637-1D60-4DA5-8503-609569CCAFE9}" sibTransId="{9D4601B0-1806-4D24-AA03-6640B21E9A01}"/>
    <dgm:cxn modelId="{ABC47CC9-CF5A-47EB-B0A0-87006B970C8A}" type="presOf" srcId="{6C01F79F-40EA-4302-8146-06A0C7514186}" destId="{708FD6B0-947D-4A9F-B6E7-EC583F9A66FD}" srcOrd="0" destOrd="3" presId="urn:microsoft.com/office/officeart/2005/8/layout/vList5"/>
    <dgm:cxn modelId="{3196E01C-B7E2-44AA-A054-9152F1B6C937}" srcId="{21E8B243-B082-4838-A21F-71E6423DA0CE}" destId="{A5C5B62B-D92C-4201-BC70-A98C012E2290}" srcOrd="1" destOrd="0" parTransId="{A52EFDA1-3E13-4B14-B1DD-EA3DE4BE26C7}" sibTransId="{15C70D2C-AC1D-44FE-9D6B-1A8D024B7A46}"/>
    <dgm:cxn modelId="{6D896C1C-0F2E-4C92-A5AA-CD8723F92A6C}" type="presOf" srcId="{7139D813-6196-4282-99CB-387D0E4E6E76}" destId="{89C16422-65E7-4D60-8846-90F1FA3E68DD}" srcOrd="0" destOrd="0" presId="urn:microsoft.com/office/officeart/2005/8/layout/vList5"/>
    <dgm:cxn modelId="{FC9442FA-770B-464D-BE07-A7FA1882F9D3}" type="presOf" srcId="{A92DE705-E08E-4F04-86CE-26027EBCF145}" destId="{708FD6B0-947D-4A9F-B6E7-EC583F9A66FD}" srcOrd="0" destOrd="1" presId="urn:microsoft.com/office/officeart/2005/8/layout/vList5"/>
    <dgm:cxn modelId="{6AA23648-4C45-4768-ACBB-0DD79D2399EA}" type="presOf" srcId="{BCC46A01-FA11-4C0C-B7E0-3BA909594F9B}" destId="{708FD6B0-947D-4A9F-B6E7-EC583F9A66FD}" srcOrd="0" destOrd="0" presId="urn:microsoft.com/office/officeart/2005/8/layout/vList5"/>
    <dgm:cxn modelId="{7340134D-868C-4D25-BB15-A70EFE8CC3EB}" type="presParOf" srcId="{70B81401-B4F1-4F3C-97B6-DA206C4D7FB3}" destId="{11690CE2-E2B4-4650-BB54-2A550B008A19}" srcOrd="0" destOrd="0" presId="urn:microsoft.com/office/officeart/2005/8/layout/vList5"/>
    <dgm:cxn modelId="{148A8203-D613-4ED0-8010-E26DF1022DC8}" type="presParOf" srcId="{11690CE2-E2B4-4650-BB54-2A550B008A19}" destId="{89C16422-65E7-4D60-8846-90F1FA3E68DD}" srcOrd="0" destOrd="0" presId="urn:microsoft.com/office/officeart/2005/8/layout/vList5"/>
    <dgm:cxn modelId="{3AE31008-3494-436B-B728-C3AC5333E766}" type="presParOf" srcId="{70B81401-B4F1-4F3C-97B6-DA206C4D7FB3}" destId="{9EBB1714-9295-4D87-88C6-3F1FD591B755}" srcOrd="1" destOrd="0" presId="urn:microsoft.com/office/officeart/2005/8/layout/vList5"/>
    <dgm:cxn modelId="{855D8F55-0472-4C97-9EEE-B038BF10B4D1}" type="presParOf" srcId="{70B81401-B4F1-4F3C-97B6-DA206C4D7FB3}" destId="{ED698E8E-39CB-4063-98B5-9A14EBF1EB0C}" srcOrd="2" destOrd="0" presId="urn:microsoft.com/office/officeart/2005/8/layout/vList5"/>
    <dgm:cxn modelId="{CBA8F328-2CCA-4CC3-9900-3461AF99DFF0}" type="presParOf" srcId="{ED698E8E-39CB-4063-98B5-9A14EBF1EB0C}" destId="{5488A87C-14ED-4C02-827F-022C44475FCE}" srcOrd="0" destOrd="0" presId="urn:microsoft.com/office/officeart/2005/8/layout/vList5"/>
    <dgm:cxn modelId="{C72BB495-082F-45E3-9B67-B5CF747BDE75}" type="presParOf" srcId="{ED698E8E-39CB-4063-98B5-9A14EBF1EB0C}" destId="{708FD6B0-947D-4A9F-B6E7-EC583F9A66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3625AE-C4EB-40EC-B2DC-3BE5CC769B2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hu-HU"/>
        </a:p>
      </dgm:t>
    </dgm:pt>
    <dgm:pt modelId="{F545EB43-8C0E-49E4-9A82-459622FF6678}">
      <dgm:prSet custT="1"/>
      <dgm:spPr/>
      <dgm:t>
        <a:bodyPr/>
        <a:lstStyle/>
        <a:p>
          <a:pPr algn="l" rtl="0"/>
          <a:r>
            <a:rPr lang="en-GB" sz="2400" b="1" dirty="0" smtClean="0">
              <a:latin typeface="Cambria" panose="02040503050406030204" pitchFamily="18" charset="0"/>
            </a:rPr>
            <a:t>Infrastructure and works </a:t>
          </a:r>
          <a:endParaRPr lang="hu-HU" sz="2400" b="1" dirty="0">
            <a:latin typeface="Cambria" panose="02040503050406030204" pitchFamily="18" charset="0"/>
          </a:endParaRPr>
        </a:p>
      </dgm:t>
    </dgm:pt>
    <dgm:pt modelId="{F7642B18-CBCF-4A78-B60F-02331989AC94}" type="parTrans" cxnId="{1C2C86D9-46B0-487D-8854-035AB7342811}">
      <dgm:prSet/>
      <dgm:spPr/>
      <dgm:t>
        <a:bodyPr/>
        <a:lstStyle/>
        <a:p>
          <a:endParaRPr lang="hu-HU"/>
        </a:p>
      </dgm:t>
    </dgm:pt>
    <dgm:pt modelId="{D7025024-EEC4-488C-910C-620654D1862E}" type="sibTrans" cxnId="{1C2C86D9-46B0-487D-8854-035AB7342811}">
      <dgm:prSet/>
      <dgm:spPr/>
      <dgm:t>
        <a:bodyPr/>
        <a:lstStyle/>
        <a:p>
          <a:endParaRPr lang="hu-HU"/>
        </a:p>
      </dgm:t>
    </dgm:pt>
    <dgm:pt modelId="{5E4FDB22-2876-4D7D-B010-CAC6BD7722FB}">
      <dgm:prSet custT="1"/>
      <dgm:spPr/>
      <dgm:t>
        <a:bodyPr/>
        <a:lstStyle/>
        <a:p>
          <a:pPr algn="l" rtl="0"/>
          <a:endParaRPr lang="hu-HU" sz="2400" dirty="0">
            <a:solidFill>
              <a:schemeClr val="tx2">
                <a:lumMod val="75000"/>
              </a:schemeClr>
            </a:solidFill>
            <a:latin typeface="Cambria" panose="02040503050406030204" pitchFamily="18" charset="0"/>
          </a:endParaRPr>
        </a:p>
      </dgm:t>
    </dgm:pt>
    <dgm:pt modelId="{9991C0D6-51F0-473B-80BD-BC97BAD0AEE1}" type="parTrans" cxnId="{2EAB87A0-82BD-4FFC-B93F-321B5041FDCC}">
      <dgm:prSet/>
      <dgm:spPr/>
      <dgm:t>
        <a:bodyPr/>
        <a:lstStyle/>
        <a:p>
          <a:endParaRPr lang="hu-HU"/>
        </a:p>
      </dgm:t>
    </dgm:pt>
    <dgm:pt modelId="{22240C34-227C-4285-B852-24362EDD408F}" type="sibTrans" cxnId="{2EAB87A0-82BD-4FFC-B93F-321B5041FDCC}">
      <dgm:prSet/>
      <dgm:spPr/>
      <dgm:t>
        <a:bodyPr/>
        <a:lstStyle/>
        <a:p>
          <a:endParaRPr lang="hu-HU"/>
        </a:p>
      </dgm:t>
    </dgm:pt>
    <dgm:pt modelId="{07BF0E74-A4BE-4F12-886D-6786333EB814}">
      <dgm:prSet>
        <dgm:style>
          <a:lnRef idx="1">
            <a:schemeClr val="accent1"/>
          </a:lnRef>
          <a:fillRef idx="2">
            <a:schemeClr val="accent1"/>
          </a:fillRef>
          <a:effectRef idx="1">
            <a:schemeClr val="accent1"/>
          </a:effectRef>
          <a:fontRef idx="minor">
            <a:schemeClr val="dk1"/>
          </a:fontRef>
        </dgm:style>
      </dgm:prSet>
      <dgm:spPr/>
      <dgm:t>
        <a:bodyPr/>
        <a:lstStyle/>
        <a:p>
          <a:pPr rtl="0"/>
          <a:r>
            <a:rPr lang="en-GB" baseline="0" dirty="0" smtClean="0">
              <a:solidFill>
                <a:schemeClr val="tx2">
                  <a:lumMod val="75000"/>
                </a:schemeClr>
              </a:solidFill>
              <a:latin typeface="Cambria" panose="02040503050406030204" pitchFamily="18" charset="0"/>
            </a:rPr>
            <a:t>Only </a:t>
          </a:r>
          <a:r>
            <a:rPr lang="en-GB" b="1" baseline="0" dirty="0" smtClean="0">
              <a:solidFill>
                <a:schemeClr val="tx2">
                  <a:lumMod val="75000"/>
                </a:schemeClr>
              </a:solidFill>
              <a:latin typeface="Cambria" panose="02040503050406030204" pitchFamily="18" charset="0"/>
            </a:rPr>
            <a:t>small scale infrastructure </a:t>
          </a:r>
          <a:r>
            <a:rPr lang="en-GB" baseline="0" dirty="0" smtClean="0">
              <a:solidFill>
                <a:schemeClr val="tx2">
                  <a:lumMod val="75000"/>
                </a:schemeClr>
              </a:solidFill>
              <a:latin typeface="Cambria" panose="02040503050406030204" pitchFamily="18" charset="0"/>
            </a:rPr>
            <a:t>is eligible; the </a:t>
          </a:r>
          <a:r>
            <a:rPr lang="en-GB" b="1" baseline="0" dirty="0" smtClean="0">
              <a:solidFill>
                <a:schemeClr val="tx2">
                  <a:lumMod val="75000"/>
                </a:schemeClr>
              </a:solidFill>
              <a:latin typeface="Cambria" panose="02040503050406030204" pitchFamily="18" charset="0"/>
            </a:rPr>
            <a:t>transnational character </a:t>
          </a:r>
          <a:r>
            <a:rPr lang="en-GB" baseline="0" dirty="0" smtClean="0">
              <a:solidFill>
                <a:schemeClr val="tx2">
                  <a:lumMod val="75000"/>
                </a:schemeClr>
              </a:solidFill>
              <a:latin typeface="Cambria" panose="02040503050406030204" pitchFamily="18" charset="0"/>
            </a:rPr>
            <a:t>of the investment has to be demonstrated; the activity is </a:t>
          </a:r>
          <a:r>
            <a:rPr lang="en-GB" b="1" baseline="0" dirty="0" smtClean="0">
              <a:solidFill>
                <a:schemeClr val="tx2">
                  <a:lumMod val="75000"/>
                </a:schemeClr>
              </a:solidFill>
              <a:latin typeface="Cambria" panose="02040503050406030204" pitchFamily="18" charset="0"/>
            </a:rPr>
            <a:t>approved in the Application Form</a:t>
          </a:r>
          <a:endParaRPr lang="en-GB" baseline="0" dirty="0">
            <a:solidFill>
              <a:schemeClr val="tx2">
                <a:lumMod val="75000"/>
              </a:schemeClr>
            </a:solidFill>
            <a:latin typeface="Cambria" panose="02040503050406030204" pitchFamily="18" charset="0"/>
          </a:endParaRPr>
        </a:p>
      </dgm:t>
    </dgm:pt>
    <dgm:pt modelId="{5BA4B37F-3B03-4D13-B9B1-7982C2904A4F}" type="parTrans" cxnId="{B8479F71-24C2-45A9-8B5F-A6729B573FC1}">
      <dgm:prSet/>
      <dgm:spPr/>
      <dgm:t>
        <a:bodyPr/>
        <a:lstStyle/>
        <a:p>
          <a:endParaRPr lang="en-GB"/>
        </a:p>
      </dgm:t>
    </dgm:pt>
    <dgm:pt modelId="{57DB4D0F-5354-4DAD-97B2-843926CEB422}" type="sibTrans" cxnId="{B8479F71-24C2-45A9-8B5F-A6729B573FC1}">
      <dgm:prSet/>
      <dgm:spPr/>
      <dgm:t>
        <a:bodyPr/>
        <a:lstStyle/>
        <a:p>
          <a:endParaRPr lang="en-GB"/>
        </a:p>
      </dgm:t>
    </dgm:pt>
    <dgm:pt modelId="{CB28326B-4AB9-499B-8620-3B95F1C4DBA4}">
      <dgm:prSet>
        <dgm:style>
          <a:lnRef idx="1">
            <a:schemeClr val="accent1"/>
          </a:lnRef>
          <a:fillRef idx="2">
            <a:schemeClr val="accent1"/>
          </a:fillRef>
          <a:effectRef idx="1">
            <a:schemeClr val="accent1"/>
          </a:effectRef>
          <a:fontRef idx="minor">
            <a:schemeClr val="dk1"/>
          </a:fontRef>
        </dgm:style>
      </dgm:prSet>
      <dgm:spPr/>
      <dgm:t>
        <a:bodyPr/>
        <a:lstStyle/>
        <a:p>
          <a:pPr rtl="0"/>
          <a:r>
            <a:rPr lang="en-GB" baseline="0" dirty="0" smtClean="0">
              <a:solidFill>
                <a:schemeClr val="tx2">
                  <a:lumMod val="75000"/>
                </a:schemeClr>
              </a:solidFill>
              <a:latin typeface="Cambria" panose="02040503050406030204" pitchFamily="18" charset="0"/>
            </a:rPr>
            <a:t>This budget line should include execution or both </a:t>
          </a:r>
          <a:r>
            <a:rPr lang="en-GB" b="1" baseline="0" dirty="0" smtClean="0">
              <a:solidFill>
                <a:schemeClr val="tx2">
                  <a:lumMod val="75000"/>
                </a:schemeClr>
              </a:solidFill>
              <a:latin typeface="Cambria" panose="02040503050406030204" pitchFamily="18" charset="0"/>
            </a:rPr>
            <a:t>design and execution of works </a:t>
          </a:r>
          <a:r>
            <a:rPr lang="en-GB" baseline="0" dirty="0" smtClean="0">
              <a:solidFill>
                <a:schemeClr val="tx2">
                  <a:lumMod val="75000"/>
                </a:schemeClr>
              </a:solidFill>
              <a:latin typeface="Cambria" panose="02040503050406030204" pitchFamily="18" charset="0"/>
            </a:rPr>
            <a:t>as well as </a:t>
          </a:r>
          <a:r>
            <a:rPr lang="en-GB" b="1" baseline="0" dirty="0" smtClean="0">
              <a:solidFill>
                <a:schemeClr val="tx2">
                  <a:lumMod val="75000"/>
                </a:schemeClr>
              </a:solidFill>
              <a:latin typeface="Cambria" panose="02040503050406030204" pitchFamily="18" charset="0"/>
            </a:rPr>
            <a:t>site preparation, delivery, handling installation, renovation</a:t>
          </a:r>
          <a:endParaRPr lang="en-GB" baseline="0" dirty="0">
            <a:solidFill>
              <a:schemeClr val="tx2">
                <a:lumMod val="75000"/>
              </a:schemeClr>
            </a:solidFill>
            <a:latin typeface="Cambria" panose="02040503050406030204" pitchFamily="18" charset="0"/>
          </a:endParaRPr>
        </a:p>
      </dgm:t>
    </dgm:pt>
    <dgm:pt modelId="{CBC62283-C585-4E8E-88EE-82AA03E19CEC}" type="parTrans" cxnId="{96AF5B14-3405-478A-9043-75755B585A86}">
      <dgm:prSet/>
      <dgm:spPr/>
      <dgm:t>
        <a:bodyPr/>
        <a:lstStyle/>
        <a:p>
          <a:endParaRPr lang="en-GB"/>
        </a:p>
      </dgm:t>
    </dgm:pt>
    <dgm:pt modelId="{BD7ADC91-7CB3-4294-BAF3-13848AF058D1}" type="sibTrans" cxnId="{96AF5B14-3405-478A-9043-75755B585A86}">
      <dgm:prSet/>
      <dgm:spPr/>
      <dgm:t>
        <a:bodyPr/>
        <a:lstStyle/>
        <a:p>
          <a:endParaRPr lang="en-GB"/>
        </a:p>
      </dgm:t>
    </dgm:pt>
    <dgm:pt modelId="{5BE1D141-6CEF-46D1-8B90-7EF6A2394966}" type="pres">
      <dgm:prSet presAssocID="{F53625AE-C4EB-40EC-B2DC-3BE5CC769B26}" presName="linear" presStyleCnt="0">
        <dgm:presLayoutVars>
          <dgm:animLvl val="lvl"/>
          <dgm:resizeHandles val="exact"/>
        </dgm:presLayoutVars>
      </dgm:prSet>
      <dgm:spPr/>
      <dgm:t>
        <a:bodyPr/>
        <a:lstStyle/>
        <a:p>
          <a:endParaRPr lang="en-GB"/>
        </a:p>
      </dgm:t>
    </dgm:pt>
    <dgm:pt modelId="{24A95540-0B3D-4F4C-A82B-DCF1BCBAFCE2}" type="pres">
      <dgm:prSet presAssocID="{F545EB43-8C0E-49E4-9A82-459622FF6678}" presName="parentText" presStyleLbl="node1" presStyleIdx="0" presStyleCnt="3" custScaleY="53155" custLinFactNeighborY="-11964">
        <dgm:presLayoutVars>
          <dgm:chMax val="0"/>
          <dgm:bulletEnabled val="1"/>
        </dgm:presLayoutVars>
      </dgm:prSet>
      <dgm:spPr/>
      <dgm:t>
        <a:bodyPr/>
        <a:lstStyle/>
        <a:p>
          <a:endParaRPr lang="en-GB"/>
        </a:p>
      </dgm:t>
    </dgm:pt>
    <dgm:pt modelId="{B15DC660-5664-4CBF-A04B-4CF76D6F72D7}" type="pres">
      <dgm:prSet presAssocID="{F545EB43-8C0E-49E4-9A82-459622FF6678}" presName="childText" presStyleLbl="revTx" presStyleIdx="0" presStyleCnt="1">
        <dgm:presLayoutVars>
          <dgm:bulletEnabled val="1"/>
        </dgm:presLayoutVars>
      </dgm:prSet>
      <dgm:spPr/>
      <dgm:t>
        <a:bodyPr/>
        <a:lstStyle/>
        <a:p>
          <a:endParaRPr lang="en-GB"/>
        </a:p>
      </dgm:t>
    </dgm:pt>
    <dgm:pt modelId="{73D036CD-4F63-4325-9875-8E7277670262}" type="pres">
      <dgm:prSet presAssocID="{07BF0E74-A4BE-4F12-886D-6786333EB814}" presName="parentText" presStyleLbl="node1" presStyleIdx="1" presStyleCnt="3">
        <dgm:presLayoutVars>
          <dgm:chMax val="0"/>
          <dgm:bulletEnabled val="1"/>
        </dgm:presLayoutVars>
      </dgm:prSet>
      <dgm:spPr/>
      <dgm:t>
        <a:bodyPr/>
        <a:lstStyle/>
        <a:p>
          <a:endParaRPr lang="en-GB"/>
        </a:p>
      </dgm:t>
    </dgm:pt>
    <dgm:pt modelId="{F81F5746-2BF5-4AE0-8DF9-3F75B153BBF1}" type="pres">
      <dgm:prSet presAssocID="{57DB4D0F-5354-4DAD-97B2-843926CEB422}" presName="spacer" presStyleCnt="0"/>
      <dgm:spPr/>
    </dgm:pt>
    <dgm:pt modelId="{F4EE091D-F2A2-42DE-B7F7-60283C4FF122}" type="pres">
      <dgm:prSet presAssocID="{CB28326B-4AB9-499B-8620-3B95F1C4DBA4}" presName="parentText" presStyleLbl="node1" presStyleIdx="2" presStyleCnt="3">
        <dgm:presLayoutVars>
          <dgm:chMax val="0"/>
          <dgm:bulletEnabled val="1"/>
        </dgm:presLayoutVars>
      </dgm:prSet>
      <dgm:spPr/>
      <dgm:t>
        <a:bodyPr/>
        <a:lstStyle/>
        <a:p>
          <a:endParaRPr lang="en-GB"/>
        </a:p>
      </dgm:t>
    </dgm:pt>
  </dgm:ptLst>
  <dgm:cxnLst>
    <dgm:cxn modelId="{5C820048-30B7-4879-9026-45D0B27CB300}" type="presOf" srcId="{5E4FDB22-2876-4D7D-B010-CAC6BD7722FB}" destId="{B15DC660-5664-4CBF-A04B-4CF76D6F72D7}" srcOrd="0" destOrd="0" presId="urn:microsoft.com/office/officeart/2005/8/layout/vList2"/>
    <dgm:cxn modelId="{96AF5B14-3405-478A-9043-75755B585A86}" srcId="{F53625AE-C4EB-40EC-B2DC-3BE5CC769B26}" destId="{CB28326B-4AB9-499B-8620-3B95F1C4DBA4}" srcOrd="2" destOrd="0" parTransId="{CBC62283-C585-4E8E-88EE-82AA03E19CEC}" sibTransId="{BD7ADC91-7CB3-4294-BAF3-13848AF058D1}"/>
    <dgm:cxn modelId="{F9D12F68-9E95-4217-AC58-817426A96381}" type="presOf" srcId="{CB28326B-4AB9-499B-8620-3B95F1C4DBA4}" destId="{F4EE091D-F2A2-42DE-B7F7-60283C4FF122}" srcOrd="0" destOrd="0" presId="urn:microsoft.com/office/officeart/2005/8/layout/vList2"/>
    <dgm:cxn modelId="{9E348906-4475-4B78-BBBA-268516050D0B}" type="presOf" srcId="{F53625AE-C4EB-40EC-B2DC-3BE5CC769B26}" destId="{5BE1D141-6CEF-46D1-8B90-7EF6A2394966}" srcOrd="0" destOrd="0" presId="urn:microsoft.com/office/officeart/2005/8/layout/vList2"/>
    <dgm:cxn modelId="{2EAB87A0-82BD-4FFC-B93F-321B5041FDCC}" srcId="{F545EB43-8C0E-49E4-9A82-459622FF6678}" destId="{5E4FDB22-2876-4D7D-B010-CAC6BD7722FB}" srcOrd="0" destOrd="0" parTransId="{9991C0D6-51F0-473B-80BD-BC97BAD0AEE1}" sibTransId="{22240C34-227C-4285-B852-24362EDD408F}"/>
    <dgm:cxn modelId="{B8479F71-24C2-45A9-8B5F-A6729B573FC1}" srcId="{F53625AE-C4EB-40EC-B2DC-3BE5CC769B26}" destId="{07BF0E74-A4BE-4F12-886D-6786333EB814}" srcOrd="1" destOrd="0" parTransId="{5BA4B37F-3B03-4D13-B9B1-7982C2904A4F}" sibTransId="{57DB4D0F-5354-4DAD-97B2-843926CEB422}"/>
    <dgm:cxn modelId="{1C2C86D9-46B0-487D-8854-035AB7342811}" srcId="{F53625AE-C4EB-40EC-B2DC-3BE5CC769B26}" destId="{F545EB43-8C0E-49E4-9A82-459622FF6678}" srcOrd="0" destOrd="0" parTransId="{F7642B18-CBCF-4A78-B60F-02331989AC94}" sibTransId="{D7025024-EEC4-488C-910C-620654D1862E}"/>
    <dgm:cxn modelId="{6C762726-D8A2-4AE6-8E22-CD8B3CF481E6}" type="presOf" srcId="{07BF0E74-A4BE-4F12-886D-6786333EB814}" destId="{73D036CD-4F63-4325-9875-8E7277670262}" srcOrd="0" destOrd="0" presId="urn:microsoft.com/office/officeart/2005/8/layout/vList2"/>
    <dgm:cxn modelId="{49D759A0-968B-4997-829E-1E2212EAEAEF}" type="presOf" srcId="{F545EB43-8C0E-49E4-9A82-459622FF6678}" destId="{24A95540-0B3D-4F4C-A82B-DCF1BCBAFCE2}" srcOrd="0" destOrd="0" presId="urn:microsoft.com/office/officeart/2005/8/layout/vList2"/>
    <dgm:cxn modelId="{EF7FAFB7-7AE1-4ADB-BB46-6036CE76E082}" type="presParOf" srcId="{5BE1D141-6CEF-46D1-8B90-7EF6A2394966}" destId="{24A95540-0B3D-4F4C-A82B-DCF1BCBAFCE2}" srcOrd="0" destOrd="0" presId="urn:microsoft.com/office/officeart/2005/8/layout/vList2"/>
    <dgm:cxn modelId="{55AAE2CF-B10E-4EAF-904A-67A4F4471B6A}" type="presParOf" srcId="{5BE1D141-6CEF-46D1-8B90-7EF6A2394966}" destId="{B15DC660-5664-4CBF-A04B-4CF76D6F72D7}" srcOrd="1" destOrd="0" presId="urn:microsoft.com/office/officeart/2005/8/layout/vList2"/>
    <dgm:cxn modelId="{BB518DCB-6AD9-4FC5-B9E2-D1E250F06A5C}" type="presParOf" srcId="{5BE1D141-6CEF-46D1-8B90-7EF6A2394966}" destId="{73D036CD-4F63-4325-9875-8E7277670262}" srcOrd="2" destOrd="0" presId="urn:microsoft.com/office/officeart/2005/8/layout/vList2"/>
    <dgm:cxn modelId="{606F7163-FDBF-4138-A564-D3AFC5E4AFBB}" type="presParOf" srcId="{5BE1D141-6CEF-46D1-8B90-7EF6A2394966}" destId="{F81F5746-2BF5-4AE0-8DF9-3F75B153BBF1}" srcOrd="3" destOrd="0" presId="urn:microsoft.com/office/officeart/2005/8/layout/vList2"/>
    <dgm:cxn modelId="{F81A2489-706C-4CFB-B5B3-3F680E3A537F}" type="presParOf" srcId="{5BE1D141-6CEF-46D1-8B90-7EF6A2394966}" destId="{F4EE091D-F2A2-42DE-B7F7-60283C4FF12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F80921D-2A9C-4966-831B-01C82025D9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3290AD49-928E-448D-8F10-99B20F47DFCC}">
      <dgm:prSet/>
      <dgm:spPr/>
      <dgm:t>
        <a:bodyPr/>
        <a:lstStyle/>
        <a:p>
          <a:pPr rtl="0"/>
          <a:r>
            <a:rPr lang="en-GB" dirty="0" smtClean="0">
              <a:latin typeface="Cambria" panose="02040503050406030204" pitchFamily="18" charset="0"/>
            </a:rPr>
            <a:t>Special eligibility rules</a:t>
          </a:r>
          <a:endParaRPr lang="hu-HU" dirty="0">
            <a:latin typeface="Cambria" panose="02040503050406030204" pitchFamily="18" charset="0"/>
          </a:endParaRPr>
        </a:p>
      </dgm:t>
    </dgm:pt>
    <dgm:pt modelId="{D5824CA7-78E7-4249-9C17-A0EB5028B09B}" type="parTrans" cxnId="{17F86A76-433B-481E-840B-993D86F034A7}">
      <dgm:prSet/>
      <dgm:spPr/>
      <dgm:t>
        <a:bodyPr/>
        <a:lstStyle/>
        <a:p>
          <a:endParaRPr lang="hu-HU"/>
        </a:p>
      </dgm:t>
    </dgm:pt>
    <dgm:pt modelId="{F89C02A1-84DE-450B-BF2E-64D1EAEB7F15}" type="sibTrans" cxnId="{17F86A76-433B-481E-840B-993D86F034A7}">
      <dgm:prSet/>
      <dgm:spPr/>
      <dgm:t>
        <a:bodyPr/>
        <a:lstStyle/>
        <a:p>
          <a:endParaRPr lang="hu-HU"/>
        </a:p>
      </dgm:t>
    </dgm:pt>
    <dgm:pt modelId="{4601FBE1-17B6-429E-A6C4-A8128125B947}" type="pres">
      <dgm:prSet presAssocID="{CF80921D-2A9C-4966-831B-01C82025D972}" presName="linear" presStyleCnt="0">
        <dgm:presLayoutVars>
          <dgm:animLvl val="lvl"/>
          <dgm:resizeHandles val="exact"/>
        </dgm:presLayoutVars>
      </dgm:prSet>
      <dgm:spPr/>
      <dgm:t>
        <a:bodyPr/>
        <a:lstStyle/>
        <a:p>
          <a:endParaRPr lang="en-GB"/>
        </a:p>
      </dgm:t>
    </dgm:pt>
    <dgm:pt modelId="{BDF58E88-03B4-4CE3-834C-3B6885A2B3CD}" type="pres">
      <dgm:prSet presAssocID="{3290AD49-928E-448D-8F10-99B20F47DFCC}" presName="parentText" presStyleLbl="node1" presStyleIdx="0" presStyleCnt="1">
        <dgm:presLayoutVars>
          <dgm:chMax val="0"/>
          <dgm:bulletEnabled val="1"/>
        </dgm:presLayoutVars>
      </dgm:prSet>
      <dgm:spPr/>
      <dgm:t>
        <a:bodyPr/>
        <a:lstStyle/>
        <a:p>
          <a:endParaRPr lang="en-GB"/>
        </a:p>
      </dgm:t>
    </dgm:pt>
  </dgm:ptLst>
  <dgm:cxnLst>
    <dgm:cxn modelId="{3C8F966F-5AAD-4CE2-8421-FE0B45C24C24}" type="presOf" srcId="{CF80921D-2A9C-4966-831B-01C82025D972}" destId="{4601FBE1-17B6-429E-A6C4-A8128125B947}" srcOrd="0" destOrd="0" presId="urn:microsoft.com/office/officeart/2005/8/layout/vList2"/>
    <dgm:cxn modelId="{17F86A76-433B-481E-840B-993D86F034A7}" srcId="{CF80921D-2A9C-4966-831B-01C82025D972}" destId="{3290AD49-928E-448D-8F10-99B20F47DFCC}" srcOrd="0" destOrd="0" parTransId="{D5824CA7-78E7-4249-9C17-A0EB5028B09B}" sibTransId="{F89C02A1-84DE-450B-BF2E-64D1EAEB7F15}"/>
    <dgm:cxn modelId="{06D86F22-2007-403E-89A5-EC44E09E25D9}" type="presOf" srcId="{3290AD49-928E-448D-8F10-99B20F47DFCC}" destId="{BDF58E88-03B4-4CE3-834C-3B6885A2B3CD}" srcOrd="0" destOrd="0" presId="urn:microsoft.com/office/officeart/2005/8/layout/vList2"/>
    <dgm:cxn modelId="{51EDD347-6451-4DFB-9D97-E79AD549E0F4}" type="presParOf" srcId="{4601FBE1-17B6-429E-A6C4-A8128125B947}" destId="{BDF58E88-03B4-4CE3-834C-3B6885A2B3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3625AE-C4EB-40EC-B2DC-3BE5CC769B2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hu-HU"/>
        </a:p>
      </dgm:t>
    </dgm:pt>
    <dgm:pt modelId="{F545EB43-8C0E-49E4-9A82-459622FF6678}">
      <dgm:prSet custT="1"/>
      <dgm:spPr/>
      <dgm:t>
        <a:bodyPr/>
        <a:lstStyle/>
        <a:p>
          <a:pPr algn="l" rtl="0"/>
          <a:r>
            <a:rPr lang="en-GB" sz="2400" b="1" dirty="0" smtClean="0">
              <a:latin typeface="Cambria" panose="02040503050406030204" pitchFamily="18" charset="0"/>
            </a:rPr>
            <a:t>Preparation costs </a:t>
          </a:r>
          <a:endParaRPr lang="hu-HU" sz="2400" b="1" dirty="0">
            <a:latin typeface="Cambria" panose="02040503050406030204" pitchFamily="18" charset="0"/>
          </a:endParaRPr>
        </a:p>
      </dgm:t>
    </dgm:pt>
    <dgm:pt modelId="{F7642B18-CBCF-4A78-B60F-02331989AC94}" type="parTrans" cxnId="{1C2C86D9-46B0-487D-8854-035AB7342811}">
      <dgm:prSet/>
      <dgm:spPr/>
      <dgm:t>
        <a:bodyPr/>
        <a:lstStyle/>
        <a:p>
          <a:endParaRPr lang="hu-HU"/>
        </a:p>
      </dgm:t>
    </dgm:pt>
    <dgm:pt modelId="{D7025024-EEC4-488C-910C-620654D1862E}" type="sibTrans" cxnId="{1C2C86D9-46B0-487D-8854-035AB7342811}">
      <dgm:prSet/>
      <dgm:spPr/>
      <dgm:t>
        <a:bodyPr/>
        <a:lstStyle/>
        <a:p>
          <a:endParaRPr lang="hu-HU"/>
        </a:p>
      </dgm:t>
    </dgm:pt>
    <dgm:pt modelId="{5E4FDB22-2876-4D7D-B010-CAC6BD7722FB}">
      <dgm:prSet custT="1"/>
      <dgm:spPr/>
      <dgm:t>
        <a:bodyPr/>
        <a:lstStyle/>
        <a:p>
          <a:pPr algn="l" rtl="0"/>
          <a:endParaRPr lang="hu-HU" sz="2400" dirty="0">
            <a:solidFill>
              <a:schemeClr val="tx2">
                <a:lumMod val="75000"/>
              </a:schemeClr>
            </a:solidFill>
            <a:latin typeface="Cambria" panose="02040503050406030204" pitchFamily="18" charset="0"/>
          </a:endParaRPr>
        </a:p>
      </dgm:t>
    </dgm:pt>
    <dgm:pt modelId="{9991C0D6-51F0-473B-80BD-BC97BAD0AEE1}" type="parTrans" cxnId="{2EAB87A0-82BD-4FFC-B93F-321B5041FDCC}">
      <dgm:prSet/>
      <dgm:spPr/>
      <dgm:t>
        <a:bodyPr/>
        <a:lstStyle/>
        <a:p>
          <a:endParaRPr lang="hu-HU"/>
        </a:p>
      </dgm:t>
    </dgm:pt>
    <dgm:pt modelId="{22240C34-227C-4285-B852-24362EDD408F}" type="sibTrans" cxnId="{2EAB87A0-82BD-4FFC-B93F-321B5041FDCC}">
      <dgm:prSet/>
      <dgm:spPr/>
      <dgm:t>
        <a:bodyPr/>
        <a:lstStyle/>
        <a:p>
          <a:endParaRPr lang="hu-HU"/>
        </a:p>
      </dgm:t>
    </dgm:pt>
    <dgm:pt modelId="{5CE6EE25-7F67-4A2E-9432-E617DCB49578}">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solidFill>
                <a:schemeClr val="tx2">
                  <a:lumMod val="75000"/>
                </a:schemeClr>
              </a:solidFill>
              <a:latin typeface="Cambria" panose="02040503050406030204" pitchFamily="18" charset="0"/>
            </a:rPr>
            <a:t>Lump sum of </a:t>
          </a:r>
          <a:r>
            <a:rPr lang="en-GB" b="1" dirty="0" smtClean="0">
              <a:solidFill>
                <a:schemeClr val="tx2">
                  <a:lumMod val="75000"/>
                </a:schemeClr>
              </a:solidFill>
              <a:latin typeface="Cambria" panose="02040503050406030204" pitchFamily="18" charset="0"/>
            </a:rPr>
            <a:t>17,500.00 EUR </a:t>
          </a:r>
          <a:r>
            <a:rPr lang="en-GB" dirty="0" smtClean="0">
              <a:solidFill>
                <a:schemeClr val="tx2">
                  <a:lumMod val="75000"/>
                </a:schemeClr>
              </a:solidFill>
              <a:latin typeface="Cambria" panose="02040503050406030204" pitchFamily="18" charset="0"/>
            </a:rPr>
            <a:t>per project. ERDF contribution part of this amount will be reimbursed  to the Lead Partner</a:t>
          </a:r>
        </a:p>
      </dgm:t>
    </dgm:pt>
    <dgm:pt modelId="{CA399A25-5CC5-4639-8EAA-D7142253FA20}" type="parTrans" cxnId="{1237DBC1-CAAE-4CB9-BDDB-8A32047FDB42}">
      <dgm:prSet/>
      <dgm:spPr/>
      <dgm:t>
        <a:bodyPr/>
        <a:lstStyle/>
        <a:p>
          <a:endParaRPr lang="en-GB"/>
        </a:p>
      </dgm:t>
    </dgm:pt>
    <dgm:pt modelId="{524EEF4B-BA48-4DEF-9321-5526E6872575}" type="sibTrans" cxnId="{1237DBC1-CAAE-4CB9-BDDB-8A32047FDB42}">
      <dgm:prSet/>
      <dgm:spPr/>
      <dgm:t>
        <a:bodyPr/>
        <a:lstStyle/>
        <a:p>
          <a:endParaRPr lang="en-GB"/>
        </a:p>
      </dgm:t>
    </dgm:pt>
    <dgm:pt modelId="{AFF2681F-0F4F-45ED-991F-EADF3C2880E2}">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solidFill>
                <a:schemeClr val="tx2">
                  <a:lumMod val="75000"/>
                </a:schemeClr>
              </a:solidFill>
              <a:latin typeface="Cambria" panose="02040503050406030204" pitchFamily="18" charset="0"/>
            </a:rPr>
            <a:t>Only if the approved project  have not received other EU financial support for the project preparation</a:t>
          </a:r>
        </a:p>
      </dgm:t>
    </dgm:pt>
    <dgm:pt modelId="{F1D7CFAD-C881-4195-959C-B608A3CC0858}" type="parTrans" cxnId="{41B70F9F-C7CE-4A2D-B486-E427F92F1214}">
      <dgm:prSet/>
      <dgm:spPr/>
      <dgm:t>
        <a:bodyPr/>
        <a:lstStyle/>
        <a:p>
          <a:endParaRPr lang="en-GB"/>
        </a:p>
      </dgm:t>
    </dgm:pt>
    <dgm:pt modelId="{77ABD400-2A71-4F21-9FCB-D484DF9469E5}" type="sibTrans" cxnId="{41B70F9F-C7CE-4A2D-B486-E427F92F1214}">
      <dgm:prSet/>
      <dgm:spPr/>
      <dgm:t>
        <a:bodyPr/>
        <a:lstStyle/>
        <a:p>
          <a:endParaRPr lang="en-GB"/>
        </a:p>
      </dgm:t>
    </dgm:pt>
    <dgm:pt modelId="{861B1A5E-99A8-47AE-8727-1B5FC3C35877}">
      <dgm:prSet>
        <dgm:style>
          <a:lnRef idx="1">
            <a:schemeClr val="accent1"/>
          </a:lnRef>
          <a:fillRef idx="2">
            <a:schemeClr val="accent1"/>
          </a:fillRef>
          <a:effectRef idx="1">
            <a:schemeClr val="accent1"/>
          </a:effectRef>
          <a:fontRef idx="minor">
            <a:schemeClr val="dk1"/>
          </a:fontRef>
        </dgm:style>
      </dgm:prSet>
      <dgm:spPr/>
      <dgm:t>
        <a:bodyPr/>
        <a:lstStyle/>
        <a:p>
          <a:r>
            <a:rPr lang="en-GB" dirty="0" smtClean="0">
              <a:solidFill>
                <a:schemeClr val="tx2">
                  <a:lumMod val="75000"/>
                </a:schemeClr>
              </a:solidFill>
              <a:latin typeface="Cambria" panose="02040503050406030204" pitchFamily="18" charset="0"/>
            </a:rPr>
            <a:t>Covers costs of preparation of the Application and further costs of condition clearing until the contracting the project</a:t>
          </a:r>
        </a:p>
      </dgm:t>
    </dgm:pt>
    <dgm:pt modelId="{0B10E94F-02E1-41AF-B264-8CC793F1049A}" type="parTrans" cxnId="{4F45E520-B3A7-457D-B079-F055748046A7}">
      <dgm:prSet/>
      <dgm:spPr/>
      <dgm:t>
        <a:bodyPr/>
        <a:lstStyle/>
        <a:p>
          <a:endParaRPr lang="en-GB"/>
        </a:p>
      </dgm:t>
    </dgm:pt>
    <dgm:pt modelId="{D37FD6E0-91A5-401C-B298-B012945462D8}" type="sibTrans" cxnId="{4F45E520-B3A7-457D-B079-F055748046A7}">
      <dgm:prSet/>
      <dgm:spPr/>
      <dgm:t>
        <a:bodyPr/>
        <a:lstStyle/>
        <a:p>
          <a:endParaRPr lang="en-GB"/>
        </a:p>
      </dgm:t>
    </dgm:pt>
    <dgm:pt modelId="{5BE1D141-6CEF-46D1-8B90-7EF6A2394966}" type="pres">
      <dgm:prSet presAssocID="{F53625AE-C4EB-40EC-B2DC-3BE5CC769B26}" presName="linear" presStyleCnt="0">
        <dgm:presLayoutVars>
          <dgm:animLvl val="lvl"/>
          <dgm:resizeHandles val="exact"/>
        </dgm:presLayoutVars>
      </dgm:prSet>
      <dgm:spPr/>
      <dgm:t>
        <a:bodyPr/>
        <a:lstStyle/>
        <a:p>
          <a:endParaRPr lang="en-GB"/>
        </a:p>
      </dgm:t>
    </dgm:pt>
    <dgm:pt modelId="{24A95540-0B3D-4F4C-A82B-DCF1BCBAFCE2}" type="pres">
      <dgm:prSet presAssocID="{F545EB43-8C0E-49E4-9A82-459622FF6678}" presName="parentText" presStyleLbl="node1" presStyleIdx="0" presStyleCnt="4" custScaleY="95061" custLinFactNeighborY="-11964">
        <dgm:presLayoutVars>
          <dgm:chMax val="0"/>
          <dgm:bulletEnabled val="1"/>
        </dgm:presLayoutVars>
      </dgm:prSet>
      <dgm:spPr/>
      <dgm:t>
        <a:bodyPr/>
        <a:lstStyle/>
        <a:p>
          <a:endParaRPr lang="en-GB"/>
        </a:p>
      </dgm:t>
    </dgm:pt>
    <dgm:pt modelId="{B15DC660-5664-4CBF-A04B-4CF76D6F72D7}" type="pres">
      <dgm:prSet presAssocID="{F545EB43-8C0E-49E4-9A82-459622FF6678}" presName="childText" presStyleLbl="revTx" presStyleIdx="0" presStyleCnt="1">
        <dgm:presLayoutVars>
          <dgm:bulletEnabled val="1"/>
        </dgm:presLayoutVars>
      </dgm:prSet>
      <dgm:spPr/>
      <dgm:t>
        <a:bodyPr/>
        <a:lstStyle/>
        <a:p>
          <a:endParaRPr lang="en-GB"/>
        </a:p>
      </dgm:t>
    </dgm:pt>
    <dgm:pt modelId="{8A1C335C-3B79-497D-929D-11EDFBAFC665}" type="pres">
      <dgm:prSet presAssocID="{5CE6EE25-7F67-4A2E-9432-E617DCB49578}" presName="parentText" presStyleLbl="node1" presStyleIdx="1" presStyleCnt="4">
        <dgm:presLayoutVars>
          <dgm:chMax val="0"/>
          <dgm:bulletEnabled val="1"/>
        </dgm:presLayoutVars>
      </dgm:prSet>
      <dgm:spPr/>
      <dgm:t>
        <a:bodyPr/>
        <a:lstStyle/>
        <a:p>
          <a:endParaRPr lang="en-GB"/>
        </a:p>
      </dgm:t>
    </dgm:pt>
    <dgm:pt modelId="{001DCB17-7477-4643-B36C-E84126DE78BF}" type="pres">
      <dgm:prSet presAssocID="{524EEF4B-BA48-4DEF-9321-5526E6872575}" presName="spacer" presStyleCnt="0"/>
      <dgm:spPr/>
    </dgm:pt>
    <dgm:pt modelId="{DD9373E2-5018-4018-8405-D0612FF5C729}" type="pres">
      <dgm:prSet presAssocID="{AFF2681F-0F4F-45ED-991F-EADF3C2880E2}" presName="parentText" presStyleLbl="node1" presStyleIdx="2" presStyleCnt="4">
        <dgm:presLayoutVars>
          <dgm:chMax val="0"/>
          <dgm:bulletEnabled val="1"/>
        </dgm:presLayoutVars>
      </dgm:prSet>
      <dgm:spPr/>
      <dgm:t>
        <a:bodyPr/>
        <a:lstStyle/>
        <a:p>
          <a:endParaRPr lang="en-GB"/>
        </a:p>
      </dgm:t>
    </dgm:pt>
    <dgm:pt modelId="{B6EBC89F-82E7-4067-9868-AA7FDE8C9A3C}" type="pres">
      <dgm:prSet presAssocID="{77ABD400-2A71-4F21-9FCB-D484DF9469E5}" presName="spacer" presStyleCnt="0"/>
      <dgm:spPr/>
    </dgm:pt>
    <dgm:pt modelId="{A5C14255-D4A3-4E4F-B413-3F8C81D5439E}" type="pres">
      <dgm:prSet presAssocID="{861B1A5E-99A8-47AE-8727-1B5FC3C35877}" presName="parentText" presStyleLbl="node1" presStyleIdx="3" presStyleCnt="4">
        <dgm:presLayoutVars>
          <dgm:chMax val="0"/>
          <dgm:bulletEnabled val="1"/>
        </dgm:presLayoutVars>
      </dgm:prSet>
      <dgm:spPr/>
      <dgm:t>
        <a:bodyPr/>
        <a:lstStyle/>
        <a:p>
          <a:endParaRPr lang="en-GB"/>
        </a:p>
      </dgm:t>
    </dgm:pt>
  </dgm:ptLst>
  <dgm:cxnLst>
    <dgm:cxn modelId="{1176FE02-AE2F-4937-8BE6-DB347BEE31C9}" type="presOf" srcId="{5CE6EE25-7F67-4A2E-9432-E617DCB49578}" destId="{8A1C335C-3B79-497D-929D-11EDFBAFC665}" srcOrd="0" destOrd="0" presId="urn:microsoft.com/office/officeart/2005/8/layout/vList2"/>
    <dgm:cxn modelId="{1237DBC1-CAAE-4CB9-BDDB-8A32047FDB42}" srcId="{F53625AE-C4EB-40EC-B2DC-3BE5CC769B26}" destId="{5CE6EE25-7F67-4A2E-9432-E617DCB49578}" srcOrd="1" destOrd="0" parTransId="{CA399A25-5CC5-4639-8EAA-D7142253FA20}" sibTransId="{524EEF4B-BA48-4DEF-9321-5526E6872575}"/>
    <dgm:cxn modelId="{99791E2A-2FB4-4413-BEB1-FE36336A22C2}" type="presOf" srcId="{F53625AE-C4EB-40EC-B2DC-3BE5CC769B26}" destId="{5BE1D141-6CEF-46D1-8B90-7EF6A2394966}" srcOrd="0" destOrd="0" presId="urn:microsoft.com/office/officeart/2005/8/layout/vList2"/>
    <dgm:cxn modelId="{1C2C86D9-46B0-487D-8854-035AB7342811}" srcId="{F53625AE-C4EB-40EC-B2DC-3BE5CC769B26}" destId="{F545EB43-8C0E-49E4-9A82-459622FF6678}" srcOrd="0" destOrd="0" parTransId="{F7642B18-CBCF-4A78-B60F-02331989AC94}" sibTransId="{D7025024-EEC4-488C-910C-620654D1862E}"/>
    <dgm:cxn modelId="{4FA443B9-0264-459E-B885-1DEC7B9D1DCD}" type="presOf" srcId="{F545EB43-8C0E-49E4-9A82-459622FF6678}" destId="{24A95540-0B3D-4F4C-A82B-DCF1BCBAFCE2}" srcOrd="0" destOrd="0" presId="urn:microsoft.com/office/officeart/2005/8/layout/vList2"/>
    <dgm:cxn modelId="{A3FBFD6B-8EB5-4A8C-814D-6DF73D2CBD5F}" type="presOf" srcId="{861B1A5E-99A8-47AE-8727-1B5FC3C35877}" destId="{A5C14255-D4A3-4E4F-B413-3F8C81D5439E}" srcOrd="0" destOrd="0" presId="urn:microsoft.com/office/officeart/2005/8/layout/vList2"/>
    <dgm:cxn modelId="{2EAB87A0-82BD-4FFC-B93F-321B5041FDCC}" srcId="{F545EB43-8C0E-49E4-9A82-459622FF6678}" destId="{5E4FDB22-2876-4D7D-B010-CAC6BD7722FB}" srcOrd="0" destOrd="0" parTransId="{9991C0D6-51F0-473B-80BD-BC97BAD0AEE1}" sibTransId="{22240C34-227C-4285-B852-24362EDD408F}"/>
    <dgm:cxn modelId="{4F45E520-B3A7-457D-B079-F055748046A7}" srcId="{F53625AE-C4EB-40EC-B2DC-3BE5CC769B26}" destId="{861B1A5E-99A8-47AE-8727-1B5FC3C35877}" srcOrd="3" destOrd="0" parTransId="{0B10E94F-02E1-41AF-B264-8CC793F1049A}" sibTransId="{D37FD6E0-91A5-401C-B298-B012945462D8}"/>
    <dgm:cxn modelId="{B7BFDDBD-1451-4C28-A642-52CD9EAD88DE}" type="presOf" srcId="{AFF2681F-0F4F-45ED-991F-EADF3C2880E2}" destId="{DD9373E2-5018-4018-8405-D0612FF5C729}" srcOrd="0" destOrd="0" presId="urn:microsoft.com/office/officeart/2005/8/layout/vList2"/>
    <dgm:cxn modelId="{96662EC0-22FE-4EBA-9AE3-D8767C9E9F21}" type="presOf" srcId="{5E4FDB22-2876-4D7D-B010-CAC6BD7722FB}" destId="{B15DC660-5664-4CBF-A04B-4CF76D6F72D7}" srcOrd="0" destOrd="0" presId="urn:microsoft.com/office/officeart/2005/8/layout/vList2"/>
    <dgm:cxn modelId="{41B70F9F-C7CE-4A2D-B486-E427F92F1214}" srcId="{F53625AE-C4EB-40EC-B2DC-3BE5CC769B26}" destId="{AFF2681F-0F4F-45ED-991F-EADF3C2880E2}" srcOrd="2" destOrd="0" parTransId="{F1D7CFAD-C881-4195-959C-B608A3CC0858}" sibTransId="{77ABD400-2A71-4F21-9FCB-D484DF9469E5}"/>
    <dgm:cxn modelId="{23A3731D-5B2A-40C8-8DF9-7ED35CD60903}" type="presParOf" srcId="{5BE1D141-6CEF-46D1-8B90-7EF6A2394966}" destId="{24A95540-0B3D-4F4C-A82B-DCF1BCBAFCE2}" srcOrd="0" destOrd="0" presId="urn:microsoft.com/office/officeart/2005/8/layout/vList2"/>
    <dgm:cxn modelId="{3FF574B0-77B4-4111-8AB9-BF889AB2ABE7}" type="presParOf" srcId="{5BE1D141-6CEF-46D1-8B90-7EF6A2394966}" destId="{B15DC660-5664-4CBF-A04B-4CF76D6F72D7}" srcOrd="1" destOrd="0" presId="urn:microsoft.com/office/officeart/2005/8/layout/vList2"/>
    <dgm:cxn modelId="{D3212259-5C8B-4951-9AD3-FEB2386F0303}" type="presParOf" srcId="{5BE1D141-6CEF-46D1-8B90-7EF6A2394966}" destId="{8A1C335C-3B79-497D-929D-11EDFBAFC665}" srcOrd="2" destOrd="0" presId="urn:microsoft.com/office/officeart/2005/8/layout/vList2"/>
    <dgm:cxn modelId="{E0FD4944-74A4-4D38-A991-E9494AB7A183}" type="presParOf" srcId="{5BE1D141-6CEF-46D1-8B90-7EF6A2394966}" destId="{001DCB17-7477-4643-B36C-E84126DE78BF}" srcOrd="3" destOrd="0" presId="urn:microsoft.com/office/officeart/2005/8/layout/vList2"/>
    <dgm:cxn modelId="{B57D5EF5-FC6A-41CA-B0F0-A275BF2A920C}" type="presParOf" srcId="{5BE1D141-6CEF-46D1-8B90-7EF6A2394966}" destId="{DD9373E2-5018-4018-8405-D0612FF5C729}" srcOrd="4" destOrd="0" presId="urn:microsoft.com/office/officeart/2005/8/layout/vList2"/>
    <dgm:cxn modelId="{CFF44474-CC3D-4456-9CFC-0A4438CDD1B1}" type="presParOf" srcId="{5BE1D141-6CEF-46D1-8B90-7EF6A2394966}" destId="{B6EBC89F-82E7-4067-9868-AA7FDE8C9A3C}" srcOrd="5" destOrd="0" presId="urn:microsoft.com/office/officeart/2005/8/layout/vList2"/>
    <dgm:cxn modelId="{3C1B9374-E3AE-4896-BD15-6BB2BE38B946}" type="presParOf" srcId="{5BE1D141-6CEF-46D1-8B90-7EF6A2394966}" destId="{A5C14255-D4A3-4E4F-B413-3F8C81D5439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3625AE-C4EB-40EC-B2DC-3BE5CC769B2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hu-HU"/>
        </a:p>
      </dgm:t>
    </dgm:pt>
    <dgm:pt modelId="{F545EB43-8C0E-49E4-9A82-459622FF6678}">
      <dgm:prSet custT="1"/>
      <dgm:spPr/>
      <dgm:t>
        <a:bodyPr/>
        <a:lstStyle/>
        <a:p>
          <a:pPr rtl="0"/>
          <a:endParaRPr lang="en-GB" sz="2400" b="1" dirty="0" smtClean="0"/>
        </a:p>
        <a:p>
          <a:pPr rtl="0"/>
          <a:r>
            <a:rPr lang="en-GB" sz="2400" b="1" dirty="0" smtClean="0">
              <a:latin typeface="Cambria" panose="02040503050406030204" pitchFamily="18" charset="0"/>
            </a:rPr>
            <a:t>Expenditure of the Associated Strategic Partners</a:t>
          </a:r>
        </a:p>
        <a:p>
          <a:pPr algn="l" rtl="0"/>
          <a:r>
            <a:rPr lang="en-GB" sz="2400" b="1" dirty="0" smtClean="0"/>
            <a:t> </a:t>
          </a:r>
          <a:endParaRPr lang="hu-HU" sz="2400" b="1" dirty="0">
            <a:latin typeface="Cambria" panose="02040503050406030204" pitchFamily="18" charset="0"/>
          </a:endParaRPr>
        </a:p>
      </dgm:t>
    </dgm:pt>
    <dgm:pt modelId="{F7642B18-CBCF-4A78-B60F-02331989AC94}" type="parTrans" cxnId="{1C2C86D9-46B0-487D-8854-035AB7342811}">
      <dgm:prSet/>
      <dgm:spPr/>
      <dgm:t>
        <a:bodyPr/>
        <a:lstStyle/>
        <a:p>
          <a:endParaRPr lang="hu-HU"/>
        </a:p>
      </dgm:t>
    </dgm:pt>
    <dgm:pt modelId="{D7025024-EEC4-488C-910C-620654D1862E}" type="sibTrans" cxnId="{1C2C86D9-46B0-487D-8854-035AB7342811}">
      <dgm:prSet/>
      <dgm:spPr/>
      <dgm:t>
        <a:bodyPr/>
        <a:lstStyle/>
        <a:p>
          <a:endParaRPr lang="hu-HU"/>
        </a:p>
      </dgm:t>
    </dgm:pt>
    <dgm:pt modelId="{5E4FDB22-2876-4D7D-B010-CAC6BD7722FB}">
      <dgm:prSet custT="1"/>
      <dgm:spPr/>
      <dgm:t>
        <a:bodyPr/>
        <a:lstStyle/>
        <a:p>
          <a:pPr algn="l" rtl="0"/>
          <a:endParaRPr lang="hu-HU" sz="2400" dirty="0">
            <a:solidFill>
              <a:schemeClr val="tx2">
                <a:lumMod val="75000"/>
              </a:schemeClr>
            </a:solidFill>
            <a:latin typeface="Cambria" panose="02040503050406030204" pitchFamily="18" charset="0"/>
          </a:endParaRPr>
        </a:p>
      </dgm:t>
    </dgm:pt>
    <dgm:pt modelId="{9991C0D6-51F0-473B-80BD-BC97BAD0AEE1}" type="parTrans" cxnId="{2EAB87A0-82BD-4FFC-B93F-321B5041FDCC}">
      <dgm:prSet/>
      <dgm:spPr/>
      <dgm:t>
        <a:bodyPr/>
        <a:lstStyle/>
        <a:p>
          <a:endParaRPr lang="hu-HU"/>
        </a:p>
      </dgm:t>
    </dgm:pt>
    <dgm:pt modelId="{22240C34-227C-4285-B852-24362EDD408F}" type="sibTrans" cxnId="{2EAB87A0-82BD-4FFC-B93F-321B5041FDCC}">
      <dgm:prSet/>
      <dgm:spPr/>
      <dgm:t>
        <a:bodyPr/>
        <a:lstStyle/>
        <a:p>
          <a:endParaRPr lang="hu-HU"/>
        </a:p>
      </dgm:t>
    </dgm:pt>
    <dgm:pt modelId="{E4B2FC5E-8C4F-42D2-A562-D6651ADD6A2A}">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baseline="0" dirty="0" smtClean="0">
              <a:solidFill>
                <a:schemeClr val="tx2">
                  <a:lumMod val="75000"/>
                </a:schemeClr>
              </a:solidFill>
              <a:latin typeface="Cambria" panose="02040503050406030204" pitchFamily="18" charset="0"/>
            </a:rPr>
            <a:t>EU partners and non-EU partners from eligible area</a:t>
          </a:r>
        </a:p>
      </dgm:t>
    </dgm:pt>
    <dgm:pt modelId="{BC1949DC-2ABD-4A06-97E6-42D752122537}" type="parTrans" cxnId="{9FF1ADF5-ADF1-4E27-9CEA-9DBC93482E63}">
      <dgm:prSet/>
      <dgm:spPr/>
      <dgm:t>
        <a:bodyPr/>
        <a:lstStyle/>
        <a:p>
          <a:endParaRPr lang="en-GB"/>
        </a:p>
      </dgm:t>
    </dgm:pt>
    <dgm:pt modelId="{8D0078BE-2DEC-4DC0-B314-0D1D23460661}" type="sibTrans" cxnId="{9FF1ADF5-ADF1-4E27-9CEA-9DBC93482E63}">
      <dgm:prSet/>
      <dgm:spPr/>
      <dgm:t>
        <a:bodyPr/>
        <a:lstStyle/>
        <a:p>
          <a:endParaRPr lang="en-GB"/>
        </a:p>
      </dgm:t>
    </dgm:pt>
    <dgm:pt modelId="{A1116D54-1E2E-40A7-A136-B4126505E7C1}">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baseline="0" dirty="0" smtClean="0">
              <a:solidFill>
                <a:schemeClr val="tx2">
                  <a:lumMod val="75000"/>
                </a:schemeClr>
              </a:solidFill>
              <a:latin typeface="Cambria" panose="02040503050406030204" pitchFamily="18" charset="0"/>
            </a:rPr>
            <a:t>Added value for the project is demonstrated </a:t>
          </a:r>
        </a:p>
      </dgm:t>
    </dgm:pt>
    <dgm:pt modelId="{5F4CBF33-B244-4986-99B2-A2B4036F749D}" type="parTrans" cxnId="{29BCAD66-91B3-4A72-8F78-4DB7ABE847AB}">
      <dgm:prSet/>
      <dgm:spPr/>
      <dgm:t>
        <a:bodyPr/>
        <a:lstStyle/>
        <a:p>
          <a:endParaRPr lang="en-GB"/>
        </a:p>
      </dgm:t>
    </dgm:pt>
    <dgm:pt modelId="{D44B23CD-AD85-4D51-8D89-823E1D4C597C}" type="sibTrans" cxnId="{29BCAD66-91B3-4A72-8F78-4DB7ABE847AB}">
      <dgm:prSet/>
      <dgm:spPr/>
      <dgm:t>
        <a:bodyPr/>
        <a:lstStyle/>
        <a:p>
          <a:endParaRPr lang="en-GB"/>
        </a:p>
      </dgm:t>
    </dgm:pt>
    <dgm:pt modelId="{D7CC2D9A-319D-4432-805C-1AABC40672EC}">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dirty="0" smtClean="0">
              <a:solidFill>
                <a:schemeClr val="tx2">
                  <a:lumMod val="75000"/>
                </a:schemeClr>
              </a:solidFill>
              <a:latin typeface="Cambria" panose="02040503050406030204" pitchFamily="18" charset="0"/>
            </a:rPr>
            <a:t>ASP-indirectly financed-no separate budget</a:t>
          </a:r>
        </a:p>
      </dgm:t>
    </dgm:pt>
    <dgm:pt modelId="{E29F5909-6AED-483C-810C-FD793C34DDA7}" type="parTrans" cxnId="{D804261A-40BB-40A3-9251-20ECED55485B}">
      <dgm:prSet/>
      <dgm:spPr/>
      <dgm:t>
        <a:bodyPr/>
        <a:lstStyle/>
        <a:p>
          <a:endParaRPr lang="en-GB"/>
        </a:p>
      </dgm:t>
    </dgm:pt>
    <dgm:pt modelId="{A90B4C11-964A-49FB-B6F9-C8B816AE1F65}" type="sibTrans" cxnId="{D804261A-40BB-40A3-9251-20ECED55485B}">
      <dgm:prSet/>
      <dgm:spPr/>
      <dgm:t>
        <a:bodyPr/>
        <a:lstStyle/>
        <a:p>
          <a:endParaRPr lang="en-GB"/>
        </a:p>
      </dgm:t>
    </dgm:pt>
    <dgm:pt modelId="{E809C72D-778B-4C76-8133-63ED95574B92}">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dirty="0" smtClean="0">
              <a:solidFill>
                <a:schemeClr val="tx2">
                  <a:lumMod val="75000"/>
                </a:schemeClr>
              </a:solidFill>
              <a:latin typeface="Cambria" panose="02040503050406030204" pitchFamily="18" charset="0"/>
            </a:rPr>
            <a:t>IPA PP cannot be ”sponsoring” PP</a:t>
          </a:r>
          <a:endParaRPr lang="en-GB" sz="2000" dirty="0">
            <a:solidFill>
              <a:schemeClr val="tx2">
                <a:lumMod val="75000"/>
              </a:schemeClr>
            </a:solidFill>
            <a:latin typeface="Cambria" panose="02040503050406030204" pitchFamily="18" charset="0"/>
          </a:endParaRPr>
        </a:p>
      </dgm:t>
    </dgm:pt>
    <dgm:pt modelId="{EFAABA1E-77FE-44FC-9B4F-9DAB7F847F0C}" type="parTrans" cxnId="{8627A981-6778-4506-960E-A494425203F0}">
      <dgm:prSet/>
      <dgm:spPr/>
      <dgm:t>
        <a:bodyPr/>
        <a:lstStyle/>
        <a:p>
          <a:endParaRPr lang="en-GB"/>
        </a:p>
      </dgm:t>
    </dgm:pt>
    <dgm:pt modelId="{1B4F5F59-BBF6-4D04-AD59-26467FE02263}" type="sibTrans" cxnId="{8627A981-6778-4506-960E-A494425203F0}">
      <dgm:prSet/>
      <dgm:spPr/>
      <dgm:t>
        <a:bodyPr/>
        <a:lstStyle/>
        <a:p>
          <a:endParaRPr lang="en-GB"/>
        </a:p>
      </dgm:t>
    </dgm:pt>
    <dgm:pt modelId="{9475B376-C6D2-4245-9776-29BC805C098F}">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dirty="0" smtClean="0">
              <a:solidFill>
                <a:schemeClr val="tx2">
                  <a:lumMod val="75000"/>
                </a:schemeClr>
              </a:solidFill>
              <a:latin typeface="Cambria" panose="02040503050406030204" pitchFamily="18" charset="0"/>
            </a:rPr>
            <a:t>Costs of ASP shall be planned in the ”sponsoring” ERDF PP and shall be paid by the ”sponsoring” ERDF PP </a:t>
          </a:r>
        </a:p>
      </dgm:t>
    </dgm:pt>
    <dgm:pt modelId="{E521B5E3-E098-4782-AE90-69E882A26014}" type="parTrans" cxnId="{C670DA46-AE3B-4C55-9B40-B330CFC32AA1}">
      <dgm:prSet/>
      <dgm:spPr/>
      <dgm:t>
        <a:bodyPr/>
        <a:lstStyle/>
        <a:p>
          <a:endParaRPr lang="en-GB"/>
        </a:p>
      </dgm:t>
    </dgm:pt>
    <dgm:pt modelId="{7AB9F173-0977-4119-9E23-914A23B80F90}" type="sibTrans" cxnId="{C670DA46-AE3B-4C55-9B40-B330CFC32AA1}">
      <dgm:prSet/>
      <dgm:spPr/>
      <dgm:t>
        <a:bodyPr/>
        <a:lstStyle/>
        <a:p>
          <a:endParaRPr lang="en-GB"/>
        </a:p>
      </dgm:t>
    </dgm:pt>
    <dgm:pt modelId="{C73A8879-C51A-42BF-A9CF-439B908159A9}">
      <dgm:prSet custT="1">
        <dgm:style>
          <a:lnRef idx="1">
            <a:schemeClr val="accent1"/>
          </a:lnRef>
          <a:fillRef idx="2">
            <a:schemeClr val="accent1"/>
          </a:fillRef>
          <a:effectRef idx="1">
            <a:schemeClr val="accent1"/>
          </a:effectRef>
          <a:fontRef idx="minor">
            <a:schemeClr val="dk1"/>
          </a:fontRef>
        </dgm:style>
      </dgm:prSet>
      <dgm:spPr/>
      <dgm:t>
        <a:bodyPr/>
        <a:lstStyle/>
        <a:p>
          <a:r>
            <a:rPr lang="en-GB" sz="2000" dirty="0" smtClean="0">
              <a:solidFill>
                <a:schemeClr val="tx2">
                  <a:lumMod val="75000"/>
                </a:schemeClr>
              </a:solidFill>
              <a:latin typeface="Cambria" panose="02040503050406030204" pitchFamily="18" charset="0"/>
            </a:rPr>
            <a:t>Only travel and accommodation costs of the ASP are eligible under BL3-Travel and accommodation</a:t>
          </a:r>
        </a:p>
      </dgm:t>
    </dgm:pt>
    <dgm:pt modelId="{B4E3EE31-C559-45A9-BA9C-D90C81461DE5}" type="parTrans" cxnId="{038F19E4-4BFA-4F19-BDB3-84522F4CD351}">
      <dgm:prSet/>
      <dgm:spPr/>
      <dgm:t>
        <a:bodyPr/>
        <a:lstStyle/>
        <a:p>
          <a:endParaRPr lang="en-GB"/>
        </a:p>
      </dgm:t>
    </dgm:pt>
    <dgm:pt modelId="{1C3963C0-094E-4D43-AEA5-589EE582AF9F}" type="sibTrans" cxnId="{038F19E4-4BFA-4F19-BDB3-84522F4CD351}">
      <dgm:prSet/>
      <dgm:spPr/>
      <dgm:t>
        <a:bodyPr/>
        <a:lstStyle/>
        <a:p>
          <a:endParaRPr lang="en-GB"/>
        </a:p>
      </dgm:t>
    </dgm:pt>
    <dgm:pt modelId="{5BE1D141-6CEF-46D1-8B90-7EF6A2394966}" type="pres">
      <dgm:prSet presAssocID="{F53625AE-C4EB-40EC-B2DC-3BE5CC769B26}" presName="linear" presStyleCnt="0">
        <dgm:presLayoutVars>
          <dgm:animLvl val="lvl"/>
          <dgm:resizeHandles val="exact"/>
        </dgm:presLayoutVars>
      </dgm:prSet>
      <dgm:spPr/>
      <dgm:t>
        <a:bodyPr/>
        <a:lstStyle/>
        <a:p>
          <a:endParaRPr lang="en-GB"/>
        </a:p>
      </dgm:t>
    </dgm:pt>
    <dgm:pt modelId="{24A95540-0B3D-4F4C-A82B-DCF1BCBAFCE2}" type="pres">
      <dgm:prSet presAssocID="{F545EB43-8C0E-49E4-9A82-459622FF6678}" presName="parentText" presStyleLbl="node1" presStyleIdx="0" presStyleCnt="7" custScaleY="57457" custLinFactNeighborY="-11964">
        <dgm:presLayoutVars>
          <dgm:chMax val="0"/>
          <dgm:bulletEnabled val="1"/>
        </dgm:presLayoutVars>
      </dgm:prSet>
      <dgm:spPr/>
      <dgm:t>
        <a:bodyPr/>
        <a:lstStyle/>
        <a:p>
          <a:endParaRPr lang="en-GB"/>
        </a:p>
      </dgm:t>
    </dgm:pt>
    <dgm:pt modelId="{B15DC660-5664-4CBF-A04B-4CF76D6F72D7}" type="pres">
      <dgm:prSet presAssocID="{F545EB43-8C0E-49E4-9A82-459622FF6678}" presName="childText" presStyleLbl="revTx" presStyleIdx="0" presStyleCnt="1">
        <dgm:presLayoutVars>
          <dgm:bulletEnabled val="1"/>
        </dgm:presLayoutVars>
      </dgm:prSet>
      <dgm:spPr/>
      <dgm:t>
        <a:bodyPr/>
        <a:lstStyle/>
        <a:p>
          <a:endParaRPr lang="en-GB"/>
        </a:p>
      </dgm:t>
    </dgm:pt>
    <dgm:pt modelId="{EAD096B1-3CFC-4B70-9274-836D0E39E910}" type="pres">
      <dgm:prSet presAssocID="{E4B2FC5E-8C4F-42D2-A562-D6651ADD6A2A}" presName="parentText" presStyleLbl="node1" presStyleIdx="1" presStyleCnt="7" custScaleY="50629">
        <dgm:presLayoutVars>
          <dgm:chMax val="0"/>
          <dgm:bulletEnabled val="1"/>
        </dgm:presLayoutVars>
      </dgm:prSet>
      <dgm:spPr/>
      <dgm:t>
        <a:bodyPr/>
        <a:lstStyle/>
        <a:p>
          <a:endParaRPr lang="en-GB"/>
        </a:p>
      </dgm:t>
    </dgm:pt>
    <dgm:pt modelId="{05573503-9C64-42FE-BDC2-4A2C086817C5}" type="pres">
      <dgm:prSet presAssocID="{8D0078BE-2DEC-4DC0-B314-0D1D23460661}" presName="spacer" presStyleCnt="0"/>
      <dgm:spPr/>
    </dgm:pt>
    <dgm:pt modelId="{1487EFCB-22F1-41AA-B602-84B8E3E428AA}" type="pres">
      <dgm:prSet presAssocID="{A1116D54-1E2E-40A7-A136-B4126505E7C1}" presName="parentText" presStyleLbl="node1" presStyleIdx="2" presStyleCnt="7" custScaleY="47802" custLinFactY="3026" custLinFactNeighborY="100000">
        <dgm:presLayoutVars>
          <dgm:chMax val="0"/>
          <dgm:bulletEnabled val="1"/>
        </dgm:presLayoutVars>
      </dgm:prSet>
      <dgm:spPr/>
      <dgm:t>
        <a:bodyPr/>
        <a:lstStyle/>
        <a:p>
          <a:endParaRPr lang="en-GB"/>
        </a:p>
      </dgm:t>
    </dgm:pt>
    <dgm:pt modelId="{3E78D96B-B049-4837-A5A9-1A89E2958875}" type="pres">
      <dgm:prSet presAssocID="{D44B23CD-AD85-4D51-8D89-823E1D4C597C}" presName="spacer" presStyleCnt="0"/>
      <dgm:spPr/>
    </dgm:pt>
    <dgm:pt modelId="{536B0A0D-D62F-4AD2-A289-F5036093536F}" type="pres">
      <dgm:prSet presAssocID="{D7CC2D9A-319D-4432-805C-1AABC40672EC}" presName="parentText" presStyleLbl="node1" presStyleIdx="3" presStyleCnt="7" custScaleY="46623">
        <dgm:presLayoutVars>
          <dgm:chMax val="0"/>
          <dgm:bulletEnabled val="1"/>
        </dgm:presLayoutVars>
      </dgm:prSet>
      <dgm:spPr/>
      <dgm:t>
        <a:bodyPr/>
        <a:lstStyle/>
        <a:p>
          <a:endParaRPr lang="en-GB"/>
        </a:p>
      </dgm:t>
    </dgm:pt>
    <dgm:pt modelId="{1F0C13F6-555B-4EE6-8E93-58EAA70D9C6F}" type="pres">
      <dgm:prSet presAssocID="{A90B4C11-964A-49FB-B6F9-C8B816AE1F65}" presName="spacer" presStyleCnt="0"/>
      <dgm:spPr/>
    </dgm:pt>
    <dgm:pt modelId="{6D82FC84-A3CE-447E-9458-B6369C5E856A}" type="pres">
      <dgm:prSet presAssocID="{E809C72D-778B-4C76-8133-63ED95574B92}" presName="parentText" presStyleLbl="node1" presStyleIdx="4" presStyleCnt="7" custScaleY="41117">
        <dgm:presLayoutVars>
          <dgm:chMax val="0"/>
          <dgm:bulletEnabled val="1"/>
        </dgm:presLayoutVars>
      </dgm:prSet>
      <dgm:spPr/>
      <dgm:t>
        <a:bodyPr/>
        <a:lstStyle/>
        <a:p>
          <a:endParaRPr lang="en-GB"/>
        </a:p>
      </dgm:t>
    </dgm:pt>
    <dgm:pt modelId="{D715780B-3AE7-498C-B145-423A85BDCC64}" type="pres">
      <dgm:prSet presAssocID="{1B4F5F59-BBF6-4D04-AD59-26467FE02263}" presName="spacer" presStyleCnt="0"/>
      <dgm:spPr/>
    </dgm:pt>
    <dgm:pt modelId="{F62A9B2F-05AD-4C10-B1E8-A3CCF3F1E553}" type="pres">
      <dgm:prSet presAssocID="{9475B376-C6D2-4245-9776-29BC805C098F}" presName="parentText" presStyleLbl="node1" presStyleIdx="5" presStyleCnt="7" custScaleY="81430">
        <dgm:presLayoutVars>
          <dgm:chMax val="0"/>
          <dgm:bulletEnabled val="1"/>
        </dgm:presLayoutVars>
      </dgm:prSet>
      <dgm:spPr/>
      <dgm:t>
        <a:bodyPr/>
        <a:lstStyle/>
        <a:p>
          <a:endParaRPr lang="en-GB"/>
        </a:p>
      </dgm:t>
    </dgm:pt>
    <dgm:pt modelId="{4A5BB3DF-DC34-4A27-999E-BC8993A861AD}" type="pres">
      <dgm:prSet presAssocID="{7AB9F173-0977-4119-9E23-914A23B80F90}" presName="spacer" presStyleCnt="0"/>
      <dgm:spPr/>
    </dgm:pt>
    <dgm:pt modelId="{B6A77ED7-CCAD-4186-8DB6-31A346CA8084}" type="pres">
      <dgm:prSet presAssocID="{C73A8879-C51A-42BF-A9CF-439B908159A9}" presName="parentText" presStyleLbl="node1" presStyleIdx="6" presStyleCnt="7" custScaleY="79574">
        <dgm:presLayoutVars>
          <dgm:chMax val="0"/>
          <dgm:bulletEnabled val="1"/>
        </dgm:presLayoutVars>
      </dgm:prSet>
      <dgm:spPr/>
      <dgm:t>
        <a:bodyPr/>
        <a:lstStyle/>
        <a:p>
          <a:endParaRPr lang="en-GB"/>
        </a:p>
      </dgm:t>
    </dgm:pt>
  </dgm:ptLst>
  <dgm:cxnLst>
    <dgm:cxn modelId="{C670DA46-AE3B-4C55-9B40-B330CFC32AA1}" srcId="{F53625AE-C4EB-40EC-B2DC-3BE5CC769B26}" destId="{9475B376-C6D2-4245-9776-29BC805C098F}" srcOrd="5" destOrd="0" parTransId="{E521B5E3-E098-4782-AE90-69E882A26014}" sibTransId="{7AB9F173-0977-4119-9E23-914A23B80F90}"/>
    <dgm:cxn modelId="{D804261A-40BB-40A3-9251-20ECED55485B}" srcId="{F53625AE-C4EB-40EC-B2DC-3BE5CC769B26}" destId="{D7CC2D9A-319D-4432-805C-1AABC40672EC}" srcOrd="3" destOrd="0" parTransId="{E29F5909-6AED-483C-810C-FD793C34DDA7}" sibTransId="{A90B4C11-964A-49FB-B6F9-C8B816AE1F65}"/>
    <dgm:cxn modelId="{8627A981-6778-4506-960E-A494425203F0}" srcId="{F53625AE-C4EB-40EC-B2DC-3BE5CC769B26}" destId="{E809C72D-778B-4C76-8133-63ED95574B92}" srcOrd="4" destOrd="0" parTransId="{EFAABA1E-77FE-44FC-9B4F-9DAB7F847F0C}" sibTransId="{1B4F5F59-BBF6-4D04-AD59-26467FE02263}"/>
    <dgm:cxn modelId="{4735AEB3-38FF-4849-99B2-6A94117483F1}" type="presOf" srcId="{C73A8879-C51A-42BF-A9CF-439B908159A9}" destId="{B6A77ED7-CCAD-4186-8DB6-31A346CA8084}" srcOrd="0" destOrd="0" presId="urn:microsoft.com/office/officeart/2005/8/layout/vList2"/>
    <dgm:cxn modelId="{D7DC0962-614C-4893-8AC5-566181EC201E}" type="presOf" srcId="{F53625AE-C4EB-40EC-B2DC-3BE5CC769B26}" destId="{5BE1D141-6CEF-46D1-8B90-7EF6A2394966}" srcOrd="0" destOrd="0" presId="urn:microsoft.com/office/officeart/2005/8/layout/vList2"/>
    <dgm:cxn modelId="{4EAD21B4-A820-446A-B82E-B006FC41D016}" type="presOf" srcId="{E4B2FC5E-8C4F-42D2-A562-D6651ADD6A2A}" destId="{EAD096B1-3CFC-4B70-9274-836D0E39E910}" srcOrd="0" destOrd="0" presId="urn:microsoft.com/office/officeart/2005/8/layout/vList2"/>
    <dgm:cxn modelId="{2932E9B5-0FC1-4DD1-A5CE-FD4B066A156B}" type="presOf" srcId="{E809C72D-778B-4C76-8133-63ED95574B92}" destId="{6D82FC84-A3CE-447E-9458-B6369C5E856A}" srcOrd="0" destOrd="0" presId="urn:microsoft.com/office/officeart/2005/8/layout/vList2"/>
    <dgm:cxn modelId="{E6E65601-4DE4-4E65-A33E-FF21E5CAD2AE}" type="presOf" srcId="{F545EB43-8C0E-49E4-9A82-459622FF6678}" destId="{24A95540-0B3D-4F4C-A82B-DCF1BCBAFCE2}" srcOrd="0" destOrd="0" presId="urn:microsoft.com/office/officeart/2005/8/layout/vList2"/>
    <dgm:cxn modelId="{038F19E4-4BFA-4F19-BDB3-84522F4CD351}" srcId="{F53625AE-C4EB-40EC-B2DC-3BE5CC769B26}" destId="{C73A8879-C51A-42BF-A9CF-439B908159A9}" srcOrd="6" destOrd="0" parTransId="{B4E3EE31-C559-45A9-BA9C-D90C81461DE5}" sibTransId="{1C3963C0-094E-4D43-AEA5-589EE582AF9F}"/>
    <dgm:cxn modelId="{1C2C86D9-46B0-487D-8854-035AB7342811}" srcId="{F53625AE-C4EB-40EC-B2DC-3BE5CC769B26}" destId="{F545EB43-8C0E-49E4-9A82-459622FF6678}" srcOrd="0" destOrd="0" parTransId="{F7642B18-CBCF-4A78-B60F-02331989AC94}" sibTransId="{D7025024-EEC4-488C-910C-620654D1862E}"/>
    <dgm:cxn modelId="{13D3F70F-6E44-45F7-9A98-0BD9FF0D497F}" type="presOf" srcId="{5E4FDB22-2876-4D7D-B010-CAC6BD7722FB}" destId="{B15DC660-5664-4CBF-A04B-4CF76D6F72D7}" srcOrd="0" destOrd="0" presId="urn:microsoft.com/office/officeart/2005/8/layout/vList2"/>
    <dgm:cxn modelId="{DAD9D8D7-BCC8-4ECB-9971-2B6AFEFFC578}" type="presOf" srcId="{9475B376-C6D2-4245-9776-29BC805C098F}" destId="{F62A9B2F-05AD-4C10-B1E8-A3CCF3F1E553}" srcOrd="0" destOrd="0" presId="urn:microsoft.com/office/officeart/2005/8/layout/vList2"/>
    <dgm:cxn modelId="{9FF1ADF5-ADF1-4E27-9CEA-9DBC93482E63}" srcId="{F53625AE-C4EB-40EC-B2DC-3BE5CC769B26}" destId="{E4B2FC5E-8C4F-42D2-A562-D6651ADD6A2A}" srcOrd="1" destOrd="0" parTransId="{BC1949DC-2ABD-4A06-97E6-42D752122537}" sibTransId="{8D0078BE-2DEC-4DC0-B314-0D1D23460661}"/>
    <dgm:cxn modelId="{2EAB87A0-82BD-4FFC-B93F-321B5041FDCC}" srcId="{F545EB43-8C0E-49E4-9A82-459622FF6678}" destId="{5E4FDB22-2876-4D7D-B010-CAC6BD7722FB}" srcOrd="0" destOrd="0" parTransId="{9991C0D6-51F0-473B-80BD-BC97BAD0AEE1}" sibTransId="{22240C34-227C-4285-B852-24362EDD408F}"/>
    <dgm:cxn modelId="{616E0BC3-BC08-482C-8C0C-E7ED251C3B00}" type="presOf" srcId="{D7CC2D9A-319D-4432-805C-1AABC40672EC}" destId="{536B0A0D-D62F-4AD2-A289-F5036093536F}" srcOrd="0" destOrd="0" presId="urn:microsoft.com/office/officeart/2005/8/layout/vList2"/>
    <dgm:cxn modelId="{29BCAD66-91B3-4A72-8F78-4DB7ABE847AB}" srcId="{F53625AE-C4EB-40EC-B2DC-3BE5CC769B26}" destId="{A1116D54-1E2E-40A7-A136-B4126505E7C1}" srcOrd="2" destOrd="0" parTransId="{5F4CBF33-B244-4986-99B2-A2B4036F749D}" sibTransId="{D44B23CD-AD85-4D51-8D89-823E1D4C597C}"/>
    <dgm:cxn modelId="{FC076F78-A359-4C2B-9777-BF97383DC1AD}" type="presOf" srcId="{A1116D54-1E2E-40A7-A136-B4126505E7C1}" destId="{1487EFCB-22F1-41AA-B602-84B8E3E428AA}" srcOrd="0" destOrd="0" presId="urn:microsoft.com/office/officeart/2005/8/layout/vList2"/>
    <dgm:cxn modelId="{89CE3D8C-27DB-4D70-A110-CB834FC91437}" type="presParOf" srcId="{5BE1D141-6CEF-46D1-8B90-7EF6A2394966}" destId="{24A95540-0B3D-4F4C-A82B-DCF1BCBAFCE2}" srcOrd="0" destOrd="0" presId="urn:microsoft.com/office/officeart/2005/8/layout/vList2"/>
    <dgm:cxn modelId="{494776DF-A1E3-416A-87D8-B7D892DA16E3}" type="presParOf" srcId="{5BE1D141-6CEF-46D1-8B90-7EF6A2394966}" destId="{B15DC660-5664-4CBF-A04B-4CF76D6F72D7}" srcOrd="1" destOrd="0" presId="urn:microsoft.com/office/officeart/2005/8/layout/vList2"/>
    <dgm:cxn modelId="{EE8E1C8F-139A-437A-8584-0C66A3136648}" type="presParOf" srcId="{5BE1D141-6CEF-46D1-8B90-7EF6A2394966}" destId="{EAD096B1-3CFC-4B70-9274-836D0E39E910}" srcOrd="2" destOrd="0" presId="urn:microsoft.com/office/officeart/2005/8/layout/vList2"/>
    <dgm:cxn modelId="{E3EA7B2D-7A83-4405-B87F-E585620DB0AB}" type="presParOf" srcId="{5BE1D141-6CEF-46D1-8B90-7EF6A2394966}" destId="{05573503-9C64-42FE-BDC2-4A2C086817C5}" srcOrd="3" destOrd="0" presId="urn:microsoft.com/office/officeart/2005/8/layout/vList2"/>
    <dgm:cxn modelId="{81175F56-B3AE-4526-8BE5-90B50724786A}" type="presParOf" srcId="{5BE1D141-6CEF-46D1-8B90-7EF6A2394966}" destId="{1487EFCB-22F1-41AA-B602-84B8E3E428AA}" srcOrd="4" destOrd="0" presId="urn:microsoft.com/office/officeart/2005/8/layout/vList2"/>
    <dgm:cxn modelId="{CE2BFB93-3BC0-4582-A74D-2A8454F5F4ED}" type="presParOf" srcId="{5BE1D141-6CEF-46D1-8B90-7EF6A2394966}" destId="{3E78D96B-B049-4837-A5A9-1A89E2958875}" srcOrd="5" destOrd="0" presId="urn:microsoft.com/office/officeart/2005/8/layout/vList2"/>
    <dgm:cxn modelId="{977E93A6-086A-45D3-9871-48CC43783EDC}" type="presParOf" srcId="{5BE1D141-6CEF-46D1-8B90-7EF6A2394966}" destId="{536B0A0D-D62F-4AD2-A289-F5036093536F}" srcOrd="6" destOrd="0" presId="urn:microsoft.com/office/officeart/2005/8/layout/vList2"/>
    <dgm:cxn modelId="{4B0398BD-DEA6-4664-BFFC-B08EB762F5BA}" type="presParOf" srcId="{5BE1D141-6CEF-46D1-8B90-7EF6A2394966}" destId="{1F0C13F6-555B-4EE6-8E93-58EAA70D9C6F}" srcOrd="7" destOrd="0" presId="urn:microsoft.com/office/officeart/2005/8/layout/vList2"/>
    <dgm:cxn modelId="{0AC41610-E474-4B73-9CBB-9411BB551016}" type="presParOf" srcId="{5BE1D141-6CEF-46D1-8B90-7EF6A2394966}" destId="{6D82FC84-A3CE-447E-9458-B6369C5E856A}" srcOrd="8" destOrd="0" presId="urn:microsoft.com/office/officeart/2005/8/layout/vList2"/>
    <dgm:cxn modelId="{FB9EC0C4-5088-4E2B-AA58-ED3DAE9F14FE}" type="presParOf" srcId="{5BE1D141-6CEF-46D1-8B90-7EF6A2394966}" destId="{D715780B-3AE7-498C-B145-423A85BDCC64}" srcOrd="9" destOrd="0" presId="urn:microsoft.com/office/officeart/2005/8/layout/vList2"/>
    <dgm:cxn modelId="{31BCA260-FB0F-48C4-BE9D-4EB56A08E4E4}" type="presParOf" srcId="{5BE1D141-6CEF-46D1-8B90-7EF6A2394966}" destId="{F62A9B2F-05AD-4C10-B1E8-A3CCF3F1E553}" srcOrd="10" destOrd="0" presId="urn:microsoft.com/office/officeart/2005/8/layout/vList2"/>
    <dgm:cxn modelId="{074A76E2-769B-483B-978E-3B0D8703C6D7}" type="presParOf" srcId="{5BE1D141-6CEF-46D1-8B90-7EF6A2394966}" destId="{4A5BB3DF-DC34-4A27-999E-BC8993A861AD}" srcOrd="11" destOrd="0" presId="urn:microsoft.com/office/officeart/2005/8/layout/vList2"/>
    <dgm:cxn modelId="{1177252B-A9EE-41F9-A6C8-1F62F6BB517F}" type="presParOf" srcId="{5BE1D141-6CEF-46D1-8B90-7EF6A2394966}" destId="{B6A77ED7-CCAD-4186-8DB6-31A346CA808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0921D-2A9C-4966-831B-01C82025D9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3290AD49-928E-448D-8F10-99B20F47DFCC}">
      <dgm:prSet/>
      <dgm:spPr/>
      <dgm:t>
        <a:bodyPr/>
        <a:lstStyle/>
        <a:p>
          <a:pPr rtl="0"/>
          <a:r>
            <a:rPr lang="en-GB" dirty="0" smtClean="0">
              <a:latin typeface="Cambria" panose="02040503050406030204" pitchFamily="18" charset="0"/>
            </a:rPr>
            <a:t>General eligibility rules</a:t>
          </a:r>
          <a:endParaRPr lang="hu-HU" dirty="0">
            <a:latin typeface="Cambria" panose="02040503050406030204" pitchFamily="18" charset="0"/>
          </a:endParaRPr>
        </a:p>
      </dgm:t>
    </dgm:pt>
    <dgm:pt modelId="{D5824CA7-78E7-4249-9C17-A0EB5028B09B}" type="parTrans" cxnId="{17F86A76-433B-481E-840B-993D86F034A7}">
      <dgm:prSet/>
      <dgm:spPr/>
      <dgm:t>
        <a:bodyPr/>
        <a:lstStyle/>
        <a:p>
          <a:endParaRPr lang="hu-HU"/>
        </a:p>
      </dgm:t>
    </dgm:pt>
    <dgm:pt modelId="{F89C02A1-84DE-450B-BF2E-64D1EAEB7F15}" type="sibTrans" cxnId="{17F86A76-433B-481E-840B-993D86F034A7}">
      <dgm:prSet/>
      <dgm:spPr/>
      <dgm:t>
        <a:bodyPr/>
        <a:lstStyle/>
        <a:p>
          <a:endParaRPr lang="hu-HU"/>
        </a:p>
      </dgm:t>
    </dgm:pt>
    <dgm:pt modelId="{4601FBE1-17B6-429E-A6C4-A8128125B947}" type="pres">
      <dgm:prSet presAssocID="{CF80921D-2A9C-4966-831B-01C82025D972}" presName="linear" presStyleCnt="0">
        <dgm:presLayoutVars>
          <dgm:animLvl val="lvl"/>
          <dgm:resizeHandles val="exact"/>
        </dgm:presLayoutVars>
      </dgm:prSet>
      <dgm:spPr/>
      <dgm:t>
        <a:bodyPr/>
        <a:lstStyle/>
        <a:p>
          <a:endParaRPr lang="en-GB"/>
        </a:p>
      </dgm:t>
    </dgm:pt>
    <dgm:pt modelId="{BDF58E88-03B4-4CE3-834C-3B6885A2B3CD}" type="pres">
      <dgm:prSet presAssocID="{3290AD49-928E-448D-8F10-99B20F47DFCC}" presName="parentText" presStyleLbl="node1" presStyleIdx="0" presStyleCnt="1">
        <dgm:presLayoutVars>
          <dgm:chMax val="0"/>
          <dgm:bulletEnabled val="1"/>
        </dgm:presLayoutVars>
      </dgm:prSet>
      <dgm:spPr/>
      <dgm:t>
        <a:bodyPr/>
        <a:lstStyle/>
        <a:p>
          <a:endParaRPr lang="en-GB"/>
        </a:p>
      </dgm:t>
    </dgm:pt>
  </dgm:ptLst>
  <dgm:cxnLst>
    <dgm:cxn modelId="{17548E4A-FF6E-4840-8AEF-0C290FAC02C1}" type="presOf" srcId="{3290AD49-928E-448D-8F10-99B20F47DFCC}" destId="{BDF58E88-03B4-4CE3-834C-3B6885A2B3CD}" srcOrd="0" destOrd="0" presId="urn:microsoft.com/office/officeart/2005/8/layout/vList2"/>
    <dgm:cxn modelId="{17F86A76-433B-481E-840B-993D86F034A7}" srcId="{CF80921D-2A9C-4966-831B-01C82025D972}" destId="{3290AD49-928E-448D-8F10-99B20F47DFCC}" srcOrd="0" destOrd="0" parTransId="{D5824CA7-78E7-4249-9C17-A0EB5028B09B}" sibTransId="{F89C02A1-84DE-450B-BF2E-64D1EAEB7F15}"/>
    <dgm:cxn modelId="{781461E4-6AA8-4579-8B6F-792B7E4C55AC}" type="presOf" srcId="{CF80921D-2A9C-4966-831B-01C82025D972}" destId="{4601FBE1-17B6-429E-A6C4-A8128125B947}" srcOrd="0" destOrd="0" presId="urn:microsoft.com/office/officeart/2005/8/layout/vList2"/>
    <dgm:cxn modelId="{08EC7D89-EA72-43F4-A160-D58F3A177CEB}" type="presParOf" srcId="{4601FBE1-17B6-429E-A6C4-A8128125B947}" destId="{BDF58E88-03B4-4CE3-834C-3B6885A2B3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D19D17-E920-4ED5-A883-68D2F9E2FE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B99DD8D5-932E-4624-BD7E-2F51F9E23E92}">
      <dgm:prSet/>
      <dgm:spPr/>
      <dgm:t>
        <a:bodyPr/>
        <a:lstStyle/>
        <a:p>
          <a:pPr rtl="0"/>
          <a:r>
            <a:rPr lang="en-GB" dirty="0" smtClean="0">
              <a:latin typeface="Cambria" panose="02040503050406030204" pitchFamily="18" charset="0"/>
            </a:rPr>
            <a:t>All expenditures:</a:t>
          </a:r>
          <a:endParaRPr lang="hu-HU" dirty="0">
            <a:latin typeface="Cambria" panose="02040503050406030204" pitchFamily="18" charset="0"/>
          </a:endParaRPr>
        </a:p>
      </dgm:t>
    </dgm:pt>
    <dgm:pt modelId="{13CA6DBA-50C2-41ED-B9B9-60754A2074A4}" type="parTrans" cxnId="{C87E556C-BBEF-417A-8EF1-CC5388A23898}">
      <dgm:prSet/>
      <dgm:spPr/>
      <dgm:t>
        <a:bodyPr/>
        <a:lstStyle/>
        <a:p>
          <a:endParaRPr lang="hu-HU"/>
        </a:p>
      </dgm:t>
    </dgm:pt>
    <dgm:pt modelId="{C43F5174-640B-45F9-B3BB-72AB9093C8F4}" type="sibTrans" cxnId="{C87E556C-BBEF-417A-8EF1-CC5388A23898}">
      <dgm:prSet/>
      <dgm:spPr/>
      <dgm:t>
        <a:bodyPr/>
        <a:lstStyle/>
        <a:p>
          <a:endParaRPr lang="hu-HU"/>
        </a:p>
      </dgm:t>
    </dgm:pt>
    <dgm:pt modelId="{E07DD16A-12A5-42C4-9071-1EB9DA4300EB}">
      <dgm:prSet/>
      <dgm:spPr/>
      <dgm:t>
        <a:bodyPr/>
        <a:lstStyle/>
        <a:p>
          <a:pPr rtl="0"/>
          <a:r>
            <a:rPr lang="en-GB" dirty="0" smtClean="0">
              <a:solidFill>
                <a:schemeClr val="tx2">
                  <a:lumMod val="75000"/>
                </a:schemeClr>
              </a:solidFill>
              <a:latin typeface="Cambria" panose="02040503050406030204" pitchFamily="18" charset="0"/>
            </a:rPr>
            <a:t>Are related to the </a:t>
          </a:r>
          <a:r>
            <a:rPr lang="en-GB" b="1" dirty="0" smtClean="0">
              <a:solidFill>
                <a:schemeClr val="tx2">
                  <a:lumMod val="75000"/>
                </a:schemeClr>
              </a:solidFill>
              <a:latin typeface="Cambria" panose="02040503050406030204" pitchFamily="18" charset="0"/>
            </a:rPr>
            <a:t>initiation</a:t>
          </a:r>
          <a:r>
            <a:rPr lang="en-GB" dirty="0" smtClean="0">
              <a:solidFill>
                <a:schemeClr val="tx2">
                  <a:lumMod val="75000"/>
                </a:schemeClr>
              </a:solidFill>
              <a:latin typeface="Cambria" panose="02040503050406030204" pitchFamily="18" charset="0"/>
            </a:rPr>
            <a:t> and </a:t>
          </a:r>
          <a:r>
            <a:rPr lang="en-GB" b="1" dirty="0" smtClean="0">
              <a:solidFill>
                <a:schemeClr val="tx2">
                  <a:lumMod val="75000"/>
                </a:schemeClr>
              </a:solidFill>
              <a:latin typeface="Cambria" panose="02040503050406030204" pitchFamily="18" charset="0"/>
            </a:rPr>
            <a:t>implementation</a:t>
          </a:r>
          <a:r>
            <a:rPr lang="en-GB" dirty="0" smtClean="0">
              <a:solidFill>
                <a:schemeClr val="tx2">
                  <a:lumMod val="75000"/>
                </a:schemeClr>
              </a:solidFill>
              <a:latin typeface="Cambria" panose="02040503050406030204" pitchFamily="18" charset="0"/>
            </a:rPr>
            <a:t> of the project</a:t>
          </a:r>
          <a:endParaRPr lang="hu-HU" dirty="0">
            <a:solidFill>
              <a:schemeClr val="tx2">
                <a:lumMod val="75000"/>
              </a:schemeClr>
            </a:solidFill>
            <a:latin typeface="Cambria" panose="02040503050406030204" pitchFamily="18" charset="0"/>
          </a:endParaRPr>
        </a:p>
      </dgm:t>
    </dgm:pt>
    <dgm:pt modelId="{2BC02B8C-0C58-4CD3-B011-76FFFD686CE8}" type="parTrans" cxnId="{602BA75F-08CD-45F3-9DD5-46DE671EF18C}">
      <dgm:prSet/>
      <dgm:spPr/>
      <dgm:t>
        <a:bodyPr/>
        <a:lstStyle/>
        <a:p>
          <a:endParaRPr lang="hu-HU"/>
        </a:p>
      </dgm:t>
    </dgm:pt>
    <dgm:pt modelId="{99F25380-7819-45F1-ABAE-9C8521694D1D}" type="sibTrans" cxnId="{602BA75F-08CD-45F3-9DD5-46DE671EF18C}">
      <dgm:prSet/>
      <dgm:spPr/>
      <dgm:t>
        <a:bodyPr/>
        <a:lstStyle/>
        <a:p>
          <a:endParaRPr lang="hu-HU"/>
        </a:p>
      </dgm:t>
    </dgm:pt>
    <dgm:pt modelId="{05A96CBC-5B2F-4954-8DC4-B02D8E665CD5}">
      <dgm:prSet/>
      <dgm:spPr/>
      <dgm:t>
        <a:bodyPr/>
        <a:lstStyle/>
        <a:p>
          <a:pPr rtl="0"/>
          <a:r>
            <a:rPr lang="en-GB" dirty="0" smtClean="0">
              <a:solidFill>
                <a:schemeClr val="tx2">
                  <a:lumMod val="75000"/>
                </a:schemeClr>
              </a:solidFill>
              <a:latin typeface="Cambria" panose="02040503050406030204" pitchFamily="18" charset="0"/>
            </a:rPr>
            <a:t>Comply with the principle of </a:t>
          </a:r>
          <a:r>
            <a:rPr lang="en-GB" b="1" dirty="0" smtClean="0">
              <a:solidFill>
                <a:schemeClr val="tx2">
                  <a:lumMod val="75000"/>
                </a:schemeClr>
              </a:solidFill>
              <a:latin typeface="Cambria" panose="02040503050406030204" pitchFamily="18" charset="0"/>
            </a:rPr>
            <a:t>real costs</a:t>
          </a:r>
          <a:r>
            <a:rPr lang="en-GB" dirty="0" smtClean="0">
              <a:solidFill>
                <a:schemeClr val="tx2">
                  <a:lumMod val="75000"/>
                </a:schemeClr>
              </a:solidFill>
              <a:latin typeface="Cambria" panose="02040503050406030204" pitchFamily="18" charset="0"/>
            </a:rPr>
            <a:t>, with the exception of the costs calculated as </a:t>
          </a:r>
          <a:r>
            <a:rPr lang="en-GB" b="1" dirty="0" smtClean="0">
              <a:solidFill>
                <a:schemeClr val="tx2">
                  <a:lumMod val="75000"/>
                </a:schemeClr>
              </a:solidFill>
              <a:latin typeface="Cambria" panose="02040503050406030204" pitchFamily="18" charset="0"/>
            </a:rPr>
            <a:t>flat rates </a:t>
          </a:r>
          <a:r>
            <a:rPr lang="en-GB" dirty="0" smtClean="0">
              <a:solidFill>
                <a:schemeClr val="tx2">
                  <a:lumMod val="75000"/>
                </a:schemeClr>
              </a:solidFill>
              <a:latin typeface="Cambria" panose="02040503050406030204" pitchFamily="18" charset="0"/>
            </a:rPr>
            <a:t>and </a:t>
          </a:r>
          <a:r>
            <a:rPr lang="en-GB" b="1" dirty="0" smtClean="0">
              <a:solidFill>
                <a:schemeClr val="tx2">
                  <a:lumMod val="75000"/>
                </a:schemeClr>
              </a:solidFill>
              <a:latin typeface="Cambria" panose="02040503050406030204" pitchFamily="18" charset="0"/>
            </a:rPr>
            <a:t>lump sums</a:t>
          </a:r>
          <a:endParaRPr lang="hu-HU" dirty="0">
            <a:solidFill>
              <a:schemeClr val="tx2">
                <a:lumMod val="75000"/>
              </a:schemeClr>
            </a:solidFill>
            <a:latin typeface="Cambria" panose="02040503050406030204" pitchFamily="18" charset="0"/>
          </a:endParaRPr>
        </a:p>
      </dgm:t>
    </dgm:pt>
    <dgm:pt modelId="{1D30A8E8-69BD-4718-A137-9AA1900DE4CC}" type="parTrans" cxnId="{CCAE1CD3-1379-49FA-BAAE-B2E3CFC10534}">
      <dgm:prSet/>
      <dgm:spPr/>
      <dgm:t>
        <a:bodyPr/>
        <a:lstStyle/>
        <a:p>
          <a:endParaRPr lang="hu-HU"/>
        </a:p>
      </dgm:t>
    </dgm:pt>
    <dgm:pt modelId="{EB869295-CCD4-44E6-96DF-52B3D4555178}" type="sibTrans" cxnId="{CCAE1CD3-1379-49FA-BAAE-B2E3CFC10534}">
      <dgm:prSet/>
      <dgm:spPr/>
      <dgm:t>
        <a:bodyPr/>
        <a:lstStyle/>
        <a:p>
          <a:endParaRPr lang="hu-HU"/>
        </a:p>
      </dgm:t>
    </dgm:pt>
    <dgm:pt modelId="{24E10D95-D3C7-4D9E-883B-4D8AEDB5F24F}">
      <dgm:prSet/>
      <dgm:spPr/>
      <dgm:t>
        <a:bodyPr/>
        <a:lstStyle/>
        <a:p>
          <a:pPr rtl="0"/>
          <a:r>
            <a:rPr lang="en-GB" dirty="0" smtClean="0">
              <a:solidFill>
                <a:schemeClr val="tx2">
                  <a:lumMod val="75000"/>
                </a:schemeClr>
              </a:solidFill>
              <a:latin typeface="Cambria" panose="02040503050406030204" pitchFamily="18" charset="0"/>
            </a:rPr>
            <a:t>Are </a:t>
          </a:r>
          <a:r>
            <a:rPr lang="en-GB" b="1" dirty="0" smtClean="0">
              <a:solidFill>
                <a:schemeClr val="tx2">
                  <a:lumMod val="75000"/>
                </a:schemeClr>
              </a:solidFill>
              <a:latin typeface="Cambria" panose="02040503050406030204" pitchFamily="18" charset="0"/>
            </a:rPr>
            <a:t>incurred</a:t>
          </a:r>
          <a:r>
            <a:rPr lang="en-GB" dirty="0" smtClean="0">
              <a:solidFill>
                <a:schemeClr val="tx2">
                  <a:lumMod val="75000"/>
                </a:schemeClr>
              </a:solidFill>
              <a:latin typeface="Cambria" panose="02040503050406030204" pitchFamily="18" charset="0"/>
            </a:rPr>
            <a:t> and </a:t>
          </a:r>
          <a:r>
            <a:rPr lang="en-GB" b="1" dirty="0" smtClean="0">
              <a:solidFill>
                <a:schemeClr val="tx2">
                  <a:lumMod val="75000"/>
                </a:schemeClr>
              </a:solidFill>
              <a:latin typeface="Cambria" panose="02040503050406030204" pitchFamily="18" charset="0"/>
            </a:rPr>
            <a:t>paid</a:t>
          </a:r>
          <a:r>
            <a:rPr lang="en-GB" dirty="0" smtClean="0">
              <a:solidFill>
                <a:schemeClr val="tx2">
                  <a:lumMod val="75000"/>
                </a:schemeClr>
              </a:solidFill>
              <a:latin typeface="Cambria" panose="02040503050406030204" pitchFamily="18" charset="0"/>
            </a:rPr>
            <a:t> by the project partner indicated in the application form during the eligibility period of the project</a:t>
          </a:r>
          <a:endParaRPr lang="hu-HU" dirty="0">
            <a:solidFill>
              <a:schemeClr val="tx2">
                <a:lumMod val="75000"/>
              </a:schemeClr>
            </a:solidFill>
            <a:latin typeface="Cambria" panose="02040503050406030204" pitchFamily="18" charset="0"/>
          </a:endParaRPr>
        </a:p>
      </dgm:t>
    </dgm:pt>
    <dgm:pt modelId="{6D125AA4-A260-4186-9022-1C03CB3D59AE}" type="parTrans" cxnId="{7223F272-169A-4AC7-BA42-C174A39E3349}">
      <dgm:prSet/>
      <dgm:spPr/>
      <dgm:t>
        <a:bodyPr/>
        <a:lstStyle/>
        <a:p>
          <a:endParaRPr lang="hu-HU"/>
        </a:p>
      </dgm:t>
    </dgm:pt>
    <dgm:pt modelId="{91C4F790-C072-472B-BA5D-2B8306D6E1D8}" type="sibTrans" cxnId="{7223F272-169A-4AC7-BA42-C174A39E3349}">
      <dgm:prSet/>
      <dgm:spPr/>
      <dgm:t>
        <a:bodyPr/>
        <a:lstStyle/>
        <a:p>
          <a:endParaRPr lang="hu-HU"/>
        </a:p>
      </dgm:t>
    </dgm:pt>
    <dgm:pt modelId="{8593725B-1276-4331-9E90-189DD82B2BD2}">
      <dgm:prSet/>
      <dgm:spPr/>
      <dgm:t>
        <a:bodyPr/>
        <a:lstStyle/>
        <a:p>
          <a:pPr rtl="0"/>
          <a:r>
            <a:rPr lang="en-GB" dirty="0" smtClean="0">
              <a:solidFill>
                <a:schemeClr val="tx2">
                  <a:lumMod val="75000"/>
                </a:schemeClr>
              </a:solidFill>
              <a:latin typeface="Cambria" panose="02040503050406030204" pitchFamily="18" charset="0"/>
            </a:rPr>
            <a:t>Comply with the principle of </a:t>
          </a:r>
          <a:r>
            <a:rPr lang="en-GB" b="1" dirty="0" smtClean="0">
              <a:solidFill>
                <a:schemeClr val="tx2">
                  <a:lumMod val="75000"/>
                </a:schemeClr>
              </a:solidFill>
              <a:latin typeface="Cambria" panose="02040503050406030204" pitchFamily="18" charset="0"/>
            </a:rPr>
            <a:t>efficiency, effectiveness and economy</a:t>
          </a:r>
          <a:endParaRPr lang="hu-HU" dirty="0">
            <a:solidFill>
              <a:schemeClr val="tx2">
                <a:lumMod val="75000"/>
              </a:schemeClr>
            </a:solidFill>
            <a:latin typeface="Cambria" panose="02040503050406030204" pitchFamily="18" charset="0"/>
          </a:endParaRPr>
        </a:p>
      </dgm:t>
    </dgm:pt>
    <dgm:pt modelId="{D52916A9-8BEF-48D7-A838-48CCA4F28F03}" type="parTrans" cxnId="{A462F873-584A-4A32-AC51-7F7FDAE15952}">
      <dgm:prSet/>
      <dgm:spPr/>
      <dgm:t>
        <a:bodyPr/>
        <a:lstStyle/>
        <a:p>
          <a:endParaRPr lang="en-GB"/>
        </a:p>
      </dgm:t>
    </dgm:pt>
    <dgm:pt modelId="{2BA4108D-CE93-4D7B-AF64-BA252793F415}" type="sibTrans" cxnId="{A462F873-584A-4A32-AC51-7F7FDAE15952}">
      <dgm:prSet/>
      <dgm:spPr/>
      <dgm:t>
        <a:bodyPr/>
        <a:lstStyle/>
        <a:p>
          <a:endParaRPr lang="en-GB"/>
        </a:p>
      </dgm:t>
    </dgm:pt>
    <dgm:pt modelId="{A9AC6106-745F-40C3-8373-19698169136F}" type="pres">
      <dgm:prSet presAssocID="{ADD19D17-E920-4ED5-A883-68D2F9E2FEF6}" presName="linear" presStyleCnt="0">
        <dgm:presLayoutVars>
          <dgm:animLvl val="lvl"/>
          <dgm:resizeHandles val="exact"/>
        </dgm:presLayoutVars>
      </dgm:prSet>
      <dgm:spPr/>
      <dgm:t>
        <a:bodyPr/>
        <a:lstStyle/>
        <a:p>
          <a:endParaRPr lang="en-GB"/>
        </a:p>
      </dgm:t>
    </dgm:pt>
    <dgm:pt modelId="{E8493F12-CF9C-4EC3-BAB6-616E777F6770}" type="pres">
      <dgm:prSet presAssocID="{B99DD8D5-932E-4624-BD7E-2F51F9E23E92}" presName="parentText" presStyleLbl="node1" presStyleIdx="0" presStyleCnt="1" custLinFactNeighborY="-3332">
        <dgm:presLayoutVars>
          <dgm:chMax val="0"/>
          <dgm:bulletEnabled val="1"/>
        </dgm:presLayoutVars>
      </dgm:prSet>
      <dgm:spPr/>
      <dgm:t>
        <a:bodyPr/>
        <a:lstStyle/>
        <a:p>
          <a:endParaRPr lang="en-GB"/>
        </a:p>
      </dgm:t>
    </dgm:pt>
    <dgm:pt modelId="{BF3DE40C-D68C-4380-93E4-B7F9F94D0023}" type="pres">
      <dgm:prSet presAssocID="{B99DD8D5-932E-4624-BD7E-2F51F9E23E92}" presName="childText" presStyleLbl="revTx" presStyleIdx="0" presStyleCnt="1" custScaleY="122160">
        <dgm:presLayoutVars>
          <dgm:bulletEnabled val="1"/>
        </dgm:presLayoutVars>
      </dgm:prSet>
      <dgm:spPr/>
      <dgm:t>
        <a:bodyPr/>
        <a:lstStyle/>
        <a:p>
          <a:endParaRPr lang="en-GB"/>
        </a:p>
      </dgm:t>
    </dgm:pt>
  </dgm:ptLst>
  <dgm:cxnLst>
    <dgm:cxn modelId="{569FDEC8-81DF-43DB-A526-C0D7C435129F}" type="presOf" srcId="{ADD19D17-E920-4ED5-A883-68D2F9E2FEF6}" destId="{A9AC6106-745F-40C3-8373-19698169136F}" srcOrd="0" destOrd="0" presId="urn:microsoft.com/office/officeart/2005/8/layout/vList2"/>
    <dgm:cxn modelId="{7223F272-169A-4AC7-BA42-C174A39E3349}" srcId="{B99DD8D5-932E-4624-BD7E-2F51F9E23E92}" destId="{24E10D95-D3C7-4D9E-883B-4D8AEDB5F24F}" srcOrd="3" destOrd="0" parTransId="{6D125AA4-A260-4186-9022-1C03CB3D59AE}" sibTransId="{91C4F790-C072-472B-BA5D-2B8306D6E1D8}"/>
    <dgm:cxn modelId="{CCAE1CD3-1379-49FA-BAAE-B2E3CFC10534}" srcId="{B99DD8D5-932E-4624-BD7E-2F51F9E23E92}" destId="{05A96CBC-5B2F-4954-8DC4-B02D8E665CD5}" srcOrd="2" destOrd="0" parTransId="{1D30A8E8-69BD-4718-A137-9AA1900DE4CC}" sibTransId="{EB869295-CCD4-44E6-96DF-52B3D4555178}"/>
    <dgm:cxn modelId="{A8189D8A-FB10-46C4-90DA-CEDE64C54CE4}" type="presOf" srcId="{E07DD16A-12A5-42C4-9071-1EB9DA4300EB}" destId="{BF3DE40C-D68C-4380-93E4-B7F9F94D0023}" srcOrd="0" destOrd="0" presId="urn:microsoft.com/office/officeart/2005/8/layout/vList2"/>
    <dgm:cxn modelId="{26EE52EB-5FFE-451B-A722-B2B9FCD86267}" type="presOf" srcId="{8593725B-1276-4331-9E90-189DD82B2BD2}" destId="{BF3DE40C-D68C-4380-93E4-B7F9F94D0023}" srcOrd="0" destOrd="1" presId="urn:microsoft.com/office/officeart/2005/8/layout/vList2"/>
    <dgm:cxn modelId="{EF5E7742-0C97-4A2A-87AC-9FEEFC03D7B7}" type="presOf" srcId="{B99DD8D5-932E-4624-BD7E-2F51F9E23E92}" destId="{E8493F12-CF9C-4EC3-BAB6-616E777F6770}" srcOrd="0" destOrd="0" presId="urn:microsoft.com/office/officeart/2005/8/layout/vList2"/>
    <dgm:cxn modelId="{C87E556C-BBEF-417A-8EF1-CC5388A23898}" srcId="{ADD19D17-E920-4ED5-A883-68D2F9E2FEF6}" destId="{B99DD8D5-932E-4624-BD7E-2F51F9E23E92}" srcOrd="0" destOrd="0" parTransId="{13CA6DBA-50C2-41ED-B9B9-60754A2074A4}" sibTransId="{C43F5174-640B-45F9-B3BB-72AB9093C8F4}"/>
    <dgm:cxn modelId="{602BA75F-08CD-45F3-9DD5-46DE671EF18C}" srcId="{B99DD8D5-932E-4624-BD7E-2F51F9E23E92}" destId="{E07DD16A-12A5-42C4-9071-1EB9DA4300EB}" srcOrd="0" destOrd="0" parTransId="{2BC02B8C-0C58-4CD3-B011-76FFFD686CE8}" sibTransId="{99F25380-7819-45F1-ABAE-9C8521694D1D}"/>
    <dgm:cxn modelId="{A462F873-584A-4A32-AC51-7F7FDAE15952}" srcId="{B99DD8D5-932E-4624-BD7E-2F51F9E23E92}" destId="{8593725B-1276-4331-9E90-189DD82B2BD2}" srcOrd="1" destOrd="0" parTransId="{D52916A9-8BEF-48D7-A838-48CCA4F28F03}" sibTransId="{2BA4108D-CE93-4D7B-AF64-BA252793F415}"/>
    <dgm:cxn modelId="{5DD31FB5-43EC-4671-9A95-F534AD782960}" type="presOf" srcId="{24E10D95-D3C7-4D9E-883B-4D8AEDB5F24F}" destId="{BF3DE40C-D68C-4380-93E4-B7F9F94D0023}" srcOrd="0" destOrd="3" presId="urn:microsoft.com/office/officeart/2005/8/layout/vList2"/>
    <dgm:cxn modelId="{3F517B1A-BE36-4F66-AF24-B4DF91C28DAF}" type="presOf" srcId="{05A96CBC-5B2F-4954-8DC4-B02D8E665CD5}" destId="{BF3DE40C-D68C-4380-93E4-B7F9F94D0023}" srcOrd="0" destOrd="2" presId="urn:microsoft.com/office/officeart/2005/8/layout/vList2"/>
    <dgm:cxn modelId="{C8B00572-3720-4CAC-8CCB-525FF35B3CD8}" type="presParOf" srcId="{A9AC6106-745F-40C3-8373-19698169136F}" destId="{E8493F12-CF9C-4EC3-BAB6-616E777F6770}" srcOrd="0" destOrd="0" presId="urn:microsoft.com/office/officeart/2005/8/layout/vList2"/>
    <dgm:cxn modelId="{02905F95-F944-4D3C-A310-5D9EFE127E2E}" type="presParOf" srcId="{A9AC6106-745F-40C3-8373-19698169136F}" destId="{BF3DE40C-D68C-4380-93E4-B7F9F94D002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212D03-E65D-4C2B-A3C5-199153B277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BE68755F-7EB0-441E-895D-EBF2FEAA15A7}">
      <dgm:prSet/>
      <dgm:spPr/>
      <dgm:t>
        <a:bodyPr/>
        <a:lstStyle/>
        <a:p>
          <a:pPr rtl="0"/>
          <a:r>
            <a:rPr lang="en-GB" dirty="0" smtClean="0">
              <a:latin typeface="Cambria" panose="02040503050406030204" pitchFamily="18" charset="0"/>
            </a:rPr>
            <a:t>All expenditures:</a:t>
          </a:r>
          <a:endParaRPr lang="hu-HU" dirty="0">
            <a:latin typeface="Cambria" panose="02040503050406030204" pitchFamily="18" charset="0"/>
          </a:endParaRPr>
        </a:p>
      </dgm:t>
    </dgm:pt>
    <dgm:pt modelId="{9998A2E3-D281-475E-B3E4-A9B26E2E1883}" type="parTrans" cxnId="{CC49E804-A508-43E0-BB6E-0D57B3DAEB3E}">
      <dgm:prSet/>
      <dgm:spPr/>
      <dgm:t>
        <a:bodyPr/>
        <a:lstStyle/>
        <a:p>
          <a:endParaRPr lang="hu-HU"/>
        </a:p>
      </dgm:t>
    </dgm:pt>
    <dgm:pt modelId="{CB4214A5-CD8A-4423-8D6F-CB22A5B6D4DC}" type="sibTrans" cxnId="{CC49E804-A508-43E0-BB6E-0D57B3DAEB3E}">
      <dgm:prSet/>
      <dgm:spPr/>
      <dgm:t>
        <a:bodyPr/>
        <a:lstStyle/>
        <a:p>
          <a:endParaRPr lang="hu-HU"/>
        </a:p>
      </dgm:t>
    </dgm:pt>
    <dgm:pt modelId="{EE2E99CB-8CD7-413E-B8DA-F6D8C8B8013F}">
      <dgm:prSet custT="1"/>
      <dgm:spPr/>
      <dgm:t>
        <a:bodyPr/>
        <a:lstStyle/>
        <a:p>
          <a:pPr rtl="0"/>
          <a:r>
            <a:rPr lang="en-GB" sz="2400" dirty="0" smtClean="0">
              <a:solidFill>
                <a:schemeClr val="tx2">
                  <a:lumMod val="75000"/>
                </a:schemeClr>
              </a:solidFill>
              <a:latin typeface="Cambria" panose="02040503050406030204" pitchFamily="18" charset="0"/>
            </a:rPr>
            <a:t>Relate to activities that </a:t>
          </a:r>
          <a:r>
            <a:rPr lang="en-GB" sz="2400" b="1" dirty="0" smtClean="0">
              <a:solidFill>
                <a:schemeClr val="tx2">
                  <a:lumMod val="75000"/>
                </a:schemeClr>
              </a:solidFill>
              <a:latin typeface="Cambria" panose="02040503050406030204" pitchFamily="18" charset="0"/>
            </a:rPr>
            <a:t>have not been financed</a:t>
          </a:r>
          <a:r>
            <a:rPr lang="en-GB" sz="2400" dirty="0" smtClean="0">
              <a:solidFill>
                <a:schemeClr val="tx2">
                  <a:lumMod val="75000"/>
                </a:schemeClr>
              </a:solidFill>
              <a:latin typeface="Cambria" panose="02040503050406030204" pitchFamily="18" charset="0"/>
            </a:rPr>
            <a:t> from other financial instruments</a:t>
          </a:r>
          <a:endParaRPr lang="hu-HU" sz="2400" dirty="0">
            <a:solidFill>
              <a:schemeClr val="tx2">
                <a:lumMod val="75000"/>
              </a:schemeClr>
            </a:solidFill>
            <a:latin typeface="Cambria" panose="02040503050406030204" pitchFamily="18" charset="0"/>
          </a:endParaRPr>
        </a:p>
      </dgm:t>
    </dgm:pt>
    <dgm:pt modelId="{9A0292DC-95CC-46A7-BD6E-7EEE148220AD}" type="parTrans" cxnId="{C3BD5CC6-AD2D-4E2F-8B6D-C0F23D09EE6B}">
      <dgm:prSet/>
      <dgm:spPr/>
      <dgm:t>
        <a:bodyPr/>
        <a:lstStyle/>
        <a:p>
          <a:endParaRPr lang="hu-HU"/>
        </a:p>
      </dgm:t>
    </dgm:pt>
    <dgm:pt modelId="{E1DA66F4-C386-4B9A-B4E2-4230766463B9}" type="sibTrans" cxnId="{C3BD5CC6-AD2D-4E2F-8B6D-C0F23D09EE6B}">
      <dgm:prSet/>
      <dgm:spPr/>
      <dgm:t>
        <a:bodyPr/>
        <a:lstStyle/>
        <a:p>
          <a:endParaRPr lang="hu-HU"/>
        </a:p>
      </dgm:t>
    </dgm:pt>
    <dgm:pt modelId="{DCA292A6-F4C2-478B-A543-12294CC3DDFD}">
      <dgm:prSet custT="1"/>
      <dgm:spPr/>
      <dgm:t>
        <a:bodyPr/>
        <a:lstStyle/>
        <a:p>
          <a:pPr rtl="0"/>
          <a:r>
            <a:rPr lang="en-GB" sz="2400" dirty="0" smtClean="0">
              <a:solidFill>
                <a:schemeClr val="tx2">
                  <a:lumMod val="75000"/>
                </a:schemeClr>
              </a:solidFill>
              <a:latin typeface="Cambria" panose="02040503050406030204" pitchFamily="18" charset="0"/>
            </a:rPr>
            <a:t>Are </a:t>
          </a:r>
          <a:r>
            <a:rPr lang="en-GB" sz="2400" b="1" dirty="0" smtClean="0">
              <a:solidFill>
                <a:schemeClr val="tx2">
                  <a:lumMod val="75000"/>
                </a:schemeClr>
              </a:solidFill>
              <a:latin typeface="Cambria" panose="02040503050406030204" pitchFamily="18" charset="0"/>
            </a:rPr>
            <a:t>supported by invoices or other documents</a:t>
          </a:r>
          <a:r>
            <a:rPr lang="en-GB" sz="2400" dirty="0" smtClean="0">
              <a:solidFill>
                <a:schemeClr val="tx2">
                  <a:lumMod val="75000"/>
                </a:schemeClr>
              </a:solidFill>
              <a:latin typeface="Cambria" panose="02040503050406030204" pitchFamily="18" charset="0"/>
            </a:rPr>
            <a:t> with probative value directly attributable to a certain project partner with the </a:t>
          </a:r>
          <a:r>
            <a:rPr lang="en-GB" sz="2400" b="1" dirty="0" smtClean="0">
              <a:solidFill>
                <a:schemeClr val="tx2">
                  <a:lumMod val="75000"/>
                </a:schemeClr>
              </a:solidFill>
              <a:latin typeface="Cambria" panose="02040503050406030204" pitchFamily="18" charset="0"/>
            </a:rPr>
            <a:t>exception</a:t>
          </a:r>
          <a:r>
            <a:rPr lang="en-GB" sz="2400" dirty="0" smtClean="0">
              <a:solidFill>
                <a:schemeClr val="tx2">
                  <a:lumMod val="75000"/>
                </a:schemeClr>
              </a:solidFill>
              <a:latin typeface="Cambria" panose="02040503050406030204" pitchFamily="18" charset="0"/>
            </a:rPr>
            <a:t> of the costs calculated as </a:t>
          </a:r>
          <a:r>
            <a:rPr lang="en-GB" sz="2400" b="1" dirty="0" smtClean="0">
              <a:solidFill>
                <a:schemeClr val="tx2">
                  <a:lumMod val="75000"/>
                </a:schemeClr>
              </a:solidFill>
              <a:latin typeface="Cambria" panose="02040503050406030204" pitchFamily="18" charset="0"/>
            </a:rPr>
            <a:t>flat rates and lump sums</a:t>
          </a:r>
          <a:endParaRPr lang="hu-HU" sz="2400" dirty="0">
            <a:solidFill>
              <a:schemeClr val="tx2">
                <a:lumMod val="75000"/>
              </a:schemeClr>
            </a:solidFill>
            <a:latin typeface="Cambria" panose="02040503050406030204" pitchFamily="18" charset="0"/>
          </a:endParaRPr>
        </a:p>
      </dgm:t>
    </dgm:pt>
    <dgm:pt modelId="{936DA530-DF4E-4B2F-9931-56EF3E3AE00B}" type="parTrans" cxnId="{9D9A7592-4806-49E7-81D1-3CAE7BB829EA}">
      <dgm:prSet/>
      <dgm:spPr/>
      <dgm:t>
        <a:bodyPr/>
        <a:lstStyle/>
        <a:p>
          <a:endParaRPr lang="hu-HU"/>
        </a:p>
      </dgm:t>
    </dgm:pt>
    <dgm:pt modelId="{07B0920F-64AD-4B7A-A1A1-BD649B201850}" type="sibTrans" cxnId="{9D9A7592-4806-49E7-81D1-3CAE7BB829EA}">
      <dgm:prSet/>
      <dgm:spPr/>
      <dgm:t>
        <a:bodyPr/>
        <a:lstStyle/>
        <a:p>
          <a:endParaRPr lang="hu-HU"/>
        </a:p>
      </dgm:t>
    </dgm:pt>
    <dgm:pt modelId="{E4DA9466-B845-4114-ACEE-AD277EB9634D}">
      <dgm:prSet custT="1"/>
      <dgm:spPr/>
      <dgm:t>
        <a:bodyPr/>
        <a:lstStyle/>
        <a:p>
          <a:pPr rtl="0"/>
          <a:r>
            <a:rPr lang="en-GB" sz="2400" dirty="0" smtClean="0">
              <a:solidFill>
                <a:schemeClr val="tx2">
                  <a:lumMod val="75000"/>
                </a:schemeClr>
              </a:solidFill>
              <a:latin typeface="Cambria" panose="02040503050406030204" pitchFamily="18" charset="0"/>
            </a:rPr>
            <a:t>Are in line with </a:t>
          </a:r>
          <a:r>
            <a:rPr lang="en-GB" sz="2400" b="1" dirty="0" smtClean="0">
              <a:solidFill>
                <a:schemeClr val="tx2">
                  <a:lumMod val="75000"/>
                </a:schemeClr>
              </a:solidFill>
              <a:latin typeface="Cambria" panose="02040503050406030204" pitchFamily="18" charset="0"/>
            </a:rPr>
            <a:t>eligibility rules </a:t>
          </a:r>
          <a:r>
            <a:rPr lang="en-GB" sz="2400" dirty="0" smtClean="0">
              <a:solidFill>
                <a:schemeClr val="tx2">
                  <a:lumMod val="75000"/>
                </a:schemeClr>
              </a:solidFill>
              <a:latin typeface="Cambria" panose="02040503050406030204" pitchFamily="18" charset="0"/>
            </a:rPr>
            <a:t>on EU, programme and national level</a:t>
          </a:r>
          <a:endParaRPr lang="hu-HU" sz="2400" dirty="0">
            <a:solidFill>
              <a:schemeClr val="tx2">
                <a:lumMod val="75000"/>
              </a:schemeClr>
            </a:solidFill>
            <a:latin typeface="Cambria" panose="02040503050406030204" pitchFamily="18" charset="0"/>
          </a:endParaRPr>
        </a:p>
      </dgm:t>
    </dgm:pt>
    <dgm:pt modelId="{32D7F7BE-3C1B-4DB1-A16D-CE6CE7FD6BBC}" type="parTrans" cxnId="{27934A94-831C-446A-99EA-9D988FF95051}">
      <dgm:prSet/>
      <dgm:spPr/>
      <dgm:t>
        <a:bodyPr/>
        <a:lstStyle/>
        <a:p>
          <a:endParaRPr lang="hu-HU"/>
        </a:p>
      </dgm:t>
    </dgm:pt>
    <dgm:pt modelId="{5880DCDE-C827-44AC-8B16-15C506C89B87}" type="sibTrans" cxnId="{27934A94-831C-446A-99EA-9D988FF95051}">
      <dgm:prSet/>
      <dgm:spPr/>
      <dgm:t>
        <a:bodyPr/>
        <a:lstStyle/>
        <a:p>
          <a:endParaRPr lang="hu-HU"/>
        </a:p>
      </dgm:t>
    </dgm:pt>
    <dgm:pt modelId="{14EA36FD-F152-40D8-9519-6CE580D449CF}" type="pres">
      <dgm:prSet presAssocID="{1D212D03-E65D-4C2B-A3C5-199153B2778E}" presName="linear" presStyleCnt="0">
        <dgm:presLayoutVars>
          <dgm:animLvl val="lvl"/>
          <dgm:resizeHandles val="exact"/>
        </dgm:presLayoutVars>
      </dgm:prSet>
      <dgm:spPr/>
      <dgm:t>
        <a:bodyPr/>
        <a:lstStyle/>
        <a:p>
          <a:endParaRPr lang="en-GB"/>
        </a:p>
      </dgm:t>
    </dgm:pt>
    <dgm:pt modelId="{21C603C1-832D-4131-9EF9-D765EBA22081}" type="pres">
      <dgm:prSet presAssocID="{BE68755F-7EB0-441E-895D-EBF2FEAA15A7}" presName="parentText" presStyleLbl="node1" presStyleIdx="0" presStyleCnt="1" custScaleY="49048" custLinFactNeighborY="-7202">
        <dgm:presLayoutVars>
          <dgm:chMax val="0"/>
          <dgm:bulletEnabled val="1"/>
        </dgm:presLayoutVars>
      </dgm:prSet>
      <dgm:spPr/>
      <dgm:t>
        <a:bodyPr/>
        <a:lstStyle/>
        <a:p>
          <a:endParaRPr lang="en-GB"/>
        </a:p>
      </dgm:t>
    </dgm:pt>
    <dgm:pt modelId="{9DCE0C82-C095-4A76-84FB-33ACB0828999}" type="pres">
      <dgm:prSet presAssocID="{BE68755F-7EB0-441E-895D-EBF2FEAA15A7}" presName="childText" presStyleLbl="revTx" presStyleIdx="0" presStyleCnt="1">
        <dgm:presLayoutVars>
          <dgm:bulletEnabled val="1"/>
        </dgm:presLayoutVars>
      </dgm:prSet>
      <dgm:spPr/>
      <dgm:t>
        <a:bodyPr/>
        <a:lstStyle/>
        <a:p>
          <a:endParaRPr lang="en-GB"/>
        </a:p>
      </dgm:t>
    </dgm:pt>
  </dgm:ptLst>
  <dgm:cxnLst>
    <dgm:cxn modelId="{01BE2FA4-6AD9-4634-B21A-747F7793216C}" type="presOf" srcId="{EE2E99CB-8CD7-413E-B8DA-F6D8C8B8013F}" destId="{9DCE0C82-C095-4A76-84FB-33ACB0828999}" srcOrd="0" destOrd="0" presId="urn:microsoft.com/office/officeart/2005/8/layout/vList2"/>
    <dgm:cxn modelId="{775504A1-3DE5-4ECC-88DD-E99336AF5D37}" type="presOf" srcId="{E4DA9466-B845-4114-ACEE-AD277EB9634D}" destId="{9DCE0C82-C095-4A76-84FB-33ACB0828999}" srcOrd="0" destOrd="2" presId="urn:microsoft.com/office/officeart/2005/8/layout/vList2"/>
    <dgm:cxn modelId="{C3BD5CC6-AD2D-4E2F-8B6D-C0F23D09EE6B}" srcId="{BE68755F-7EB0-441E-895D-EBF2FEAA15A7}" destId="{EE2E99CB-8CD7-413E-B8DA-F6D8C8B8013F}" srcOrd="0" destOrd="0" parTransId="{9A0292DC-95CC-46A7-BD6E-7EEE148220AD}" sibTransId="{E1DA66F4-C386-4B9A-B4E2-4230766463B9}"/>
    <dgm:cxn modelId="{1D4B291D-1E85-450A-A612-50DCDBD0F9F6}" type="presOf" srcId="{1D212D03-E65D-4C2B-A3C5-199153B2778E}" destId="{14EA36FD-F152-40D8-9519-6CE580D449CF}" srcOrd="0" destOrd="0" presId="urn:microsoft.com/office/officeart/2005/8/layout/vList2"/>
    <dgm:cxn modelId="{26012247-96FD-4835-A0FB-9621ACADC1A2}" type="presOf" srcId="{BE68755F-7EB0-441E-895D-EBF2FEAA15A7}" destId="{21C603C1-832D-4131-9EF9-D765EBA22081}" srcOrd="0" destOrd="0" presId="urn:microsoft.com/office/officeart/2005/8/layout/vList2"/>
    <dgm:cxn modelId="{AE90CCFF-F892-43B3-8523-F637891B366B}" type="presOf" srcId="{DCA292A6-F4C2-478B-A543-12294CC3DDFD}" destId="{9DCE0C82-C095-4A76-84FB-33ACB0828999}" srcOrd="0" destOrd="1" presId="urn:microsoft.com/office/officeart/2005/8/layout/vList2"/>
    <dgm:cxn modelId="{CC49E804-A508-43E0-BB6E-0D57B3DAEB3E}" srcId="{1D212D03-E65D-4C2B-A3C5-199153B2778E}" destId="{BE68755F-7EB0-441E-895D-EBF2FEAA15A7}" srcOrd="0" destOrd="0" parTransId="{9998A2E3-D281-475E-B3E4-A9B26E2E1883}" sibTransId="{CB4214A5-CD8A-4423-8D6F-CB22A5B6D4DC}"/>
    <dgm:cxn modelId="{9D9A7592-4806-49E7-81D1-3CAE7BB829EA}" srcId="{BE68755F-7EB0-441E-895D-EBF2FEAA15A7}" destId="{DCA292A6-F4C2-478B-A543-12294CC3DDFD}" srcOrd="1" destOrd="0" parTransId="{936DA530-DF4E-4B2F-9931-56EF3E3AE00B}" sibTransId="{07B0920F-64AD-4B7A-A1A1-BD649B201850}"/>
    <dgm:cxn modelId="{27934A94-831C-446A-99EA-9D988FF95051}" srcId="{BE68755F-7EB0-441E-895D-EBF2FEAA15A7}" destId="{E4DA9466-B845-4114-ACEE-AD277EB9634D}" srcOrd="2" destOrd="0" parTransId="{32D7F7BE-3C1B-4DB1-A16D-CE6CE7FD6BBC}" sibTransId="{5880DCDE-C827-44AC-8B16-15C506C89B87}"/>
    <dgm:cxn modelId="{207B4CDC-02D2-4636-8149-F43F8D492F93}" type="presParOf" srcId="{14EA36FD-F152-40D8-9519-6CE580D449CF}" destId="{21C603C1-832D-4131-9EF9-D765EBA22081}" srcOrd="0" destOrd="0" presId="urn:microsoft.com/office/officeart/2005/8/layout/vList2"/>
    <dgm:cxn modelId="{57937F46-B01E-40BD-A231-DDD34E1DEAAB}" type="presParOf" srcId="{14EA36FD-F152-40D8-9519-6CE580D449CF}" destId="{9DCE0C82-C095-4A76-84FB-33ACB082899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2FE47D-2B8B-42F9-9549-27DBCDD29F11}"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hu-HU"/>
        </a:p>
      </dgm:t>
    </dgm:pt>
    <dgm:pt modelId="{DBF5648A-9CF8-4EEB-B98A-B4E415C45DC7}">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en-GB" sz="1800" dirty="0" smtClean="0">
              <a:solidFill>
                <a:schemeClr val="bg1"/>
              </a:solidFill>
              <a:latin typeface="Cambria" panose="02040503050406030204" pitchFamily="18" charset="0"/>
            </a:rPr>
            <a:t>Second hand equipment                                                                                                                                                  </a:t>
          </a:r>
          <a:r>
            <a:rPr lang="en-GB" sz="1600" i="1" dirty="0" smtClean="0">
              <a:solidFill>
                <a:srgbClr val="FF0000"/>
              </a:solidFill>
              <a:latin typeface="Cambria" panose="02040503050406030204" pitchFamily="18" charset="0"/>
            </a:rPr>
            <a:t>Not exhaustive list</a:t>
          </a:r>
          <a:endParaRPr lang="hu-HU" sz="1600" dirty="0">
            <a:solidFill>
              <a:schemeClr val="bg1"/>
            </a:solidFill>
            <a:latin typeface="Cambria" panose="02040503050406030204" pitchFamily="18" charset="0"/>
          </a:endParaRPr>
        </a:p>
      </dgm:t>
    </dgm:pt>
    <dgm:pt modelId="{D69632D0-796E-4AD3-B919-EF4C827AEA0F}">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en-GB" sz="1800" dirty="0" smtClean="0">
              <a:solidFill>
                <a:schemeClr val="bg1"/>
              </a:solidFill>
              <a:latin typeface="Cambria" panose="02040503050406030204" pitchFamily="18" charset="0"/>
            </a:rPr>
            <a:t>Contributions in kind</a:t>
          </a:r>
          <a:endParaRPr lang="hu-HU" sz="1800" dirty="0">
            <a:solidFill>
              <a:schemeClr val="bg1"/>
            </a:solidFill>
            <a:latin typeface="Cambria" panose="02040503050406030204" pitchFamily="18" charset="0"/>
          </a:endParaRPr>
        </a:p>
      </dgm:t>
    </dgm:pt>
    <dgm:pt modelId="{0ACE70E8-75EE-4A3D-9FDD-F114F64B2EE2}">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en-GB" sz="1800" dirty="0" smtClean="0">
              <a:solidFill>
                <a:schemeClr val="bg1"/>
              </a:solidFill>
              <a:latin typeface="Cambria" panose="02040503050406030204" pitchFamily="18" charset="0"/>
            </a:rPr>
            <a:t>Value added tax except where it is non-recoverable</a:t>
          </a:r>
          <a:endParaRPr lang="hu-HU" sz="1800" dirty="0">
            <a:solidFill>
              <a:schemeClr val="bg1"/>
            </a:solidFill>
            <a:latin typeface="Cambria" panose="02040503050406030204" pitchFamily="18" charset="0"/>
          </a:endParaRPr>
        </a:p>
      </dgm:t>
    </dgm:pt>
    <dgm:pt modelId="{330CA70F-F445-4A86-8789-AF4A61C6BC7C}">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en-GB" sz="1800" dirty="0" smtClean="0">
              <a:solidFill>
                <a:schemeClr val="bg1"/>
              </a:solidFill>
              <a:latin typeface="Cambria" panose="02040503050406030204" pitchFamily="18" charset="0"/>
            </a:rPr>
            <a:t>Purchase of land and existing buildings</a:t>
          </a:r>
          <a:endParaRPr lang="hu-HU" sz="1800" dirty="0">
            <a:solidFill>
              <a:schemeClr val="bg1"/>
            </a:solidFill>
            <a:latin typeface="Cambria" panose="02040503050406030204" pitchFamily="18" charset="0"/>
          </a:endParaRPr>
        </a:p>
      </dgm:t>
    </dgm:pt>
    <dgm:pt modelId="{D6B24BF7-8C25-47D6-AE28-4B7F953C29D8}">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en-GB" sz="1800" dirty="0" smtClean="0">
              <a:solidFill>
                <a:schemeClr val="bg1"/>
              </a:solidFill>
              <a:latin typeface="Cambria" panose="02040503050406030204" pitchFamily="18" charset="0"/>
            </a:rPr>
            <a:t>Interest on debt</a:t>
          </a:r>
          <a:endParaRPr lang="hu-HU" sz="1800" dirty="0">
            <a:solidFill>
              <a:schemeClr val="bg1"/>
            </a:solidFill>
            <a:latin typeface="Cambria" panose="02040503050406030204" pitchFamily="18" charset="0"/>
          </a:endParaRPr>
        </a:p>
      </dgm:t>
    </dgm:pt>
    <dgm:pt modelId="{DDCBBF2A-4364-4323-B797-E3E9CDE6034B}">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en-GB" sz="1800" dirty="0" smtClean="0">
              <a:solidFill>
                <a:schemeClr val="bg1"/>
              </a:solidFill>
              <a:latin typeface="Cambria" panose="02040503050406030204" pitchFamily="18" charset="0"/>
            </a:rPr>
            <a:t>Costs related to fluctuation of foreign exchange rate</a:t>
          </a:r>
          <a:endParaRPr lang="hu-HU" sz="1800" dirty="0">
            <a:solidFill>
              <a:schemeClr val="bg1"/>
            </a:solidFill>
            <a:latin typeface="Cambria" panose="02040503050406030204" pitchFamily="18" charset="0"/>
          </a:endParaRPr>
        </a:p>
      </dgm:t>
    </dgm:pt>
    <dgm:pt modelId="{E50F58A8-B207-41C3-93AC-4E73C84AA7EC}">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en-GB" sz="1800" b="0" dirty="0" smtClean="0">
              <a:solidFill>
                <a:schemeClr val="bg1"/>
              </a:solidFill>
              <a:latin typeface="Cambria" panose="02040503050406030204" pitchFamily="18" charset="0"/>
            </a:rPr>
            <a:t>C</a:t>
          </a:r>
          <a:r>
            <a:rPr lang="en-GB" sz="1800" dirty="0" smtClean="0">
              <a:solidFill>
                <a:schemeClr val="bg1"/>
              </a:solidFill>
              <a:latin typeface="Cambria" panose="02040503050406030204" pitchFamily="18" charset="0"/>
            </a:rPr>
            <a:t>osts of gifts, except those not exceeding 50 EUR per gift where related to promotion, communication, publicity or information</a:t>
          </a:r>
          <a:endParaRPr lang="hu-HU" sz="1800" dirty="0">
            <a:solidFill>
              <a:schemeClr val="bg1"/>
            </a:solidFill>
            <a:latin typeface="Cambria" panose="02040503050406030204" pitchFamily="18" charset="0"/>
          </a:endParaRPr>
        </a:p>
      </dgm:t>
    </dgm:pt>
    <dgm:pt modelId="{AEE419B8-315C-414F-9E9D-C5CC1C8AFBAC}">
      <dgm:prSet>
        <dgm:style>
          <a:lnRef idx="1">
            <a:schemeClr val="accent1"/>
          </a:lnRef>
          <a:fillRef idx="2">
            <a:schemeClr val="accent1"/>
          </a:fillRef>
          <a:effectRef idx="1">
            <a:schemeClr val="accent1"/>
          </a:effectRef>
          <a:fontRef idx="minor">
            <a:schemeClr val="dk1"/>
          </a:fontRef>
        </dgm:style>
      </dgm:prSet>
      <dgm:spPr>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stretch>
            <a:fillRect/>
          </a:stretch>
        </a:blipFill>
        <a:ln/>
      </dgm:spPr>
      <dgm:t>
        <a:bodyPr/>
        <a:lstStyle/>
        <a:p>
          <a:pPr algn="l" rtl="0"/>
          <a:endParaRPr lang="hu-HU" sz="1900" dirty="0">
            <a:solidFill>
              <a:schemeClr val="tx2">
                <a:lumMod val="75000"/>
              </a:schemeClr>
            </a:solidFill>
            <a:latin typeface="Cambria" panose="02040503050406030204" pitchFamily="18" charset="0"/>
          </a:endParaRPr>
        </a:p>
      </dgm:t>
    </dgm:pt>
    <dgm:pt modelId="{5D45152A-5833-4D47-9C8F-34DFF6BED79E}" type="sibTrans" cxnId="{C3287AC3-B312-4218-BA49-95E0FE319517}">
      <dgm:prSet/>
      <dgm:spPr/>
      <dgm:t>
        <a:bodyPr/>
        <a:lstStyle/>
        <a:p>
          <a:endParaRPr lang="hu-HU"/>
        </a:p>
      </dgm:t>
    </dgm:pt>
    <dgm:pt modelId="{E6AAEA02-E0F4-47B7-8B25-436F4E74ED03}" type="parTrans" cxnId="{C3287AC3-B312-4218-BA49-95E0FE319517}">
      <dgm:prSet/>
      <dgm:spPr/>
      <dgm:t>
        <a:bodyPr/>
        <a:lstStyle/>
        <a:p>
          <a:endParaRPr lang="hu-HU"/>
        </a:p>
      </dgm:t>
    </dgm:pt>
    <dgm:pt modelId="{E1B97C7B-EA26-4C0F-A147-2F6D62C88928}" type="sibTrans" cxnId="{E5F145A0-488B-41EF-88B9-A5A1BC3E3551}">
      <dgm:prSet/>
      <dgm:spPr/>
      <dgm:t>
        <a:bodyPr/>
        <a:lstStyle/>
        <a:p>
          <a:endParaRPr lang="hu-HU"/>
        </a:p>
      </dgm:t>
    </dgm:pt>
    <dgm:pt modelId="{66ADC75D-4C10-4A8E-8576-7CF8F158265E}" type="parTrans" cxnId="{E5F145A0-488B-41EF-88B9-A5A1BC3E3551}">
      <dgm:prSet/>
      <dgm:spPr/>
      <dgm:t>
        <a:bodyPr/>
        <a:lstStyle/>
        <a:p>
          <a:endParaRPr lang="hu-HU"/>
        </a:p>
      </dgm:t>
    </dgm:pt>
    <dgm:pt modelId="{CA6B085E-7FB1-4060-A46D-0CF868158060}" type="sibTrans" cxnId="{95AE5BA4-6E07-4A25-8E07-5648AB1319E6}">
      <dgm:prSet/>
      <dgm:spPr/>
      <dgm:t>
        <a:bodyPr/>
        <a:lstStyle/>
        <a:p>
          <a:endParaRPr lang="hu-HU"/>
        </a:p>
      </dgm:t>
    </dgm:pt>
    <dgm:pt modelId="{E472980B-698F-4A96-A29D-48DCA7158DB4}" type="parTrans" cxnId="{95AE5BA4-6E07-4A25-8E07-5648AB1319E6}">
      <dgm:prSet/>
      <dgm:spPr/>
      <dgm:t>
        <a:bodyPr/>
        <a:lstStyle/>
        <a:p>
          <a:endParaRPr lang="hu-HU"/>
        </a:p>
      </dgm:t>
    </dgm:pt>
    <dgm:pt modelId="{222D072B-51C6-4BBB-B1EA-1364C66015F0}" type="sibTrans" cxnId="{479FD85B-82D2-42BD-9FC0-E29AFB4E0DC6}">
      <dgm:prSet/>
      <dgm:spPr/>
      <dgm:t>
        <a:bodyPr/>
        <a:lstStyle/>
        <a:p>
          <a:endParaRPr lang="hu-HU"/>
        </a:p>
      </dgm:t>
    </dgm:pt>
    <dgm:pt modelId="{E35F2797-9C63-4D1D-AB3A-C1123B8DEF30}" type="parTrans" cxnId="{479FD85B-82D2-42BD-9FC0-E29AFB4E0DC6}">
      <dgm:prSet/>
      <dgm:spPr/>
      <dgm:t>
        <a:bodyPr/>
        <a:lstStyle/>
        <a:p>
          <a:endParaRPr lang="hu-HU"/>
        </a:p>
      </dgm:t>
    </dgm:pt>
    <dgm:pt modelId="{50B961FB-27BC-4100-B9CB-2DA5B5691C2E}" type="sibTrans" cxnId="{E6F1381B-2867-4CB8-994A-8722C1FFA450}">
      <dgm:prSet/>
      <dgm:spPr/>
      <dgm:t>
        <a:bodyPr/>
        <a:lstStyle/>
        <a:p>
          <a:endParaRPr lang="hu-HU"/>
        </a:p>
      </dgm:t>
    </dgm:pt>
    <dgm:pt modelId="{D70F84E0-31DD-4B17-968A-0DEE99713FAC}" type="parTrans" cxnId="{E6F1381B-2867-4CB8-994A-8722C1FFA450}">
      <dgm:prSet/>
      <dgm:spPr/>
      <dgm:t>
        <a:bodyPr/>
        <a:lstStyle/>
        <a:p>
          <a:endParaRPr lang="hu-HU"/>
        </a:p>
      </dgm:t>
    </dgm:pt>
    <dgm:pt modelId="{FC6E6B5E-6B86-4B51-BAAA-EB95BE29B79E}" type="sibTrans" cxnId="{B30393CD-F762-46A9-8F0B-11B118A03B0E}">
      <dgm:prSet/>
      <dgm:spPr/>
      <dgm:t>
        <a:bodyPr/>
        <a:lstStyle/>
        <a:p>
          <a:endParaRPr lang="hu-HU"/>
        </a:p>
      </dgm:t>
    </dgm:pt>
    <dgm:pt modelId="{8F1ED864-0CA9-4C29-B621-5DFE9F050C40}" type="parTrans" cxnId="{B30393CD-F762-46A9-8F0B-11B118A03B0E}">
      <dgm:prSet/>
      <dgm:spPr/>
      <dgm:t>
        <a:bodyPr/>
        <a:lstStyle/>
        <a:p>
          <a:endParaRPr lang="hu-HU"/>
        </a:p>
      </dgm:t>
    </dgm:pt>
    <dgm:pt modelId="{9C11EEB7-EA34-4AFB-BB16-F69EF0010BF0}" type="sibTrans" cxnId="{C717C868-D8A9-4FDD-980A-B81ECBD4B98B}">
      <dgm:prSet/>
      <dgm:spPr/>
      <dgm:t>
        <a:bodyPr/>
        <a:lstStyle/>
        <a:p>
          <a:endParaRPr lang="hu-HU"/>
        </a:p>
      </dgm:t>
    </dgm:pt>
    <dgm:pt modelId="{53E069B0-EFA4-4789-BE3A-F6B31B1C25AF}" type="parTrans" cxnId="{C717C868-D8A9-4FDD-980A-B81ECBD4B98B}">
      <dgm:prSet/>
      <dgm:spPr/>
      <dgm:t>
        <a:bodyPr/>
        <a:lstStyle/>
        <a:p>
          <a:endParaRPr lang="hu-HU"/>
        </a:p>
      </dgm:t>
    </dgm:pt>
    <dgm:pt modelId="{18027F79-9EE9-4DE8-92C5-DEE217848125}" type="sibTrans" cxnId="{4E681D43-5C6D-485E-B9AD-0B79460AB255}">
      <dgm:prSet/>
      <dgm:spPr/>
      <dgm:t>
        <a:bodyPr/>
        <a:lstStyle/>
        <a:p>
          <a:endParaRPr lang="hu-HU"/>
        </a:p>
      </dgm:t>
    </dgm:pt>
    <dgm:pt modelId="{7621AE0E-8027-461C-B37E-ECCF39074981}" type="parTrans" cxnId="{4E681D43-5C6D-485E-B9AD-0B79460AB255}">
      <dgm:prSet/>
      <dgm:spPr/>
      <dgm:t>
        <a:bodyPr/>
        <a:lstStyle/>
        <a:p>
          <a:endParaRPr lang="hu-HU"/>
        </a:p>
      </dgm:t>
    </dgm:pt>
    <dgm:pt modelId="{B48D9A3A-5264-4966-AAFA-865835F0F3EF}">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hu-HU" sz="1800" dirty="0" smtClean="0">
              <a:solidFill>
                <a:schemeClr val="bg1"/>
              </a:solidFill>
              <a:latin typeface="Cambria" panose="02040503050406030204" pitchFamily="18" charset="0"/>
            </a:rPr>
            <a:t>C</a:t>
          </a:r>
          <a:r>
            <a:rPr lang="en-GB" sz="1800" dirty="0" smtClean="0">
              <a:solidFill>
                <a:schemeClr val="bg1"/>
              </a:solidFill>
              <a:latin typeface="Cambria" panose="02040503050406030204" pitchFamily="18" charset="0"/>
            </a:rPr>
            <a:t>ommon costs</a:t>
          </a:r>
          <a:endParaRPr lang="hu-HU" sz="1800" dirty="0">
            <a:solidFill>
              <a:schemeClr val="bg1"/>
            </a:solidFill>
            <a:latin typeface="Cambria" panose="02040503050406030204" pitchFamily="18" charset="0"/>
          </a:endParaRPr>
        </a:p>
      </dgm:t>
    </dgm:pt>
    <dgm:pt modelId="{369A436B-658B-46FE-8D6F-9BA07F0BCB4E}" type="parTrans" cxnId="{D4BB805D-5F5C-497A-BC90-EB9C98E6C0F9}">
      <dgm:prSet/>
      <dgm:spPr/>
      <dgm:t>
        <a:bodyPr/>
        <a:lstStyle/>
        <a:p>
          <a:endParaRPr lang="hu-HU"/>
        </a:p>
      </dgm:t>
    </dgm:pt>
    <dgm:pt modelId="{91ACCF9F-A1D8-4EF6-B75F-B65BE046470A}" type="sibTrans" cxnId="{D4BB805D-5F5C-497A-BC90-EB9C98E6C0F9}">
      <dgm:prSet/>
      <dgm:spPr/>
      <dgm:t>
        <a:bodyPr/>
        <a:lstStyle/>
        <a:p>
          <a:endParaRPr lang="hu-HU"/>
        </a:p>
      </dgm:t>
    </dgm:pt>
    <dgm:pt modelId="{3D0A96B6-B9C6-4A41-829E-39EACBD912B3}">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hu-HU" sz="1800" dirty="0" smtClean="0">
              <a:solidFill>
                <a:schemeClr val="bg1"/>
              </a:solidFill>
              <a:latin typeface="Cambria" panose="02040503050406030204" pitchFamily="18" charset="0"/>
            </a:rPr>
            <a:t>F</a:t>
          </a:r>
          <a:r>
            <a:rPr lang="en-GB" sz="1800" dirty="0" smtClean="0">
              <a:solidFill>
                <a:schemeClr val="bg1"/>
              </a:solidFill>
              <a:latin typeface="Cambria" panose="02040503050406030204" pitchFamily="18" charset="0"/>
            </a:rPr>
            <a:t>ines, financial penalties and expenditure on legal disputes and litigation</a:t>
          </a:r>
          <a:endParaRPr lang="hu-HU" sz="1800" dirty="0">
            <a:solidFill>
              <a:schemeClr val="bg1"/>
            </a:solidFill>
          </a:endParaRPr>
        </a:p>
      </dgm:t>
    </dgm:pt>
    <dgm:pt modelId="{BF6958C0-BCC1-44E6-BEF8-4E7FB553548E}" type="parTrans" cxnId="{5DDBA29F-640D-43CA-94F1-4FA5D421C5EF}">
      <dgm:prSet/>
      <dgm:spPr/>
      <dgm:t>
        <a:bodyPr/>
        <a:lstStyle/>
        <a:p>
          <a:endParaRPr lang="hu-HU"/>
        </a:p>
      </dgm:t>
    </dgm:pt>
    <dgm:pt modelId="{A26BC2BF-4C6F-479C-B6E1-75C278AFFA69}" type="sibTrans" cxnId="{5DDBA29F-640D-43CA-94F1-4FA5D421C5EF}">
      <dgm:prSet/>
      <dgm:spPr/>
      <dgm:t>
        <a:bodyPr/>
        <a:lstStyle/>
        <a:p>
          <a:endParaRPr lang="hu-HU"/>
        </a:p>
      </dgm:t>
    </dgm:pt>
    <dgm:pt modelId="{E73575A9-CB1D-4856-BCF7-C803D8746A5D}">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r>
            <a:rPr lang="hu-HU" sz="2800" dirty="0" smtClean="0">
              <a:solidFill>
                <a:schemeClr val="bg1"/>
              </a:solidFill>
              <a:latin typeface="Cambria" panose="02040503050406030204" pitchFamily="18" charset="0"/>
            </a:rPr>
            <a:t>Ineligible expenditures</a:t>
          </a:r>
          <a:endParaRPr lang="hu-HU" sz="2800" dirty="0">
            <a:solidFill>
              <a:schemeClr val="bg1"/>
            </a:solidFill>
            <a:latin typeface="Cambria" panose="02040503050406030204" pitchFamily="18" charset="0"/>
          </a:endParaRPr>
        </a:p>
      </dgm:t>
    </dgm:pt>
    <dgm:pt modelId="{AA775AB9-4E3B-4FF6-A02C-388E5A35E53C}" type="parTrans" cxnId="{9D5D2CEF-7D8C-4819-BE99-F6D1C62A0679}">
      <dgm:prSet/>
      <dgm:spPr/>
      <dgm:t>
        <a:bodyPr/>
        <a:lstStyle/>
        <a:p>
          <a:endParaRPr lang="hu-HU"/>
        </a:p>
      </dgm:t>
    </dgm:pt>
    <dgm:pt modelId="{F21D6EAD-CDED-4A1A-A20A-D23B7BA68EE4}" type="sibTrans" cxnId="{9D5D2CEF-7D8C-4819-BE99-F6D1C62A0679}">
      <dgm:prSet/>
      <dgm:spPr/>
      <dgm:t>
        <a:bodyPr/>
        <a:lstStyle/>
        <a:p>
          <a:endParaRPr lang="hu-HU"/>
        </a:p>
      </dgm:t>
    </dgm:pt>
    <dgm:pt modelId="{248DB4D7-70BC-4580-907E-F658B0BCFE96}">
      <dgm:prSet custT="1">
        <dgm:style>
          <a:lnRef idx="1">
            <a:schemeClr val="dk1"/>
          </a:lnRef>
          <a:fillRef idx="2">
            <a:schemeClr val="dk1"/>
          </a:fillRef>
          <a:effectRef idx="1">
            <a:schemeClr val="dk1"/>
          </a:effectRef>
          <a:fontRef idx="minor">
            <a:schemeClr val="dk1"/>
          </a:fontRef>
        </dgm:style>
      </dgm:prSet>
      <dgm:spPr>
        <a:solidFill>
          <a:schemeClr val="accent1">
            <a:lumMod val="75000"/>
          </a:schemeClr>
        </a:solidFill>
      </dgm:spPr>
      <dgm:t>
        <a:bodyPr/>
        <a:lstStyle/>
        <a:p>
          <a:pPr algn="l" rtl="0"/>
          <a:endParaRPr lang="hu-HU" sz="1600" dirty="0">
            <a:solidFill>
              <a:schemeClr val="bg1"/>
            </a:solidFill>
            <a:latin typeface="Cambria" panose="02040503050406030204" pitchFamily="18" charset="0"/>
          </a:endParaRPr>
        </a:p>
      </dgm:t>
    </dgm:pt>
    <dgm:pt modelId="{E398BF43-D0CF-4FC3-9901-980DE868955F}" type="parTrans" cxnId="{F53BC4B3-37A3-4A53-85C8-E84BD1D77189}">
      <dgm:prSet/>
      <dgm:spPr/>
    </dgm:pt>
    <dgm:pt modelId="{919BBC1F-8B96-46CF-B679-6049B6EF24C0}" type="sibTrans" cxnId="{F53BC4B3-37A3-4A53-85C8-E84BD1D77189}">
      <dgm:prSet/>
      <dgm:spPr/>
    </dgm:pt>
    <dgm:pt modelId="{153F3FF1-EC2F-449E-BACB-E5B3BC7100A3}" type="pres">
      <dgm:prSet presAssocID="{052FE47D-2B8B-42F9-9549-27DBCDD29F11}" presName="Name0" presStyleCnt="0">
        <dgm:presLayoutVars>
          <dgm:dir/>
          <dgm:animLvl val="lvl"/>
          <dgm:resizeHandles val="exact"/>
        </dgm:presLayoutVars>
      </dgm:prSet>
      <dgm:spPr/>
      <dgm:t>
        <a:bodyPr/>
        <a:lstStyle/>
        <a:p>
          <a:endParaRPr lang="hu-HU"/>
        </a:p>
      </dgm:t>
    </dgm:pt>
    <dgm:pt modelId="{492EABAA-7A72-471F-AD32-E4D158808F70}" type="pres">
      <dgm:prSet presAssocID="{AEE419B8-315C-414F-9E9D-C5CC1C8AFBAC}" presName="composite" presStyleCnt="0"/>
      <dgm:spPr/>
    </dgm:pt>
    <dgm:pt modelId="{5F7058FF-2BEE-4D0D-AFF5-A6EF12A52A0C}" type="pres">
      <dgm:prSet presAssocID="{AEE419B8-315C-414F-9E9D-C5CC1C8AFBAC}" presName="parTx" presStyleLbl="alignNode1" presStyleIdx="0" presStyleCnt="1" custScaleY="305147" custLinFactNeighborY="6415">
        <dgm:presLayoutVars>
          <dgm:chMax val="0"/>
          <dgm:chPref val="0"/>
          <dgm:bulletEnabled val="1"/>
        </dgm:presLayoutVars>
      </dgm:prSet>
      <dgm:spPr/>
      <dgm:t>
        <a:bodyPr/>
        <a:lstStyle/>
        <a:p>
          <a:endParaRPr lang="hu-HU"/>
        </a:p>
      </dgm:t>
    </dgm:pt>
    <dgm:pt modelId="{33F550AD-083B-4DF2-AE82-F6D03DF76018}" type="pres">
      <dgm:prSet presAssocID="{AEE419B8-315C-414F-9E9D-C5CC1C8AFBAC}" presName="desTx" presStyleLbl="alignAccFollowNode1" presStyleIdx="0" presStyleCnt="1" custScaleY="100000" custLinFactNeighborY="-790">
        <dgm:presLayoutVars>
          <dgm:bulletEnabled val="1"/>
        </dgm:presLayoutVars>
      </dgm:prSet>
      <dgm:spPr/>
      <dgm:t>
        <a:bodyPr/>
        <a:lstStyle/>
        <a:p>
          <a:endParaRPr lang="hu-HU"/>
        </a:p>
      </dgm:t>
    </dgm:pt>
  </dgm:ptLst>
  <dgm:cxnLst>
    <dgm:cxn modelId="{95AE5BA4-6E07-4A25-8E07-5648AB1319E6}" srcId="{AEE419B8-315C-414F-9E9D-C5CC1C8AFBAC}" destId="{D69632D0-796E-4AD3-B919-EF4C827AEA0F}" srcOrd="7" destOrd="0" parTransId="{E472980B-698F-4A96-A29D-48DCA7158DB4}" sibTransId="{CA6B085E-7FB1-4060-A46D-0CF868158060}"/>
    <dgm:cxn modelId="{D4BB805D-5F5C-497A-BC90-EB9C98E6C0F9}" srcId="{AEE419B8-315C-414F-9E9D-C5CC1C8AFBAC}" destId="{B48D9A3A-5264-4966-AAFA-865835F0F3EF}" srcOrd="8" destOrd="0" parTransId="{369A436B-658B-46FE-8D6F-9BA07F0BCB4E}" sibTransId="{91ACCF9F-A1D8-4EF6-B75F-B65BE046470A}"/>
    <dgm:cxn modelId="{C717C868-D8A9-4FDD-980A-B81ECBD4B98B}" srcId="{AEE419B8-315C-414F-9E9D-C5CC1C8AFBAC}" destId="{DDCBBF2A-4364-4323-B797-E3E9CDE6034B}" srcOrd="3" destOrd="0" parTransId="{53E069B0-EFA4-4789-BE3A-F6B31B1C25AF}" sibTransId="{9C11EEB7-EA34-4AFB-BB16-F69EF0010BF0}"/>
    <dgm:cxn modelId="{5DDBA29F-640D-43CA-94F1-4FA5D421C5EF}" srcId="{AEE419B8-315C-414F-9E9D-C5CC1C8AFBAC}" destId="{3D0A96B6-B9C6-4A41-829E-39EACBD912B3}" srcOrd="1" destOrd="0" parTransId="{BF6958C0-BCC1-44E6-BEF8-4E7FB553548E}" sibTransId="{A26BC2BF-4C6F-479C-B6E1-75C278AFFA69}"/>
    <dgm:cxn modelId="{C3287AC3-B312-4218-BA49-95E0FE319517}" srcId="{052FE47D-2B8B-42F9-9549-27DBCDD29F11}" destId="{AEE419B8-315C-414F-9E9D-C5CC1C8AFBAC}" srcOrd="0" destOrd="0" parTransId="{E6AAEA02-E0F4-47B7-8B25-436F4E74ED03}" sibTransId="{5D45152A-5833-4D47-9C8F-34DFF6BED79E}"/>
    <dgm:cxn modelId="{E5F145A0-488B-41EF-88B9-A5A1BC3E3551}" srcId="{AEE419B8-315C-414F-9E9D-C5CC1C8AFBAC}" destId="{DBF5648A-9CF8-4EEB-B98A-B4E415C45DC7}" srcOrd="9" destOrd="0" parTransId="{66ADC75D-4C10-4A8E-8576-7CF8F158265E}" sibTransId="{E1B97C7B-EA26-4C0F-A147-2F6D62C88928}"/>
    <dgm:cxn modelId="{BD75F806-8639-4DD3-899A-1BC05E6ACBA8}" type="presOf" srcId="{248DB4D7-70BC-4580-907E-F658B0BCFE96}" destId="{33F550AD-083B-4DF2-AE82-F6D03DF76018}" srcOrd="0" destOrd="10" presId="urn:microsoft.com/office/officeart/2005/8/layout/hList1"/>
    <dgm:cxn modelId="{EEE575CC-3B51-4241-B7C6-AC30EC2AB1D2}" type="presOf" srcId="{DDCBBF2A-4364-4323-B797-E3E9CDE6034B}" destId="{33F550AD-083B-4DF2-AE82-F6D03DF76018}" srcOrd="0" destOrd="3" presId="urn:microsoft.com/office/officeart/2005/8/layout/hList1"/>
    <dgm:cxn modelId="{4E681D43-5C6D-485E-B9AD-0B79460AB255}" srcId="{AEE419B8-315C-414F-9E9D-C5CC1C8AFBAC}" destId="{E50F58A8-B207-41C3-93AC-4E73C84AA7EC}" srcOrd="2" destOrd="0" parTransId="{7621AE0E-8027-461C-B37E-ECCF39074981}" sibTransId="{18027F79-9EE9-4DE8-92C5-DEE217848125}"/>
    <dgm:cxn modelId="{04F7927E-2734-4142-9137-6F37D8AA31E3}" type="presOf" srcId="{052FE47D-2B8B-42F9-9549-27DBCDD29F11}" destId="{153F3FF1-EC2F-449E-BACB-E5B3BC7100A3}" srcOrd="0" destOrd="0" presId="urn:microsoft.com/office/officeart/2005/8/layout/hList1"/>
    <dgm:cxn modelId="{D01B5B24-C5F6-4C30-B3AB-51A45B23541B}" type="presOf" srcId="{B48D9A3A-5264-4966-AAFA-865835F0F3EF}" destId="{33F550AD-083B-4DF2-AE82-F6D03DF76018}" srcOrd="0" destOrd="8" presId="urn:microsoft.com/office/officeart/2005/8/layout/hList1"/>
    <dgm:cxn modelId="{245E32A1-4AEB-48C6-BFE0-6099AA814A59}" type="presOf" srcId="{E50F58A8-B207-41C3-93AC-4E73C84AA7EC}" destId="{33F550AD-083B-4DF2-AE82-F6D03DF76018}" srcOrd="0" destOrd="2" presId="urn:microsoft.com/office/officeart/2005/8/layout/hList1"/>
    <dgm:cxn modelId="{B0291B1D-6701-4872-B47B-03EC4E39C229}" type="presOf" srcId="{330CA70F-F445-4A86-8789-AF4A61C6BC7C}" destId="{33F550AD-083B-4DF2-AE82-F6D03DF76018}" srcOrd="0" destOrd="5" presId="urn:microsoft.com/office/officeart/2005/8/layout/hList1"/>
    <dgm:cxn modelId="{5F6DEAD5-191D-4CBE-8F8B-EE7A2778626E}" type="presOf" srcId="{D69632D0-796E-4AD3-B919-EF4C827AEA0F}" destId="{33F550AD-083B-4DF2-AE82-F6D03DF76018}" srcOrd="0" destOrd="7" presId="urn:microsoft.com/office/officeart/2005/8/layout/hList1"/>
    <dgm:cxn modelId="{51A25E7F-4AB4-4700-A5A1-26C7E052E2EE}" type="presOf" srcId="{DBF5648A-9CF8-4EEB-B98A-B4E415C45DC7}" destId="{33F550AD-083B-4DF2-AE82-F6D03DF76018}" srcOrd="0" destOrd="9" presId="urn:microsoft.com/office/officeart/2005/8/layout/hList1"/>
    <dgm:cxn modelId="{E6F1381B-2867-4CB8-994A-8722C1FFA450}" srcId="{AEE419B8-315C-414F-9E9D-C5CC1C8AFBAC}" destId="{330CA70F-F445-4A86-8789-AF4A61C6BC7C}" srcOrd="5" destOrd="0" parTransId="{D70F84E0-31DD-4B17-968A-0DEE99713FAC}" sibTransId="{50B961FB-27BC-4100-B9CB-2DA5B5691C2E}"/>
    <dgm:cxn modelId="{479FD85B-82D2-42BD-9FC0-E29AFB4E0DC6}" srcId="{AEE419B8-315C-414F-9E9D-C5CC1C8AFBAC}" destId="{0ACE70E8-75EE-4A3D-9FDD-F114F64B2EE2}" srcOrd="6" destOrd="0" parTransId="{E35F2797-9C63-4D1D-AB3A-C1123B8DEF30}" sibTransId="{222D072B-51C6-4BBB-B1EA-1364C66015F0}"/>
    <dgm:cxn modelId="{1D70BDEA-FC53-47D2-897F-0D7E93402EA5}" type="presOf" srcId="{AEE419B8-315C-414F-9E9D-C5CC1C8AFBAC}" destId="{5F7058FF-2BEE-4D0D-AFF5-A6EF12A52A0C}" srcOrd="0" destOrd="0" presId="urn:microsoft.com/office/officeart/2005/8/layout/hList1"/>
    <dgm:cxn modelId="{52EDB742-7344-4208-A6DD-B360157BA208}" type="presOf" srcId="{D6B24BF7-8C25-47D6-AE28-4B7F953C29D8}" destId="{33F550AD-083B-4DF2-AE82-F6D03DF76018}" srcOrd="0" destOrd="4" presId="urn:microsoft.com/office/officeart/2005/8/layout/hList1"/>
    <dgm:cxn modelId="{206055A4-DB30-4B97-91F8-107E8DC85EA8}" type="presOf" srcId="{3D0A96B6-B9C6-4A41-829E-39EACBD912B3}" destId="{33F550AD-083B-4DF2-AE82-F6D03DF76018}" srcOrd="0" destOrd="1" presId="urn:microsoft.com/office/officeart/2005/8/layout/hList1"/>
    <dgm:cxn modelId="{256B54CA-3934-48C8-84FE-3AA706E2954F}" type="presOf" srcId="{E73575A9-CB1D-4856-BCF7-C803D8746A5D}" destId="{33F550AD-083B-4DF2-AE82-F6D03DF76018}" srcOrd="0" destOrd="0" presId="urn:microsoft.com/office/officeart/2005/8/layout/hList1"/>
    <dgm:cxn modelId="{AE326F77-5F37-42B4-B49D-08E4216898EE}" type="presOf" srcId="{0ACE70E8-75EE-4A3D-9FDD-F114F64B2EE2}" destId="{33F550AD-083B-4DF2-AE82-F6D03DF76018}" srcOrd="0" destOrd="6" presId="urn:microsoft.com/office/officeart/2005/8/layout/hList1"/>
    <dgm:cxn modelId="{B30393CD-F762-46A9-8F0B-11B118A03B0E}" srcId="{AEE419B8-315C-414F-9E9D-C5CC1C8AFBAC}" destId="{D6B24BF7-8C25-47D6-AE28-4B7F953C29D8}" srcOrd="4" destOrd="0" parTransId="{8F1ED864-0CA9-4C29-B621-5DFE9F050C40}" sibTransId="{FC6E6B5E-6B86-4B51-BAAA-EB95BE29B79E}"/>
    <dgm:cxn modelId="{9D5D2CEF-7D8C-4819-BE99-F6D1C62A0679}" srcId="{AEE419B8-315C-414F-9E9D-C5CC1C8AFBAC}" destId="{E73575A9-CB1D-4856-BCF7-C803D8746A5D}" srcOrd="0" destOrd="0" parTransId="{AA775AB9-4E3B-4FF6-A02C-388E5A35E53C}" sibTransId="{F21D6EAD-CDED-4A1A-A20A-D23B7BA68EE4}"/>
    <dgm:cxn modelId="{F53BC4B3-37A3-4A53-85C8-E84BD1D77189}" srcId="{AEE419B8-315C-414F-9E9D-C5CC1C8AFBAC}" destId="{248DB4D7-70BC-4580-907E-F658B0BCFE96}" srcOrd="10" destOrd="0" parTransId="{E398BF43-D0CF-4FC3-9901-980DE868955F}" sibTransId="{919BBC1F-8B96-46CF-B679-6049B6EF24C0}"/>
    <dgm:cxn modelId="{7BC62EA5-6C9C-4305-AEB9-6C7B8F90D0DD}" type="presParOf" srcId="{153F3FF1-EC2F-449E-BACB-E5B3BC7100A3}" destId="{492EABAA-7A72-471F-AD32-E4D158808F70}" srcOrd="0" destOrd="0" presId="urn:microsoft.com/office/officeart/2005/8/layout/hList1"/>
    <dgm:cxn modelId="{BDAF6F08-CB6B-4084-B226-0AAEE96A1D0D}" type="presParOf" srcId="{492EABAA-7A72-471F-AD32-E4D158808F70}" destId="{5F7058FF-2BEE-4D0D-AFF5-A6EF12A52A0C}" srcOrd="0" destOrd="0" presId="urn:microsoft.com/office/officeart/2005/8/layout/hList1"/>
    <dgm:cxn modelId="{322B1FE8-55EE-4614-A583-C25E6284B643}" type="presParOf" srcId="{492EABAA-7A72-471F-AD32-E4D158808F70}" destId="{33F550AD-083B-4DF2-AE82-F6D03DF760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350C0D1-BFC6-4D9B-A2AE-6575F3127F1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hu-HU"/>
        </a:p>
      </dgm:t>
    </dgm:pt>
    <dgm:pt modelId="{E10AD5A8-AC26-46B0-8A9E-D476787DEEEA}">
      <dgm:prSet custT="1"/>
      <dgm:spPr/>
      <dgm:t>
        <a:bodyPr/>
        <a:lstStyle/>
        <a:p>
          <a:pPr rtl="0"/>
          <a:r>
            <a:rPr lang="en-GB" sz="2400" b="1" dirty="0" smtClean="0">
              <a:latin typeface="Cambria" panose="02040503050406030204" pitchFamily="18" charset="0"/>
            </a:rPr>
            <a:t>Eligibility in time</a:t>
          </a:r>
          <a:endParaRPr lang="hu-HU" sz="2400" b="1" dirty="0">
            <a:latin typeface="Cambria" panose="02040503050406030204" pitchFamily="18" charset="0"/>
          </a:endParaRPr>
        </a:p>
      </dgm:t>
    </dgm:pt>
    <dgm:pt modelId="{A7886F88-5C6A-483A-8060-D74D74824D69}" type="parTrans" cxnId="{3E40603D-EF4E-4D2E-925B-4F4CEAC1BD52}">
      <dgm:prSet/>
      <dgm:spPr/>
      <dgm:t>
        <a:bodyPr/>
        <a:lstStyle/>
        <a:p>
          <a:endParaRPr lang="hu-HU"/>
        </a:p>
      </dgm:t>
    </dgm:pt>
    <dgm:pt modelId="{CB18CB3A-D0F4-4358-A4FE-BF17F7B8061A}" type="sibTrans" cxnId="{3E40603D-EF4E-4D2E-925B-4F4CEAC1BD52}">
      <dgm:prSet/>
      <dgm:spPr/>
      <dgm:t>
        <a:bodyPr/>
        <a:lstStyle/>
        <a:p>
          <a:endParaRPr lang="hu-HU"/>
        </a:p>
      </dgm:t>
    </dgm:pt>
    <dgm:pt modelId="{27803D3E-6362-47FE-A302-ABB0D7E351B1}">
      <dgm:prSet/>
      <dgm:spPr/>
      <dgm:t>
        <a:bodyPr/>
        <a:lstStyle/>
        <a:p>
          <a:pPr algn="l" rtl="0"/>
          <a:r>
            <a:rPr lang="en-GB" dirty="0" smtClean="0">
              <a:latin typeface="Cambria" panose="02040503050406030204" pitchFamily="18" charset="0"/>
            </a:rPr>
            <a:t>Eligible project expenditure shall be </a:t>
          </a:r>
          <a:r>
            <a:rPr lang="en-GB" b="1" dirty="0" smtClean="0">
              <a:latin typeface="Cambria" panose="02040503050406030204" pitchFamily="18" charset="0"/>
            </a:rPr>
            <a:t>incurred and paid within the project period </a:t>
          </a:r>
          <a:r>
            <a:rPr lang="en-GB" dirty="0" smtClean="0">
              <a:latin typeface="Cambria" panose="02040503050406030204" pitchFamily="18" charset="0"/>
            </a:rPr>
            <a:t>defined by the starting date and end date of the project according to the approved Application Form</a:t>
          </a:r>
          <a:r>
            <a:rPr lang="sr-Latn-RS" dirty="0" smtClean="0">
              <a:latin typeface="Cambria" panose="02040503050406030204" pitchFamily="18" charset="0"/>
            </a:rPr>
            <a:t>.</a:t>
          </a:r>
          <a:endParaRPr lang="hu-HU" dirty="0">
            <a:latin typeface="Cambria" panose="02040503050406030204" pitchFamily="18" charset="0"/>
          </a:endParaRPr>
        </a:p>
      </dgm:t>
    </dgm:pt>
    <dgm:pt modelId="{191A4D7D-C4D5-44AE-8300-999D143CB238}" type="parTrans" cxnId="{023AD8C6-AD6D-4C9E-A26B-8D2B3CABC93C}">
      <dgm:prSet/>
      <dgm:spPr/>
      <dgm:t>
        <a:bodyPr/>
        <a:lstStyle/>
        <a:p>
          <a:endParaRPr lang="hu-HU"/>
        </a:p>
      </dgm:t>
    </dgm:pt>
    <dgm:pt modelId="{ED1F31E2-BAAA-45FA-B6F7-0329EB9A4EDA}" type="sibTrans" cxnId="{023AD8C6-AD6D-4C9E-A26B-8D2B3CABC93C}">
      <dgm:prSet/>
      <dgm:spPr/>
      <dgm:t>
        <a:bodyPr/>
        <a:lstStyle/>
        <a:p>
          <a:endParaRPr lang="hu-HU"/>
        </a:p>
      </dgm:t>
    </dgm:pt>
    <dgm:pt modelId="{77A78EB9-7A39-4C91-A2D9-F72ACCD13121}">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400" b="1" baseline="0" dirty="0" smtClean="0">
              <a:solidFill>
                <a:schemeClr val="tx2">
                  <a:lumMod val="75000"/>
                </a:schemeClr>
              </a:solidFill>
              <a:latin typeface="Cambria" panose="02040503050406030204" pitchFamily="18" charset="0"/>
            </a:rPr>
            <a:t>Exceptions</a:t>
          </a:r>
          <a:r>
            <a:rPr lang="en-US" sz="2000" b="1" dirty="0" smtClean="0"/>
            <a:t>  </a:t>
          </a:r>
          <a:endParaRPr lang="hu-HU" sz="2000" dirty="0"/>
        </a:p>
      </dgm:t>
    </dgm:pt>
    <dgm:pt modelId="{AA1162CB-94BE-4C6E-BB3B-C308E1A4C187}" type="parTrans" cxnId="{446E6C8B-A697-40AB-9BB9-FC82504C30A5}">
      <dgm:prSet/>
      <dgm:spPr/>
      <dgm:t>
        <a:bodyPr/>
        <a:lstStyle/>
        <a:p>
          <a:endParaRPr lang="hu-HU"/>
        </a:p>
      </dgm:t>
    </dgm:pt>
    <dgm:pt modelId="{2223AF69-A787-47B7-A268-5EB6A0BACAF3}" type="sibTrans" cxnId="{446E6C8B-A697-40AB-9BB9-FC82504C30A5}">
      <dgm:prSet/>
      <dgm:spPr/>
      <dgm:t>
        <a:bodyPr/>
        <a:lstStyle/>
        <a:p>
          <a:endParaRPr lang="hu-HU"/>
        </a:p>
      </dgm:t>
    </dgm:pt>
    <dgm:pt modelId="{A429C1AC-4450-4D27-A50A-E70A69B7A404}">
      <dgm:prSet custT="1">
        <dgm:style>
          <a:lnRef idx="1">
            <a:schemeClr val="accent1"/>
          </a:lnRef>
          <a:fillRef idx="2">
            <a:schemeClr val="accent1"/>
          </a:fillRef>
          <a:effectRef idx="1">
            <a:schemeClr val="accent1"/>
          </a:effectRef>
          <a:fontRef idx="minor">
            <a:schemeClr val="dk1"/>
          </a:fontRef>
        </dgm:style>
      </dgm:prSet>
      <dgm:spPr/>
      <dgm:t>
        <a:bodyPr/>
        <a:lstStyle/>
        <a:p>
          <a:pPr algn="l" rtl="0"/>
          <a:r>
            <a:rPr lang="en-US" sz="2000" baseline="0" dirty="0" smtClean="0">
              <a:solidFill>
                <a:schemeClr val="tx2">
                  <a:lumMod val="75000"/>
                </a:schemeClr>
              </a:solidFill>
              <a:latin typeface="Cambria" panose="02040503050406030204" pitchFamily="18" charset="0"/>
            </a:rPr>
            <a:t>•</a:t>
          </a:r>
          <a:r>
            <a:rPr lang="hu-HU" sz="2000" baseline="0" dirty="0" smtClean="0">
              <a:solidFill>
                <a:schemeClr val="tx2">
                  <a:lumMod val="75000"/>
                </a:schemeClr>
              </a:solidFill>
              <a:latin typeface="Cambria" panose="02040503050406030204" pitchFamily="18" charset="0"/>
            </a:rPr>
            <a:t> </a:t>
          </a:r>
          <a:r>
            <a:rPr lang="en-US" sz="2000" baseline="0" dirty="0" smtClean="0">
              <a:solidFill>
                <a:schemeClr val="tx2">
                  <a:lumMod val="75000"/>
                </a:schemeClr>
              </a:solidFill>
              <a:latin typeface="Cambria" panose="02040503050406030204" pitchFamily="18" charset="0"/>
            </a:rPr>
            <a:t>Preparation costs</a:t>
          </a:r>
          <a:endParaRPr lang="hu-HU" sz="2000" baseline="0" dirty="0" smtClean="0">
            <a:solidFill>
              <a:schemeClr val="tx2">
                <a:lumMod val="75000"/>
              </a:schemeClr>
            </a:solidFill>
            <a:latin typeface="Cambria" panose="02040503050406030204" pitchFamily="18" charset="0"/>
          </a:endParaRPr>
        </a:p>
        <a:p>
          <a:pPr algn="l" rtl="0"/>
          <a:r>
            <a:rPr lang="en-GB" sz="2000" baseline="0" dirty="0" smtClean="0">
              <a:solidFill>
                <a:schemeClr val="tx2">
                  <a:lumMod val="75000"/>
                </a:schemeClr>
              </a:solidFill>
              <a:latin typeface="Cambria" panose="02040503050406030204" pitchFamily="18" charset="0"/>
            </a:rPr>
            <a:t>•</a:t>
          </a:r>
          <a:r>
            <a:rPr lang="hu-HU" sz="2000" baseline="0" dirty="0" smtClean="0">
              <a:solidFill>
                <a:schemeClr val="tx2">
                  <a:lumMod val="75000"/>
                </a:schemeClr>
              </a:solidFill>
              <a:latin typeface="Cambria" panose="02040503050406030204" pitchFamily="18" charset="0"/>
            </a:rPr>
            <a:t> </a:t>
          </a:r>
          <a:r>
            <a:rPr lang="en-GB" sz="2000" baseline="0" dirty="0" smtClean="0">
              <a:solidFill>
                <a:schemeClr val="tx2">
                  <a:lumMod val="75000"/>
                </a:schemeClr>
              </a:solidFill>
              <a:latin typeface="Cambria" panose="02040503050406030204" pitchFamily="18" charset="0"/>
            </a:rPr>
            <a:t>Control costs related to the last progress report and application for reimbursement</a:t>
          </a:r>
          <a:endParaRPr lang="hu-HU" sz="2000" baseline="0" dirty="0" smtClean="0">
            <a:solidFill>
              <a:schemeClr val="tx2">
                <a:lumMod val="75000"/>
              </a:schemeClr>
            </a:solidFill>
            <a:latin typeface="Cambria" panose="02040503050406030204" pitchFamily="18" charset="0"/>
          </a:endParaRPr>
        </a:p>
        <a:p>
          <a:pPr algn="l" rtl="0"/>
          <a:r>
            <a:rPr lang="en-GB" sz="2000" baseline="0" dirty="0" smtClean="0">
              <a:solidFill>
                <a:schemeClr val="tx2">
                  <a:lumMod val="75000"/>
                </a:schemeClr>
              </a:solidFill>
              <a:latin typeface="Cambria" panose="02040503050406030204" pitchFamily="18" charset="0"/>
            </a:rPr>
            <a:t>•</a:t>
          </a:r>
          <a:r>
            <a:rPr lang="hu-HU" sz="2000" baseline="0" dirty="0" smtClean="0">
              <a:solidFill>
                <a:schemeClr val="tx2">
                  <a:lumMod val="75000"/>
                </a:schemeClr>
              </a:solidFill>
              <a:latin typeface="Cambria" panose="02040503050406030204" pitchFamily="18" charset="0"/>
            </a:rPr>
            <a:t> </a:t>
          </a:r>
          <a:r>
            <a:rPr lang="en-GB" sz="2000" baseline="0" dirty="0" smtClean="0">
              <a:solidFill>
                <a:schemeClr val="tx2">
                  <a:lumMod val="75000"/>
                </a:schemeClr>
              </a:solidFill>
              <a:latin typeface="Cambria" panose="02040503050406030204" pitchFamily="18" charset="0"/>
            </a:rPr>
            <a:t>Expenditure incurred in the last reporting period </a:t>
          </a:r>
          <a:endParaRPr lang="hu-HU" sz="2000" baseline="0" dirty="0">
            <a:solidFill>
              <a:schemeClr val="tx2">
                <a:lumMod val="75000"/>
              </a:schemeClr>
            </a:solidFill>
            <a:latin typeface="Cambria" panose="02040503050406030204" pitchFamily="18" charset="0"/>
          </a:endParaRPr>
        </a:p>
      </dgm:t>
    </dgm:pt>
    <dgm:pt modelId="{BEBC742C-CC6E-46DA-8421-DD3EF61556AE}" type="parTrans" cxnId="{48E5654C-7906-406F-8FB3-A94C75B546A9}">
      <dgm:prSet/>
      <dgm:spPr/>
      <dgm:t>
        <a:bodyPr/>
        <a:lstStyle/>
        <a:p>
          <a:endParaRPr lang="hu-HU"/>
        </a:p>
      </dgm:t>
    </dgm:pt>
    <dgm:pt modelId="{C9FE409F-4493-4112-9FDB-33477DE754BB}" type="sibTrans" cxnId="{48E5654C-7906-406F-8FB3-A94C75B546A9}">
      <dgm:prSet/>
      <dgm:spPr/>
      <dgm:t>
        <a:bodyPr/>
        <a:lstStyle/>
        <a:p>
          <a:endParaRPr lang="hu-HU"/>
        </a:p>
      </dgm:t>
    </dgm:pt>
    <dgm:pt modelId="{41EB1BA7-D79D-4F98-8EE3-368B7544D0DB}" type="pres">
      <dgm:prSet presAssocID="{A350C0D1-BFC6-4D9B-A2AE-6575F3127F1C}" presName="matrix" presStyleCnt="0">
        <dgm:presLayoutVars>
          <dgm:chMax val="1"/>
          <dgm:dir/>
          <dgm:resizeHandles val="exact"/>
        </dgm:presLayoutVars>
      </dgm:prSet>
      <dgm:spPr/>
      <dgm:t>
        <a:bodyPr/>
        <a:lstStyle/>
        <a:p>
          <a:endParaRPr lang="en-GB"/>
        </a:p>
      </dgm:t>
    </dgm:pt>
    <dgm:pt modelId="{66B951E0-6F5B-4F79-81A0-BA687BF74774}" type="pres">
      <dgm:prSet presAssocID="{A350C0D1-BFC6-4D9B-A2AE-6575F3127F1C}" presName="diamond" presStyleLbl="bgShp" presStyleIdx="0" presStyleCnt="1"/>
      <dgm:spPr/>
    </dgm:pt>
    <dgm:pt modelId="{B031A283-8B13-4DA3-81C3-073704021F3E}" type="pres">
      <dgm:prSet presAssocID="{A350C0D1-BFC6-4D9B-A2AE-6575F3127F1C}" presName="quad1" presStyleLbl="node1" presStyleIdx="0" presStyleCnt="4" custLinFactNeighborX="-58881" custLinFactNeighborY="-3350">
        <dgm:presLayoutVars>
          <dgm:chMax val="0"/>
          <dgm:chPref val="0"/>
          <dgm:bulletEnabled val="1"/>
        </dgm:presLayoutVars>
      </dgm:prSet>
      <dgm:spPr/>
      <dgm:t>
        <a:bodyPr/>
        <a:lstStyle/>
        <a:p>
          <a:endParaRPr lang="en-GB"/>
        </a:p>
      </dgm:t>
    </dgm:pt>
    <dgm:pt modelId="{BD861875-1B8D-478F-995A-B005BA838916}" type="pres">
      <dgm:prSet presAssocID="{A350C0D1-BFC6-4D9B-A2AE-6575F3127F1C}" presName="quad2" presStyleLbl="node1" presStyleIdx="1" presStyleCnt="4" custScaleX="285676" custLinFactNeighborX="40643" custLinFactNeighborY="-3649">
        <dgm:presLayoutVars>
          <dgm:chMax val="0"/>
          <dgm:chPref val="0"/>
          <dgm:bulletEnabled val="1"/>
        </dgm:presLayoutVars>
      </dgm:prSet>
      <dgm:spPr/>
      <dgm:t>
        <a:bodyPr/>
        <a:lstStyle/>
        <a:p>
          <a:endParaRPr lang="en-GB"/>
        </a:p>
      </dgm:t>
    </dgm:pt>
    <dgm:pt modelId="{8A3EE90D-4AF6-45E9-9778-03A26E813A1A}" type="pres">
      <dgm:prSet presAssocID="{A350C0D1-BFC6-4D9B-A2AE-6575F3127F1C}" presName="quad3" presStyleLbl="node1" presStyleIdx="2" presStyleCnt="4" custLinFactNeighborX="-61222" custLinFactNeighborY="-1121">
        <dgm:presLayoutVars>
          <dgm:chMax val="0"/>
          <dgm:chPref val="0"/>
          <dgm:bulletEnabled val="1"/>
        </dgm:presLayoutVars>
      </dgm:prSet>
      <dgm:spPr/>
      <dgm:t>
        <a:bodyPr/>
        <a:lstStyle/>
        <a:p>
          <a:endParaRPr lang="en-GB"/>
        </a:p>
      </dgm:t>
    </dgm:pt>
    <dgm:pt modelId="{C3CE0847-16D7-4FE2-84EB-A45EF8E85905}" type="pres">
      <dgm:prSet presAssocID="{A350C0D1-BFC6-4D9B-A2AE-6575F3127F1C}" presName="quad4" presStyleLbl="node1" presStyleIdx="3" presStyleCnt="4" custScaleX="289840" custLinFactNeighborX="47380" custLinFactNeighborY="-1094">
        <dgm:presLayoutVars>
          <dgm:chMax val="0"/>
          <dgm:chPref val="0"/>
          <dgm:bulletEnabled val="1"/>
        </dgm:presLayoutVars>
      </dgm:prSet>
      <dgm:spPr/>
      <dgm:t>
        <a:bodyPr/>
        <a:lstStyle/>
        <a:p>
          <a:endParaRPr lang="hu-HU"/>
        </a:p>
      </dgm:t>
    </dgm:pt>
  </dgm:ptLst>
  <dgm:cxnLst>
    <dgm:cxn modelId="{2DEE6954-DCD3-4510-A16B-B1A6E0A3D858}" type="presOf" srcId="{A350C0D1-BFC6-4D9B-A2AE-6575F3127F1C}" destId="{41EB1BA7-D79D-4F98-8EE3-368B7544D0DB}" srcOrd="0" destOrd="0" presId="urn:microsoft.com/office/officeart/2005/8/layout/matrix3"/>
    <dgm:cxn modelId="{0B156862-A25C-4C5A-A9EF-0FC4E02038F5}" type="presOf" srcId="{A429C1AC-4450-4D27-A50A-E70A69B7A404}" destId="{C3CE0847-16D7-4FE2-84EB-A45EF8E85905}" srcOrd="0" destOrd="0" presId="urn:microsoft.com/office/officeart/2005/8/layout/matrix3"/>
    <dgm:cxn modelId="{1D57BC12-5687-4090-BE24-050C3186F7AC}" type="presOf" srcId="{27803D3E-6362-47FE-A302-ABB0D7E351B1}" destId="{BD861875-1B8D-478F-995A-B005BA838916}" srcOrd="0" destOrd="0" presId="urn:microsoft.com/office/officeart/2005/8/layout/matrix3"/>
    <dgm:cxn modelId="{FC346D46-5009-4D36-812B-4EC462217355}" type="presOf" srcId="{E10AD5A8-AC26-46B0-8A9E-D476787DEEEA}" destId="{B031A283-8B13-4DA3-81C3-073704021F3E}" srcOrd="0" destOrd="0" presId="urn:microsoft.com/office/officeart/2005/8/layout/matrix3"/>
    <dgm:cxn modelId="{48E5654C-7906-406F-8FB3-A94C75B546A9}" srcId="{A350C0D1-BFC6-4D9B-A2AE-6575F3127F1C}" destId="{A429C1AC-4450-4D27-A50A-E70A69B7A404}" srcOrd="3" destOrd="0" parTransId="{BEBC742C-CC6E-46DA-8421-DD3EF61556AE}" sibTransId="{C9FE409F-4493-4112-9FDB-33477DE754BB}"/>
    <dgm:cxn modelId="{5505B154-6816-4CB7-B393-9F42681579D0}" type="presOf" srcId="{77A78EB9-7A39-4C91-A2D9-F72ACCD13121}" destId="{8A3EE90D-4AF6-45E9-9778-03A26E813A1A}" srcOrd="0" destOrd="0" presId="urn:microsoft.com/office/officeart/2005/8/layout/matrix3"/>
    <dgm:cxn modelId="{3E40603D-EF4E-4D2E-925B-4F4CEAC1BD52}" srcId="{A350C0D1-BFC6-4D9B-A2AE-6575F3127F1C}" destId="{E10AD5A8-AC26-46B0-8A9E-D476787DEEEA}" srcOrd="0" destOrd="0" parTransId="{A7886F88-5C6A-483A-8060-D74D74824D69}" sibTransId="{CB18CB3A-D0F4-4358-A4FE-BF17F7B8061A}"/>
    <dgm:cxn modelId="{446E6C8B-A697-40AB-9BB9-FC82504C30A5}" srcId="{A350C0D1-BFC6-4D9B-A2AE-6575F3127F1C}" destId="{77A78EB9-7A39-4C91-A2D9-F72ACCD13121}" srcOrd="2" destOrd="0" parTransId="{AA1162CB-94BE-4C6E-BB3B-C308E1A4C187}" sibTransId="{2223AF69-A787-47B7-A268-5EB6A0BACAF3}"/>
    <dgm:cxn modelId="{023AD8C6-AD6D-4C9E-A26B-8D2B3CABC93C}" srcId="{A350C0D1-BFC6-4D9B-A2AE-6575F3127F1C}" destId="{27803D3E-6362-47FE-A302-ABB0D7E351B1}" srcOrd="1" destOrd="0" parTransId="{191A4D7D-C4D5-44AE-8300-999D143CB238}" sibTransId="{ED1F31E2-BAAA-45FA-B6F7-0329EB9A4EDA}"/>
    <dgm:cxn modelId="{E3E45D59-9774-4E0E-BA48-B16C6A3A4DF4}" type="presParOf" srcId="{41EB1BA7-D79D-4F98-8EE3-368B7544D0DB}" destId="{66B951E0-6F5B-4F79-81A0-BA687BF74774}" srcOrd="0" destOrd="0" presId="urn:microsoft.com/office/officeart/2005/8/layout/matrix3"/>
    <dgm:cxn modelId="{C59304FB-7211-40C9-8C77-1FB69ED7F9EE}" type="presParOf" srcId="{41EB1BA7-D79D-4F98-8EE3-368B7544D0DB}" destId="{B031A283-8B13-4DA3-81C3-073704021F3E}" srcOrd="1" destOrd="0" presId="urn:microsoft.com/office/officeart/2005/8/layout/matrix3"/>
    <dgm:cxn modelId="{B07E970F-6D94-47BC-8A89-F63ED6F81ABD}" type="presParOf" srcId="{41EB1BA7-D79D-4F98-8EE3-368B7544D0DB}" destId="{BD861875-1B8D-478F-995A-B005BA838916}" srcOrd="2" destOrd="0" presId="urn:microsoft.com/office/officeart/2005/8/layout/matrix3"/>
    <dgm:cxn modelId="{3F9E53A0-2A15-4369-AE2E-CF7945AE347B}" type="presParOf" srcId="{41EB1BA7-D79D-4F98-8EE3-368B7544D0DB}" destId="{8A3EE90D-4AF6-45E9-9778-03A26E813A1A}" srcOrd="3" destOrd="0" presId="urn:microsoft.com/office/officeart/2005/8/layout/matrix3"/>
    <dgm:cxn modelId="{5A70E301-EB40-4A78-BF97-52FA7DA3B5D8}" type="presParOf" srcId="{41EB1BA7-D79D-4F98-8EE3-368B7544D0DB}" destId="{C3CE0847-16D7-4FE2-84EB-A45EF8E8590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80921D-2A9C-4966-831B-01C82025D97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u-HU"/>
        </a:p>
      </dgm:t>
    </dgm:pt>
    <dgm:pt modelId="{3290AD49-928E-448D-8F10-99B20F47DFCC}">
      <dgm:prSet/>
      <dgm:spPr/>
      <dgm:t>
        <a:bodyPr/>
        <a:lstStyle/>
        <a:p>
          <a:pPr rtl="0"/>
          <a:r>
            <a:rPr lang="en-GB" dirty="0" smtClean="0">
              <a:latin typeface="Cambria" panose="02040503050406030204" pitchFamily="18" charset="0"/>
            </a:rPr>
            <a:t>Eligibility of expenditure by budget lines</a:t>
          </a:r>
        </a:p>
        <a:p>
          <a:pPr rtl="0"/>
          <a:endParaRPr lang="hu-HU" dirty="0">
            <a:latin typeface="Cambria" panose="02040503050406030204" pitchFamily="18" charset="0"/>
          </a:endParaRPr>
        </a:p>
      </dgm:t>
    </dgm:pt>
    <dgm:pt modelId="{D5824CA7-78E7-4249-9C17-A0EB5028B09B}" type="parTrans" cxnId="{17F86A76-433B-481E-840B-993D86F034A7}">
      <dgm:prSet/>
      <dgm:spPr/>
      <dgm:t>
        <a:bodyPr/>
        <a:lstStyle/>
        <a:p>
          <a:endParaRPr lang="hu-HU"/>
        </a:p>
      </dgm:t>
    </dgm:pt>
    <dgm:pt modelId="{F89C02A1-84DE-450B-BF2E-64D1EAEB7F15}" type="sibTrans" cxnId="{17F86A76-433B-481E-840B-993D86F034A7}">
      <dgm:prSet/>
      <dgm:spPr/>
      <dgm:t>
        <a:bodyPr/>
        <a:lstStyle/>
        <a:p>
          <a:endParaRPr lang="hu-HU"/>
        </a:p>
      </dgm:t>
    </dgm:pt>
    <dgm:pt modelId="{4601FBE1-17B6-429E-A6C4-A8128125B947}" type="pres">
      <dgm:prSet presAssocID="{CF80921D-2A9C-4966-831B-01C82025D972}" presName="linear" presStyleCnt="0">
        <dgm:presLayoutVars>
          <dgm:animLvl val="lvl"/>
          <dgm:resizeHandles val="exact"/>
        </dgm:presLayoutVars>
      </dgm:prSet>
      <dgm:spPr/>
      <dgm:t>
        <a:bodyPr/>
        <a:lstStyle/>
        <a:p>
          <a:endParaRPr lang="en-GB"/>
        </a:p>
      </dgm:t>
    </dgm:pt>
    <dgm:pt modelId="{BDF58E88-03B4-4CE3-834C-3B6885A2B3CD}" type="pres">
      <dgm:prSet presAssocID="{3290AD49-928E-448D-8F10-99B20F47DFCC}" presName="parentText" presStyleLbl="node1" presStyleIdx="0" presStyleCnt="1" custScaleY="50435">
        <dgm:presLayoutVars>
          <dgm:chMax val="0"/>
          <dgm:bulletEnabled val="1"/>
        </dgm:presLayoutVars>
      </dgm:prSet>
      <dgm:spPr/>
      <dgm:t>
        <a:bodyPr/>
        <a:lstStyle/>
        <a:p>
          <a:endParaRPr lang="en-GB"/>
        </a:p>
      </dgm:t>
    </dgm:pt>
  </dgm:ptLst>
  <dgm:cxnLst>
    <dgm:cxn modelId="{17F86A76-433B-481E-840B-993D86F034A7}" srcId="{CF80921D-2A9C-4966-831B-01C82025D972}" destId="{3290AD49-928E-448D-8F10-99B20F47DFCC}" srcOrd="0" destOrd="0" parTransId="{D5824CA7-78E7-4249-9C17-A0EB5028B09B}" sibTransId="{F89C02A1-84DE-450B-BF2E-64D1EAEB7F15}"/>
    <dgm:cxn modelId="{B245AFF8-5F20-4257-B5A0-E6F5A43F108F}" type="presOf" srcId="{3290AD49-928E-448D-8F10-99B20F47DFCC}" destId="{BDF58E88-03B4-4CE3-834C-3B6885A2B3CD}" srcOrd="0" destOrd="0" presId="urn:microsoft.com/office/officeart/2005/8/layout/vList2"/>
    <dgm:cxn modelId="{E69F36AD-C1F2-4576-907B-D8B1F31925FB}" type="presOf" srcId="{CF80921D-2A9C-4966-831B-01C82025D972}" destId="{4601FBE1-17B6-429E-A6C4-A8128125B947}" srcOrd="0" destOrd="0" presId="urn:microsoft.com/office/officeart/2005/8/layout/vList2"/>
    <dgm:cxn modelId="{D65A2D38-A754-40D6-98AE-D133BB927562}" type="presParOf" srcId="{4601FBE1-17B6-429E-A6C4-A8128125B947}" destId="{BDF58E88-03B4-4CE3-834C-3B6885A2B3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0CE652-4A67-4C6C-8E5A-0BB037FE2A65}" type="doc">
      <dgm:prSet loTypeId="urn:microsoft.com/office/officeart/2008/layout/PictureStrips" loCatId="list" qsTypeId="urn:microsoft.com/office/officeart/2005/8/quickstyle/3d1" qsCatId="3D" csTypeId="urn:microsoft.com/office/officeart/2005/8/colors/accent1_2" csCatId="accent1" phldr="1"/>
      <dgm:spPr/>
      <dgm:t>
        <a:bodyPr/>
        <a:lstStyle/>
        <a:p>
          <a:endParaRPr lang="hu-HU"/>
        </a:p>
      </dgm:t>
    </dgm:pt>
    <dgm:pt modelId="{4AF0FF5C-8A92-418B-93EB-96E06876CD2E}">
      <dgm:prSet custT="1"/>
      <dgm:spPr/>
      <dgm:t>
        <a:bodyPr/>
        <a:lstStyle/>
        <a:p>
          <a:pPr rtl="0"/>
          <a:r>
            <a:rPr lang="hu-HU" sz="1800" b="1" dirty="0" smtClean="0">
              <a:solidFill>
                <a:schemeClr val="tx2">
                  <a:lumMod val="75000"/>
                </a:schemeClr>
              </a:solidFill>
            </a:rPr>
            <a:t>1.</a:t>
          </a:r>
          <a:r>
            <a:rPr lang="en-GB" sz="1800" b="1" dirty="0" smtClean="0">
              <a:solidFill>
                <a:schemeClr val="tx2">
                  <a:lumMod val="75000"/>
                </a:schemeClr>
              </a:solidFill>
              <a:latin typeface="Cambria" panose="02040503050406030204" pitchFamily="18" charset="0"/>
            </a:rPr>
            <a:t>Staff cost</a:t>
          </a:r>
          <a:endParaRPr lang="hu-HU" sz="1800" dirty="0">
            <a:solidFill>
              <a:schemeClr val="tx2">
                <a:lumMod val="75000"/>
              </a:schemeClr>
            </a:solidFill>
            <a:latin typeface="Cambria" panose="02040503050406030204" pitchFamily="18" charset="0"/>
          </a:endParaRPr>
        </a:p>
      </dgm:t>
    </dgm:pt>
    <dgm:pt modelId="{A747B774-AE3D-4BE0-8C77-059724F0DE00}" type="parTrans" cxnId="{69888062-7203-4D90-9AC3-8ADE0E0A44D0}">
      <dgm:prSet/>
      <dgm:spPr/>
      <dgm:t>
        <a:bodyPr/>
        <a:lstStyle/>
        <a:p>
          <a:endParaRPr lang="hu-HU"/>
        </a:p>
      </dgm:t>
    </dgm:pt>
    <dgm:pt modelId="{002522D6-59D2-42C8-8230-43E0E89C46E1}" type="sibTrans" cxnId="{69888062-7203-4D90-9AC3-8ADE0E0A44D0}">
      <dgm:prSet/>
      <dgm:spPr/>
      <dgm:t>
        <a:bodyPr/>
        <a:lstStyle/>
        <a:p>
          <a:endParaRPr lang="hu-HU"/>
        </a:p>
      </dgm:t>
    </dgm:pt>
    <dgm:pt modelId="{8A720678-DCB2-4C6B-8EAB-6367D53506E7}">
      <dgm:prSet custT="1"/>
      <dgm:spPr/>
      <dgm:t>
        <a:bodyPr/>
        <a:lstStyle/>
        <a:p>
          <a:pPr rtl="0"/>
          <a:r>
            <a:rPr lang="en-GB" sz="1400" b="1" dirty="0" smtClean="0">
              <a:solidFill>
                <a:schemeClr val="tx2">
                  <a:lumMod val="75000"/>
                </a:schemeClr>
              </a:solidFill>
              <a:latin typeface="Cambria" panose="02040503050406030204" pitchFamily="18" charset="0"/>
            </a:rPr>
            <a:t>Real cost</a:t>
          </a:r>
          <a:endParaRPr lang="hu-HU" sz="1400" dirty="0">
            <a:solidFill>
              <a:schemeClr val="tx2">
                <a:lumMod val="75000"/>
              </a:schemeClr>
            </a:solidFill>
            <a:latin typeface="Cambria" panose="02040503050406030204" pitchFamily="18" charset="0"/>
          </a:endParaRPr>
        </a:p>
      </dgm:t>
    </dgm:pt>
    <dgm:pt modelId="{C022FAB0-9779-4677-9B9C-2431A670BA1C}" type="parTrans" cxnId="{4E465920-F743-49D7-87A8-58C658EC40D5}">
      <dgm:prSet/>
      <dgm:spPr/>
      <dgm:t>
        <a:bodyPr/>
        <a:lstStyle/>
        <a:p>
          <a:endParaRPr lang="hu-HU"/>
        </a:p>
      </dgm:t>
    </dgm:pt>
    <dgm:pt modelId="{D52DC3EB-458C-4F64-AFE2-D6C5A233BAAF}" type="sibTrans" cxnId="{4E465920-F743-49D7-87A8-58C658EC40D5}">
      <dgm:prSet/>
      <dgm:spPr/>
      <dgm:t>
        <a:bodyPr/>
        <a:lstStyle/>
        <a:p>
          <a:endParaRPr lang="hu-HU"/>
        </a:p>
      </dgm:t>
    </dgm:pt>
    <dgm:pt modelId="{1A6E4318-1CEA-4A68-B8CD-DC3F83A66C40}">
      <dgm:prSet custT="1"/>
      <dgm:spPr/>
      <dgm:t>
        <a:bodyPr/>
        <a:lstStyle/>
        <a:p>
          <a:pPr rtl="0"/>
          <a:r>
            <a:rPr lang="en-GB" sz="1400" b="1" dirty="0" smtClean="0">
              <a:solidFill>
                <a:schemeClr val="tx2">
                  <a:lumMod val="75000"/>
                </a:schemeClr>
              </a:solidFill>
              <a:latin typeface="Cambria" panose="02040503050406030204" pitchFamily="18" charset="0"/>
            </a:rPr>
            <a:t>Flat rate (up to 20% of the direct cost</a:t>
          </a:r>
          <a:r>
            <a:rPr lang="en-GB" sz="1000" b="1" dirty="0" smtClean="0">
              <a:solidFill>
                <a:schemeClr val="tx2">
                  <a:lumMod val="75000"/>
                </a:schemeClr>
              </a:solidFill>
              <a:latin typeface="Cambria" panose="02040503050406030204" pitchFamily="18" charset="0"/>
            </a:rPr>
            <a:t>)</a:t>
          </a:r>
          <a:endParaRPr lang="hu-HU" sz="1000" dirty="0">
            <a:solidFill>
              <a:schemeClr val="tx2">
                <a:lumMod val="75000"/>
              </a:schemeClr>
            </a:solidFill>
            <a:latin typeface="Cambria" panose="02040503050406030204" pitchFamily="18" charset="0"/>
          </a:endParaRPr>
        </a:p>
      </dgm:t>
    </dgm:pt>
    <dgm:pt modelId="{3A15E5F5-4FE0-4FD1-8B61-C075044E0C20}" type="parTrans" cxnId="{6604C159-1332-4E5A-B68A-8267103013E5}">
      <dgm:prSet/>
      <dgm:spPr/>
      <dgm:t>
        <a:bodyPr/>
        <a:lstStyle/>
        <a:p>
          <a:endParaRPr lang="hu-HU"/>
        </a:p>
      </dgm:t>
    </dgm:pt>
    <dgm:pt modelId="{FB013C5D-105A-47F1-BBA3-AC98089A5ADA}" type="sibTrans" cxnId="{6604C159-1332-4E5A-B68A-8267103013E5}">
      <dgm:prSet/>
      <dgm:spPr/>
      <dgm:t>
        <a:bodyPr/>
        <a:lstStyle/>
        <a:p>
          <a:endParaRPr lang="hu-HU"/>
        </a:p>
      </dgm:t>
    </dgm:pt>
    <dgm:pt modelId="{53CAE8EA-7157-49A6-A8BE-F5D1738D6126}">
      <dgm:prSet custT="1"/>
      <dgm:spPr/>
      <dgm:t>
        <a:bodyPr/>
        <a:lstStyle/>
        <a:p>
          <a:pPr rtl="0"/>
          <a:endParaRPr lang="hu-HU" sz="1300" b="1" dirty="0" smtClean="0"/>
        </a:p>
        <a:p>
          <a:pPr rtl="0"/>
          <a:r>
            <a:rPr lang="hu-HU" sz="1800" b="1" dirty="0" smtClean="0">
              <a:solidFill>
                <a:schemeClr val="tx2">
                  <a:lumMod val="75000"/>
                </a:schemeClr>
              </a:solidFill>
              <a:latin typeface="Cambria" panose="02040503050406030204" pitchFamily="18" charset="0"/>
            </a:rPr>
            <a:t>2.</a:t>
          </a:r>
          <a:r>
            <a:rPr lang="en-GB" sz="1800" b="1" dirty="0" smtClean="0">
              <a:solidFill>
                <a:schemeClr val="tx2">
                  <a:lumMod val="75000"/>
                </a:schemeClr>
              </a:solidFill>
              <a:latin typeface="Cambria" panose="02040503050406030204" pitchFamily="18" charset="0"/>
            </a:rPr>
            <a:t>Office and admin</a:t>
          </a:r>
          <a:r>
            <a:rPr lang="hu-HU" sz="1800" b="1" dirty="0" smtClean="0">
              <a:solidFill>
                <a:schemeClr val="tx2">
                  <a:lumMod val="75000"/>
                </a:schemeClr>
              </a:solidFill>
              <a:latin typeface="Cambria" panose="02040503050406030204" pitchFamily="18" charset="0"/>
            </a:rPr>
            <a:t>. </a:t>
          </a:r>
          <a:endParaRPr lang="hu-HU" sz="1800" dirty="0">
            <a:solidFill>
              <a:schemeClr val="tx2">
                <a:lumMod val="75000"/>
              </a:schemeClr>
            </a:solidFill>
            <a:latin typeface="Cambria" panose="02040503050406030204" pitchFamily="18" charset="0"/>
          </a:endParaRPr>
        </a:p>
      </dgm:t>
    </dgm:pt>
    <dgm:pt modelId="{00172776-B56F-4268-9B57-7EF292D9C344}" type="parTrans" cxnId="{7E4260B3-2E6B-4645-9068-D7A9CEB9FAE6}">
      <dgm:prSet/>
      <dgm:spPr/>
      <dgm:t>
        <a:bodyPr/>
        <a:lstStyle/>
        <a:p>
          <a:endParaRPr lang="hu-HU"/>
        </a:p>
      </dgm:t>
    </dgm:pt>
    <dgm:pt modelId="{2431C05F-E54A-440C-BF7C-DCB211E88D4F}" type="sibTrans" cxnId="{7E4260B3-2E6B-4645-9068-D7A9CEB9FAE6}">
      <dgm:prSet/>
      <dgm:spPr/>
      <dgm:t>
        <a:bodyPr/>
        <a:lstStyle/>
        <a:p>
          <a:endParaRPr lang="hu-HU"/>
        </a:p>
      </dgm:t>
    </dgm:pt>
    <dgm:pt modelId="{2B272DB7-F110-47B6-A213-8F7AD3340600}">
      <dgm:prSet custT="1"/>
      <dgm:spPr/>
      <dgm:t>
        <a:bodyPr/>
        <a:lstStyle/>
        <a:p>
          <a:pPr algn="l" rtl="0"/>
          <a:r>
            <a:rPr lang="hu-HU" sz="1800" b="1" dirty="0" smtClean="0">
              <a:solidFill>
                <a:schemeClr val="tx2">
                  <a:lumMod val="75000"/>
                </a:schemeClr>
              </a:solidFill>
              <a:latin typeface="Cambria" panose="02040503050406030204" pitchFamily="18" charset="0"/>
            </a:rPr>
            <a:t>4.</a:t>
          </a:r>
          <a:r>
            <a:rPr lang="en-GB" sz="1800" b="1" dirty="0" smtClean="0">
              <a:solidFill>
                <a:schemeClr val="tx2">
                  <a:lumMod val="75000"/>
                </a:schemeClr>
              </a:solidFill>
              <a:latin typeface="Cambria" panose="02040503050406030204" pitchFamily="18" charset="0"/>
            </a:rPr>
            <a:t>External expertise </a:t>
          </a:r>
          <a:r>
            <a:rPr lang="hu-HU" sz="1800" b="1" dirty="0" smtClean="0">
              <a:solidFill>
                <a:schemeClr val="tx2">
                  <a:lumMod val="75000"/>
                </a:schemeClr>
              </a:solidFill>
              <a:latin typeface="Cambria" panose="02040503050406030204" pitchFamily="18" charset="0"/>
            </a:rPr>
            <a:t>&amp;</a:t>
          </a:r>
          <a:r>
            <a:rPr lang="en-GB" sz="1800" b="1" dirty="0" smtClean="0">
              <a:solidFill>
                <a:schemeClr val="tx2">
                  <a:lumMod val="75000"/>
                </a:schemeClr>
              </a:solidFill>
              <a:latin typeface="Cambria" panose="02040503050406030204" pitchFamily="18" charset="0"/>
            </a:rPr>
            <a:t> service </a:t>
          </a:r>
          <a:endParaRPr lang="hu-HU" sz="1800" dirty="0">
            <a:solidFill>
              <a:schemeClr val="tx2">
                <a:lumMod val="75000"/>
              </a:schemeClr>
            </a:solidFill>
            <a:latin typeface="Cambria" panose="02040503050406030204" pitchFamily="18" charset="0"/>
          </a:endParaRPr>
        </a:p>
      </dgm:t>
    </dgm:pt>
    <dgm:pt modelId="{0A5FADAA-6E2A-4F14-8F63-E9AADDCAE251}" type="parTrans" cxnId="{A4075DF1-A5BC-41DC-A306-C7C0ADD265B1}">
      <dgm:prSet/>
      <dgm:spPr/>
      <dgm:t>
        <a:bodyPr/>
        <a:lstStyle/>
        <a:p>
          <a:endParaRPr lang="hu-HU"/>
        </a:p>
      </dgm:t>
    </dgm:pt>
    <dgm:pt modelId="{002593D0-2AD7-44D9-A75A-4EE6F5DA6152}" type="sibTrans" cxnId="{A4075DF1-A5BC-41DC-A306-C7C0ADD265B1}">
      <dgm:prSet/>
      <dgm:spPr/>
      <dgm:t>
        <a:bodyPr/>
        <a:lstStyle/>
        <a:p>
          <a:endParaRPr lang="hu-HU"/>
        </a:p>
      </dgm:t>
    </dgm:pt>
    <dgm:pt modelId="{2116ACA6-5DD4-4F61-95BC-C8F0E13B3A39}">
      <dgm:prSet custT="1"/>
      <dgm:spPr/>
      <dgm:t>
        <a:bodyPr/>
        <a:lstStyle/>
        <a:p>
          <a:pPr algn="l" rtl="0"/>
          <a:r>
            <a:rPr lang="hu-HU" sz="1800" b="1" dirty="0" smtClean="0">
              <a:solidFill>
                <a:schemeClr val="tx2">
                  <a:lumMod val="75000"/>
                </a:schemeClr>
              </a:solidFill>
              <a:latin typeface="Cambria" panose="02040503050406030204" pitchFamily="18" charset="0"/>
            </a:rPr>
            <a:t>5.</a:t>
          </a:r>
          <a:r>
            <a:rPr lang="en-GB" sz="1800" b="1" dirty="0" smtClean="0">
              <a:solidFill>
                <a:schemeClr val="tx2">
                  <a:lumMod val="75000"/>
                </a:schemeClr>
              </a:solidFill>
              <a:latin typeface="Cambria" panose="02040503050406030204" pitchFamily="18" charset="0"/>
            </a:rPr>
            <a:t>Equipment </a:t>
          </a:r>
          <a:endParaRPr lang="hu-HU" sz="1800" dirty="0">
            <a:solidFill>
              <a:schemeClr val="tx2">
                <a:lumMod val="75000"/>
              </a:schemeClr>
            </a:solidFill>
            <a:latin typeface="Cambria" panose="02040503050406030204" pitchFamily="18" charset="0"/>
          </a:endParaRPr>
        </a:p>
      </dgm:t>
    </dgm:pt>
    <dgm:pt modelId="{D21BC38E-E58A-45C3-B87F-3F6A3120773C}" type="parTrans" cxnId="{51D15EFB-6E5D-4B55-8B7A-41D9D1A623BE}">
      <dgm:prSet/>
      <dgm:spPr/>
      <dgm:t>
        <a:bodyPr/>
        <a:lstStyle/>
        <a:p>
          <a:endParaRPr lang="hu-HU"/>
        </a:p>
      </dgm:t>
    </dgm:pt>
    <dgm:pt modelId="{4DDED0AD-1B51-4833-A458-AA78C325E87A}" type="sibTrans" cxnId="{51D15EFB-6E5D-4B55-8B7A-41D9D1A623BE}">
      <dgm:prSet/>
      <dgm:spPr/>
      <dgm:t>
        <a:bodyPr/>
        <a:lstStyle/>
        <a:p>
          <a:endParaRPr lang="hu-HU"/>
        </a:p>
      </dgm:t>
    </dgm:pt>
    <dgm:pt modelId="{2628E929-6F1C-453F-80B2-D4A971445C80}">
      <dgm:prSet custT="1"/>
      <dgm:spPr/>
      <dgm:t>
        <a:bodyPr/>
        <a:lstStyle/>
        <a:p>
          <a:pPr algn="l" rtl="0"/>
          <a:r>
            <a:rPr lang="hu-HU" sz="1800" b="1" dirty="0" smtClean="0">
              <a:solidFill>
                <a:schemeClr val="tx2">
                  <a:lumMod val="75000"/>
                </a:schemeClr>
              </a:solidFill>
              <a:latin typeface="Cambria" panose="02040503050406030204" pitchFamily="18" charset="0"/>
            </a:rPr>
            <a:t>6.</a:t>
          </a:r>
          <a:r>
            <a:rPr lang="en-GB" sz="1800" b="1" dirty="0" smtClean="0">
              <a:solidFill>
                <a:schemeClr val="tx2">
                  <a:lumMod val="75000"/>
                </a:schemeClr>
              </a:solidFill>
              <a:latin typeface="Cambria" panose="02040503050406030204" pitchFamily="18" charset="0"/>
            </a:rPr>
            <a:t>Infrast</a:t>
          </a:r>
          <a:r>
            <a:rPr lang="hu-HU" sz="1800" b="1" dirty="0" smtClean="0">
              <a:solidFill>
                <a:schemeClr val="tx2">
                  <a:lumMod val="75000"/>
                </a:schemeClr>
              </a:solidFill>
              <a:latin typeface="Cambria" panose="02040503050406030204" pitchFamily="18" charset="0"/>
            </a:rPr>
            <a:t>ructure &amp;</a:t>
          </a:r>
          <a:r>
            <a:rPr lang="en-GB" sz="1800" b="1" dirty="0" smtClean="0">
              <a:solidFill>
                <a:schemeClr val="tx2">
                  <a:lumMod val="75000"/>
                </a:schemeClr>
              </a:solidFill>
              <a:latin typeface="Cambria" panose="02040503050406030204" pitchFamily="18" charset="0"/>
            </a:rPr>
            <a:t> works</a:t>
          </a:r>
          <a:endParaRPr lang="hu-HU" sz="1800" dirty="0">
            <a:solidFill>
              <a:schemeClr val="tx2">
                <a:lumMod val="75000"/>
              </a:schemeClr>
            </a:solidFill>
            <a:latin typeface="Cambria" panose="02040503050406030204" pitchFamily="18" charset="0"/>
          </a:endParaRPr>
        </a:p>
      </dgm:t>
    </dgm:pt>
    <dgm:pt modelId="{3B05580E-4A9C-4D6A-AA86-E9A10EF24B2D}" type="parTrans" cxnId="{AF838554-0816-4B77-ABCA-032E67F7FDDD}">
      <dgm:prSet/>
      <dgm:spPr/>
      <dgm:t>
        <a:bodyPr/>
        <a:lstStyle/>
        <a:p>
          <a:endParaRPr lang="hu-HU"/>
        </a:p>
      </dgm:t>
    </dgm:pt>
    <dgm:pt modelId="{9917EF44-DB80-4098-B1AF-D4A58BC501DD}" type="sibTrans" cxnId="{AF838554-0816-4B77-ABCA-032E67F7FDDD}">
      <dgm:prSet/>
      <dgm:spPr/>
      <dgm:t>
        <a:bodyPr/>
        <a:lstStyle/>
        <a:p>
          <a:endParaRPr lang="hu-HU"/>
        </a:p>
      </dgm:t>
    </dgm:pt>
    <dgm:pt modelId="{99D26F4E-1E2D-4206-A2E0-6F6C7DC91CF2}">
      <dgm:prSet custT="1"/>
      <dgm:spPr/>
      <dgm:t>
        <a:bodyPr/>
        <a:lstStyle/>
        <a:p>
          <a:pPr rtl="0"/>
          <a:r>
            <a:rPr lang="en-GB" sz="1400" b="1" dirty="0" smtClean="0">
              <a:solidFill>
                <a:schemeClr val="tx2">
                  <a:lumMod val="75000"/>
                </a:schemeClr>
              </a:solidFill>
              <a:latin typeface="Cambria" panose="02040503050406030204" pitchFamily="18" charset="0"/>
            </a:rPr>
            <a:t>Flatrate (15% of staff cost)</a:t>
          </a:r>
          <a:endParaRPr lang="hu-HU" sz="1400" dirty="0">
            <a:solidFill>
              <a:schemeClr val="tx2">
                <a:lumMod val="75000"/>
              </a:schemeClr>
            </a:solidFill>
            <a:latin typeface="Cambria" panose="02040503050406030204" pitchFamily="18" charset="0"/>
          </a:endParaRPr>
        </a:p>
      </dgm:t>
    </dgm:pt>
    <dgm:pt modelId="{89A4C613-C548-4C98-9F95-93485B481AF6}" type="sibTrans" cxnId="{9541D185-7BB3-4230-89D1-1706505D3F9C}">
      <dgm:prSet/>
      <dgm:spPr/>
      <dgm:t>
        <a:bodyPr/>
        <a:lstStyle/>
        <a:p>
          <a:endParaRPr lang="hu-HU"/>
        </a:p>
      </dgm:t>
    </dgm:pt>
    <dgm:pt modelId="{877FBC31-DCE0-4A79-B2E6-76A2D5653226}" type="parTrans" cxnId="{9541D185-7BB3-4230-89D1-1706505D3F9C}">
      <dgm:prSet/>
      <dgm:spPr/>
      <dgm:t>
        <a:bodyPr/>
        <a:lstStyle/>
        <a:p>
          <a:endParaRPr lang="hu-HU"/>
        </a:p>
      </dgm:t>
    </dgm:pt>
    <dgm:pt modelId="{E66E5293-28BA-4D4D-A682-F0EDAD48BACC}">
      <dgm:prSet custT="1"/>
      <dgm:spPr/>
      <dgm:t>
        <a:bodyPr/>
        <a:lstStyle/>
        <a:p>
          <a:pPr algn="l" rtl="0"/>
          <a:r>
            <a:rPr lang="hu-HU" sz="1800" b="1" dirty="0" smtClean="0">
              <a:solidFill>
                <a:schemeClr val="tx2">
                  <a:lumMod val="75000"/>
                </a:schemeClr>
              </a:solidFill>
              <a:latin typeface="Cambria" panose="02040503050406030204" pitchFamily="18" charset="0"/>
            </a:rPr>
            <a:t>3.</a:t>
          </a:r>
          <a:r>
            <a:rPr lang="en-GB" sz="1800" b="1" dirty="0" smtClean="0">
              <a:solidFill>
                <a:schemeClr val="tx2">
                  <a:lumMod val="75000"/>
                </a:schemeClr>
              </a:solidFill>
              <a:latin typeface="Cambria" panose="02040503050406030204" pitchFamily="18" charset="0"/>
            </a:rPr>
            <a:t>Travel </a:t>
          </a:r>
          <a:r>
            <a:rPr lang="hu-HU" sz="1800" b="1" dirty="0" smtClean="0">
              <a:solidFill>
                <a:schemeClr val="tx2">
                  <a:lumMod val="75000"/>
                </a:schemeClr>
              </a:solidFill>
              <a:latin typeface="Cambria" panose="02040503050406030204" pitchFamily="18" charset="0"/>
            </a:rPr>
            <a:t>&amp;</a:t>
          </a:r>
          <a:r>
            <a:rPr lang="en-GB" sz="1800" b="1" dirty="0" smtClean="0">
              <a:solidFill>
                <a:schemeClr val="tx2">
                  <a:lumMod val="75000"/>
                </a:schemeClr>
              </a:solidFill>
              <a:latin typeface="Cambria" panose="02040503050406030204" pitchFamily="18" charset="0"/>
            </a:rPr>
            <a:t> accommodation</a:t>
          </a:r>
          <a:endParaRPr lang="hu-HU" sz="1800" dirty="0">
            <a:solidFill>
              <a:schemeClr val="tx2">
                <a:lumMod val="75000"/>
              </a:schemeClr>
            </a:solidFill>
          </a:endParaRPr>
        </a:p>
      </dgm:t>
    </dgm:pt>
    <dgm:pt modelId="{26D50C29-4AEF-4D6B-B802-69E1D779E1E9}" type="sibTrans" cxnId="{EE083CDB-440D-4FCE-A422-3C27030AAD9B}">
      <dgm:prSet/>
      <dgm:spPr/>
      <dgm:t>
        <a:bodyPr/>
        <a:lstStyle/>
        <a:p>
          <a:endParaRPr lang="hu-HU"/>
        </a:p>
      </dgm:t>
    </dgm:pt>
    <dgm:pt modelId="{7F60C7E6-8A92-4395-BA78-2D58E9E986F8}" type="parTrans" cxnId="{EE083CDB-440D-4FCE-A422-3C27030AAD9B}">
      <dgm:prSet/>
      <dgm:spPr/>
      <dgm:t>
        <a:bodyPr/>
        <a:lstStyle/>
        <a:p>
          <a:endParaRPr lang="hu-HU"/>
        </a:p>
      </dgm:t>
    </dgm:pt>
    <dgm:pt modelId="{9A0745A5-94D8-4466-AEB1-EECBC59A9C50}" type="pres">
      <dgm:prSet presAssocID="{B30CE652-4A67-4C6C-8E5A-0BB037FE2A65}" presName="Name0" presStyleCnt="0">
        <dgm:presLayoutVars>
          <dgm:dir/>
          <dgm:resizeHandles val="exact"/>
        </dgm:presLayoutVars>
      </dgm:prSet>
      <dgm:spPr/>
      <dgm:t>
        <a:bodyPr/>
        <a:lstStyle/>
        <a:p>
          <a:endParaRPr lang="hu-HU"/>
        </a:p>
      </dgm:t>
    </dgm:pt>
    <dgm:pt modelId="{AD4C9505-834A-48A6-9ED4-37383DDE83CE}" type="pres">
      <dgm:prSet presAssocID="{4AF0FF5C-8A92-418B-93EB-96E06876CD2E}" presName="composite" presStyleCnt="0"/>
      <dgm:spPr/>
    </dgm:pt>
    <dgm:pt modelId="{DB2F443F-F8CD-4AE5-8561-D853C87D5534}" type="pres">
      <dgm:prSet presAssocID="{4AF0FF5C-8A92-418B-93EB-96E06876CD2E}" presName="rect1" presStyleLbl="trAlignAcc1" presStyleIdx="0" presStyleCnt="6">
        <dgm:presLayoutVars>
          <dgm:bulletEnabled val="1"/>
        </dgm:presLayoutVars>
      </dgm:prSet>
      <dgm:spPr/>
      <dgm:t>
        <a:bodyPr/>
        <a:lstStyle/>
        <a:p>
          <a:endParaRPr lang="hu-HU"/>
        </a:p>
      </dgm:t>
    </dgm:pt>
    <dgm:pt modelId="{3F8CE707-88FF-4DFD-BDBF-F49A2D589111}" type="pres">
      <dgm:prSet presAssocID="{4AF0FF5C-8A92-418B-93EB-96E06876CD2E}" presName="rect2" presStyleLbl="fgImgPlace1" presStyleIdx="0" presStyleCnt="6" custScaleX="116164"/>
      <dgm:spPr>
        <a:blipFill rotWithShape="1">
          <a:blip xmlns:r="http://schemas.openxmlformats.org/officeDocument/2006/relationships" r:embed="rId1"/>
          <a:stretch>
            <a:fillRect/>
          </a:stretch>
        </a:blipFill>
      </dgm:spPr>
      <dgm:t>
        <a:bodyPr/>
        <a:lstStyle/>
        <a:p>
          <a:endParaRPr lang="en-GB"/>
        </a:p>
      </dgm:t>
    </dgm:pt>
    <dgm:pt modelId="{AE08408B-A49D-4BAE-8820-889740B4C9E0}" type="pres">
      <dgm:prSet presAssocID="{002522D6-59D2-42C8-8230-43E0E89C46E1}" presName="sibTrans" presStyleCnt="0"/>
      <dgm:spPr/>
    </dgm:pt>
    <dgm:pt modelId="{68B0D80D-A3C0-4ED8-8195-9898FE7058BD}" type="pres">
      <dgm:prSet presAssocID="{53CAE8EA-7157-49A6-A8BE-F5D1738D6126}" presName="composite" presStyleCnt="0"/>
      <dgm:spPr/>
    </dgm:pt>
    <dgm:pt modelId="{C5F03407-677A-4531-BF26-70FAAF4314B1}" type="pres">
      <dgm:prSet presAssocID="{53CAE8EA-7157-49A6-A8BE-F5D1738D6126}" presName="rect1" presStyleLbl="trAlignAcc1" presStyleIdx="1" presStyleCnt="6" custLinFactNeighborX="91" custLinFactNeighborY="-3030">
        <dgm:presLayoutVars>
          <dgm:bulletEnabled val="1"/>
        </dgm:presLayoutVars>
      </dgm:prSet>
      <dgm:spPr/>
      <dgm:t>
        <a:bodyPr/>
        <a:lstStyle/>
        <a:p>
          <a:endParaRPr lang="hu-HU"/>
        </a:p>
      </dgm:t>
    </dgm:pt>
    <dgm:pt modelId="{901BA5EB-F429-420E-8910-7ED0DDAF7D69}" type="pres">
      <dgm:prSet presAssocID="{53CAE8EA-7157-49A6-A8BE-F5D1738D6126}" presName="rect2" presStyleLbl="fgImgPlace1" presStyleIdx="1" presStyleCnt="6" custScaleX="120140"/>
      <dgm:spPr>
        <a:blipFill rotWithShape="1">
          <a:blip xmlns:r="http://schemas.openxmlformats.org/officeDocument/2006/relationships" r:embed="rId2"/>
          <a:stretch>
            <a:fillRect/>
          </a:stretch>
        </a:blipFill>
      </dgm:spPr>
    </dgm:pt>
    <dgm:pt modelId="{EE72ABA7-F1EC-4F8B-B684-9EF507FD5CAA}" type="pres">
      <dgm:prSet presAssocID="{2431C05F-E54A-440C-BF7C-DCB211E88D4F}" presName="sibTrans" presStyleCnt="0"/>
      <dgm:spPr/>
    </dgm:pt>
    <dgm:pt modelId="{F1475506-698B-4006-92A1-2A24D9B6EA47}" type="pres">
      <dgm:prSet presAssocID="{E66E5293-28BA-4D4D-A682-F0EDAD48BACC}" presName="composite" presStyleCnt="0"/>
      <dgm:spPr/>
    </dgm:pt>
    <dgm:pt modelId="{971473AB-E59D-44B6-AC88-33D15B6B9B6D}" type="pres">
      <dgm:prSet presAssocID="{E66E5293-28BA-4D4D-A682-F0EDAD48BACC}" presName="rect1" presStyleLbl="trAlignAcc1" presStyleIdx="2" presStyleCnt="6">
        <dgm:presLayoutVars>
          <dgm:bulletEnabled val="1"/>
        </dgm:presLayoutVars>
      </dgm:prSet>
      <dgm:spPr/>
      <dgm:t>
        <a:bodyPr/>
        <a:lstStyle/>
        <a:p>
          <a:endParaRPr lang="hu-HU"/>
        </a:p>
      </dgm:t>
    </dgm:pt>
    <dgm:pt modelId="{425ECEC9-D68B-4D67-8735-7C5A5D4856BB}" type="pres">
      <dgm:prSet presAssocID="{E66E5293-28BA-4D4D-A682-F0EDAD48BACC}" presName="rect2" presStyleLbl="fgImgPlace1" presStyleIdx="2" presStyleCnt="6" custScaleX="125829"/>
      <dgm:spPr>
        <a:blipFill rotWithShape="1">
          <a:blip xmlns:r="http://schemas.openxmlformats.org/officeDocument/2006/relationships" r:embed="rId3"/>
          <a:stretch>
            <a:fillRect/>
          </a:stretch>
        </a:blipFill>
      </dgm:spPr>
    </dgm:pt>
    <dgm:pt modelId="{2B8914B9-4FB5-4EDE-A627-B661ACF11FB7}" type="pres">
      <dgm:prSet presAssocID="{26D50C29-4AEF-4D6B-B802-69E1D779E1E9}" presName="sibTrans" presStyleCnt="0"/>
      <dgm:spPr/>
    </dgm:pt>
    <dgm:pt modelId="{0D46CA8D-C8E0-4089-9AC6-BCBAB6BA2F38}" type="pres">
      <dgm:prSet presAssocID="{2B272DB7-F110-47B6-A213-8F7AD3340600}" presName="composite" presStyleCnt="0"/>
      <dgm:spPr/>
    </dgm:pt>
    <dgm:pt modelId="{A72D3DCB-FD49-4F00-A973-6595FC45F52E}" type="pres">
      <dgm:prSet presAssocID="{2B272DB7-F110-47B6-A213-8F7AD3340600}" presName="rect1" presStyleLbl="trAlignAcc1" presStyleIdx="3" presStyleCnt="6">
        <dgm:presLayoutVars>
          <dgm:bulletEnabled val="1"/>
        </dgm:presLayoutVars>
      </dgm:prSet>
      <dgm:spPr/>
      <dgm:t>
        <a:bodyPr/>
        <a:lstStyle/>
        <a:p>
          <a:endParaRPr lang="hu-HU"/>
        </a:p>
      </dgm:t>
    </dgm:pt>
    <dgm:pt modelId="{F70DE50E-77E5-4341-88D5-C65DC1116BDE}" type="pres">
      <dgm:prSet presAssocID="{2B272DB7-F110-47B6-A213-8F7AD3340600}" presName="rect2" presStyleLbl="fgImgPlace1" presStyleIdx="3" presStyleCnt="6" custScaleX="115428"/>
      <dgm:spPr>
        <a:blipFill rotWithShape="1">
          <a:blip xmlns:r="http://schemas.openxmlformats.org/officeDocument/2006/relationships" r:embed="rId4"/>
          <a:stretch>
            <a:fillRect/>
          </a:stretch>
        </a:blipFill>
      </dgm:spPr>
    </dgm:pt>
    <dgm:pt modelId="{D30777FE-9712-452F-9937-A2231E2D3BC9}" type="pres">
      <dgm:prSet presAssocID="{002593D0-2AD7-44D9-A75A-4EE6F5DA6152}" presName="sibTrans" presStyleCnt="0"/>
      <dgm:spPr/>
    </dgm:pt>
    <dgm:pt modelId="{753DABF0-82B6-4CCB-B878-DB8DBB089BEA}" type="pres">
      <dgm:prSet presAssocID="{2116ACA6-5DD4-4F61-95BC-C8F0E13B3A39}" presName="composite" presStyleCnt="0"/>
      <dgm:spPr/>
    </dgm:pt>
    <dgm:pt modelId="{E02972A4-25BE-4E92-AD5C-88558A9CE9A7}" type="pres">
      <dgm:prSet presAssocID="{2116ACA6-5DD4-4F61-95BC-C8F0E13B3A39}" presName="rect1" presStyleLbl="trAlignAcc1" presStyleIdx="4" presStyleCnt="6">
        <dgm:presLayoutVars>
          <dgm:bulletEnabled val="1"/>
        </dgm:presLayoutVars>
      </dgm:prSet>
      <dgm:spPr/>
      <dgm:t>
        <a:bodyPr/>
        <a:lstStyle/>
        <a:p>
          <a:endParaRPr lang="hu-HU"/>
        </a:p>
      </dgm:t>
    </dgm:pt>
    <dgm:pt modelId="{E6E7EE0E-8638-4390-89D3-94E2E8616BF0}" type="pres">
      <dgm:prSet presAssocID="{2116ACA6-5DD4-4F61-95BC-C8F0E13B3A39}" presName="rect2" presStyleLbl="fgImgPlace1" presStyleIdx="4" presStyleCnt="6" custScaleX="124368"/>
      <dgm:spPr>
        <a:blipFill rotWithShape="1">
          <a:blip xmlns:r="http://schemas.openxmlformats.org/officeDocument/2006/relationships" r:embed="rId5"/>
          <a:stretch>
            <a:fillRect/>
          </a:stretch>
        </a:blipFill>
      </dgm:spPr>
    </dgm:pt>
    <dgm:pt modelId="{28C74830-3F0D-40C1-A5F9-66409ECE8596}" type="pres">
      <dgm:prSet presAssocID="{4DDED0AD-1B51-4833-A458-AA78C325E87A}" presName="sibTrans" presStyleCnt="0"/>
      <dgm:spPr/>
    </dgm:pt>
    <dgm:pt modelId="{AF8D5E6F-E521-43E2-9FDE-5E8500AF1169}" type="pres">
      <dgm:prSet presAssocID="{2628E929-6F1C-453F-80B2-D4A971445C80}" presName="composite" presStyleCnt="0"/>
      <dgm:spPr/>
    </dgm:pt>
    <dgm:pt modelId="{BF0A925B-F028-4003-9D51-A488F9054159}" type="pres">
      <dgm:prSet presAssocID="{2628E929-6F1C-453F-80B2-D4A971445C80}" presName="rect1" presStyleLbl="trAlignAcc1" presStyleIdx="5" presStyleCnt="6">
        <dgm:presLayoutVars>
          <dgm:bulletEnabled val="1"/>
        </dgm:presLayoutVars>
      </dgm:prSet>
      <dgm:spPr/>
      <dgm:t>
        <a:bodyPr/>
        <a:lstStyle/>
        <a:p>
          <a:endParaRPr lang="hu-HU"/>
        </a:p>
      </dgm:t>
    </dgm:pt>
    <dgm:pt modelId="{35075332-139B-4413-A276-B59C44E209F8}" type="pres">
      <dgm:prSet presAssocID="{2628E929-6F1C-453F-80B2-D4A971445C80}" presName="rect2" presStyleLbl="fgImgPlace1" presStyleIdx="5" presStyleCnt="6" custScaleX="123641"/>
      <dgm:spPr>
        <a:blipFill rotWithShape="1">
          <a:blip xmlns:r="http://schemas.openxmlformats.org/officeDocument/2006/relationships" r:embed="rId6"/>
          <a:stretch>
            <a:fillRect/>
          </a:stretch>
        </a:blipFill>
      </dgm:spPr>
    </dgm:pt>
  </dgm:ptLst>
  <dgm:cxnLst>
    <dgm:cxn modelId="{3F894A69-8918-4FF2-B9FE-A2CF52D9932D}" type="presOf" srcId="{99D26F4E-1E2D-4206-A2E0-6F6C7DC91CF2}" destId="{C5F03407-677A-4531-BF26-70FAAF4314B1}" srcOrd="0" destOrd="1" presId="urn:microsoft.com/office/officeart/2008/layout/PictureStrips"/>
    <dgm:cxn modelId="{47478477-337B-4E59-91C8-2395EE6D77D4}" type="presOf" srcId="{E66E5293-28BA-4D4D-A682-F0EDAD48BACC}" destId="{971473AB-E59D-44B6-AC88-33D15B6B9B6D}" srcOrd="0" destOrd="0" presId="urn:microsoft.com/office/officeart/2008/layout/PictureStrips"/>
    <dgm:cxn modelId="{B01F72E1-6589-4689-964A-C46D23666728}" type="presOf" srcId="{2628E929-6F1C-453F-80B2-D4A971445C80}" destId="{BF0A925B-F028-4003-9D51-A488F9054159}" srcOrd="0" destOrd="0" presId="urn:microsoft.com/office/officeart/2008/layout/PictureStrips"/>
    <dgm:cxn modelId="{9A006ACB-5E80-409C-9B18-E4578C769214}" type="presOf" srcId="{2116ACA6-5DD4-4F61-95BC-C8F0E13B3A39}" destId="{E02972A4-25BE-4E92-AD5C-88558A9CE9A7}" srcOrd="0" destOrd="0" presId="urn:microsoft.com/office/officeart/2008/layout/PictureStrips"/>
    <dgm:cxn modelId="{CC8EEACE-CC75-4A37-BA91-99EE35019D6A}" type="presOf" srcId="{1A6E4318-1CEA-4A68-B8CD-DC3F83A66C40}" destId="{DB2F443F-F8CD-4AE5-8561-D853C87D5534}" srcOrd="0" destOrd="2" presId="urn:microsoft.com/office/officeart/2008/layout/PictureStrips"/>
    <dgm:cxn modelId="{9E7330DC-8DF8-4B48-B9FD-402ACEB5CA46}" type="presOf" srcId="{4AF0FF5C-8A92-418B-93EB-96E06876CD2E}" destId="{DB2F443F-F8CD-4AE5-8561-D853C87D5534}" srcOrd="0" destOrd="0" presId="urn:microsoft.com/office/officeart/2008/layout/PictureStrips"/>
    <dgm:cxn modelId="{A63E3248-B8C5-4F36-9A0C-0C33AB31E4EA}" type="presOf" srcId="{53CAE8EA-7157-49A6-A8BE-F5D1738D6126}" destId="{C5F03407-677A-4531-BF26-70FAAF4314B1}" srcOrd="0" destOrd="0" presId="urn:microsoft.com/office/officeart/2008/layout/PictureStrips"/>
    <dgm:cxn modelId="{AF838554-0816-4B77-ABCA-032E67F7FDDD}" srcId="{B30CE652-4A67-4C6C-8E5A-0BB037FE2A65}" destId="{2628E929-6F1C-453F-80B2-D4A971445C80}" srcOrd="5" destOrd="0" parTransId="{3B05580E-4A9C-4D6A-AA86-E9A10EF24B2D}" sibTransId="{9917EF44-DB80-4098-B1AF-D4A58BC501DD}"/>
    <dgm:cxn modelId="{7E4260B3-2E6B-4645-9068-D7A9CEB9FAE6}" srcId="{B30CE652-4A67-4C6C-8E5A-0BB037FE2A65}" destId="{53CAE8EA-7157-49A6-A8BE-F5D1738D6126}" srcOrd="1" destOrd="0" parTransId="{00172776-B56F-4268-9B57-7EF292D9C344}" sibTransId="{2431C05F-E54A-440C-BF7C-DCB211E88D4F}"/>
    <dgm:cxn modelId="{A4075DF1-A5BC-41DC-A306-C7C0ADD265B1}" srcId="{B30CE652-4A67-4C6C-8E5A-0BB037FE2A65}" destId="{2B272DB7-F110-47B6-A213-8F7AD3340600}" srcOrd="3" destOrd="0" parTransId="{0A5FADAA-6E2A-4F14-8F63-E9AADDCAE251}" sibTransId="{002593D0-2AD7-44D9-A75A-4EE6F5DA6152}"/>
    <dgm:cxn modelId="{69888062-7203-4D90-9AC3-8ADE0E0A44D0}" srcId="{B30CE652-4A67-4C6C-8E5A-0BB037FE2A65}" destId="{4AF0FF5C-8A92-418B-93EB-96E06876CD2E}" srcOrd="0" destOrd="0" parTransId="{A747B774-AE3D-4BE0-8C77-059724F0DE00}" sibTransId="{002522D6-59D2-42C8-8230-43E0E89C46E1}"/>
    <dgm:cxn modelId="{A54E261D-D7CC-44A0-8949-9AD359298673}" type="presOf" srcId="{8A720678-DCB2-4C6B-8EAB-6367D53506E7}" destId="{DB2F443F-F8CD-4AE5-8561-D853C87D5534}" srcOrd="0" destOrd="1" presId="urn:microsoft.com/office/officeart/2008/layout/PictureStrips"/>
    <dgm:cxn modelId="{6604C159-1332-4E5A-B68A-8267103013E5}" srcId="{4AF0FF5C-8A92-418B-93EB-96E06876CD2E}" destId="{1A6E4318-1CEA-4A68-B8CD-DC3F83A66C40}" srcOrd="1" destOrd="0" parTransId="{3A15E5F5-4FE0-4FD1-8B61-C075044E0C20}" sibTransId="{FB013C5D-105A-47F1-BBA3-AC98089A5ADA}"/>
    <dgm:cxn modelId="{58962E07-B8D0-4354-BB7A-53E29A9F6C92}" type="presOf" srcId="{2B272DB7-F110-47B6-A213-8F7AD3340600}" destId="{A72D3DCB-FD49-4F00-A973-6595FC45F52E}" srcOrd="0" destOrd="0" presId="urn:microsoft.com/office/officeart/2008/layout/PictureStrips"/>
    <dgm:cxn modelId="{4E465920-F743-49D7-87A8-58C658EC40D5}" srcId="{4AF0FF5C-8A92-418B-93EB-96E06876CD2E}" destId="{8A720678-DCB2-4C6B-8EAB-6367D53506E7}" srcOrd="0" destOrd="0" parTransId="{C022FAB0-9779-4677-9B9C-2431A670BA1C}" sibTransId="{D52DC3EB-458C-4F64-AFE2-D6C5A233BAAF}"/>
    <dgm:cxn modelId="{9541D185-7BB3-4230-89D1-1706505D3F9C}" srcId="{53CAE8EA-7157-49A6-A8BE-F5D1738D6126}" destId="{99D26F4E-1E2D-4206-A2E0-6F6C7DC91CF2}" srcOrd="0" destOrd="0" parTransId="{877FBC31-DCE0-4A79-B2E6-76A2D5653226}" sibTransId="{89A4C613-C548-4C98-9F95-93485B481AF6}"/>
    <dgm:cxn modelId="{EE083CDB-440D-4FCE-A422-3C27030AAD9B}" srcId="{B30CE652-4A67-4C6C-8E5A-0BB037FE2A65}" destId="{E66E5293-28BA-4D4D-A682-F0EDAD48BACC}" srcOrd="2" destOrd="0" parTransId="{7F60C7E6-8A92-4395-BA78-2D58E9E986F8}" sibTransId="{26D50C29-4AEF-4D6B-B802-69E1D779E1E9}"/>
    <dgm:cxn modelId="{51D15EFB-6E5D-4B55-8B7A-41D9D1A623BE}" srcId="{B30CE652-4A67-4C6C-8E5A-0BB037FE2A65}" destId="{2116ACA6-5DD4-4F61-95BC-C8F0E13B3A39}" srcOrd="4" destOrd="0" parTransId="{D21BC38E-E58A-45C3-B87F-3F6A3120773C}" sibTransId="{4DDED0AD-1B51-4833-A458-AA78C325E87A}"/>
    <dgm:cxn modelId="{D7C852DC-8921-4872-9AF4-0C055B19D3E6}" type="presOf" srcId="{B30CE652-4A67-4C6C-8E5A-0BB037FE2A65}" destId="{9A0745A5-94D8-4466-AEB1-EECBC59A9C50}" srcOrd="0" destOrd="0" presId="urn:microsoft.com/office/officeart/2008/layout/PictureStrips"/>
    <dgm:cxn modelId="{8A39F030-BBF6-40D8-985B-291F8665DE74}" type="presParOf" srcId="{9A0745A5-94D8-4466-AEB1-EECBC59A9C50}" destId="{AD4C9505-834A-48A6-9ED4-37383DDE83CE}" srcOrd="0" destOrd="0" presId="urn:microsoft.com/office/officeart/2008/layout/PictureStrips"/>
    <dgm:cxn modelId="{2157B45F-2264-4B87-AD3A-DB1D0B3E1DC0}" type="presParOf" srcId="{AD4C9505-834A-48A6-9ED4-37383DDE83CE}" destId="{DB2F443F-F8CD-4AE5-8561-D853C87D5534}" srcOrd="0" destOrd="0" presId="urn:microsoft.com/office/officeart/2008/layout/PictureStrips"/>
    <dgm:cxn modelId="{81C6FC84-6A15-4F5A-B878-F77162DA2E96}" type="presParOf" srcId="{AD4C9505-834A-48A6-9ED4-37383DDE83CE}" destId="{3F8CE707-88FF-4DFD-BDBF-F49A2D589111}" srcOrd="1" destOrd="0" presId="urn:microsoft.com/office/officeart/2008/layout/PictureStrips"/>
    <dgm:cxn modelId="{BA155CBE-42A9-4DD1-8B8D-89226239B5AA}" type="presParOf" srcId="{9A0745A5-94D8-4466-AEB1-EECBC59A9C50}" destId="{AE08408B-A49D-4BAE-8820-889740B4C9E0}" srcOrd="1" destOrd="0" presId="urn:microsoft.com/office/officeart/2008/layout/PictureStrips"/>
    <dgm:cxn modelId="{12A4F56A-488D-4944-B766-109F28BA665E}" type="presParOf" srcId="{9A0745A5-94D8-4466-AEB1-EECBC59A9C50}" destId="{68B0D80D-A3C0-4ED8-8195-9898FE7058BD}" srcOrd="2" destOrd="0" presId="urn:microsoft.com/office/officeart/2008/layout/PictureStrips"/>
    <dgm:cxn modelId="{4866D698-87EC-4789-9270-C8BE392CD69C}" type="presParOf" srcId="{68B0D80D-A3C0-4ED8-8195-9898FE7058BD}" destId="{C5F03407-677A-4531-BF26-70FAAF4314B1}" srcOrd="0" destOrd="0" presId="urn:microsoft.com/office/officeart/2008/layout/PictureStrips"/>
    <dgm:cxn modelId="{9D295FF7-1E11-49AD-96F0-4F5EAAE3B2EF}" type="presParOf" srcId="{68B0D80D-A3C0-4ED8-8195-9898FE7058BD}" destId="{901BA5EB-F429-420E-8910-7ED0DDAF7D69}" srcOrd="1" destOrd="0" presId="urn:microsoft.com/office/officeart/2008/layout/PictureStrips"/>
    <dgm:cxn modelId="{D7224D4F-A0B8-4538-A99B-B5022EA71994}" type="presParOf" srcId="{9A0745A5-94D8-4466-AEB1-EECBC59A9C50}" destId="{EE72ABA7-F1EC-4F8B-B684-9EF507FD5CAA}" srcOrd="3" destOrd="0" presId="urn:microsoft.com/office/officeart/2008/layout/PictureStrips"/>
    <dgm:cxn modelId="{5877A688-9883-4C5F-9CEC-1ED44EE4281A}" type="presParOf" srcId="{9A0745A5-94D8-4466-AEB1-EECBC59A9C50}" destId="{F1475506-698B-4006-92A1-2A24D9B6EA47}" srcOrd="4" destOrd="0" presId="urn:microsoft.com/office/officeart/2008/layout/PictureStrips"/>
    <dgm:cxn modelId="{CCA856F2-24D5-4522-AC63-4AD72029CBEB}" type="presParOf" srcId="{F1475506-698B-4006-92A1-2A24D9B6EA47}" destId="{971473AB-E59D-44B6-AC88-33D15B6B9B6D}" srcOrd="0" destOrd="0" presId="urn:microsoft.com/office/officeart/2008/layout/PictureStrips"/>
    <dgm:cxn modelId="{1516E712-98A7-4B6D-96BA-F45F83135758}" type="presParOf" srcId="{F1475506-698B-4006-92A1-2A24D9B6EA47}" destId="{425ECEC9-D68B-4D67-8735-7C5A5D4856BB}" srcOrd="1" destOrd="0" presId="urn:microsoft.com/office/officeart/2008/layout/PictureStrips"/>
    <dgm:cxn modelId="{7EAD0F6C-B2B4-4FC7-8D8E-B5F45ECB8C9C}" type="presParOf" srcId="{9A0745A5-94D8-4466-AEB1-EECBC59A9C50}" destId="{2B8914B9-4FB5-4EDE-A627-B661ACF11FB7}" srcOrd="5" destOrd="0" presId="urn:microsoft.com/office/officeart/2008/layout/PictureStrips"/>
    <dgm:cxn modelId="{38123ADC-1B55-4983-8B1A-BB2A409B6256}" type="presParOf" srcId="{9A0745A5-94D8-4466-AEB1-EECBC59A9C50}" destId="{0D46CA8D-C8E0-4089-9AC6-BCBAB6BA2F38}" srcOrd="6" destOrd="0" presId="urn:microsoft.com/office/officeart/2008/layout/PictureStrips"/>
    <dgm:cxn modelId="{043E514C-5618-4BC0-A8CD-1FF4FF61C28C}" type="presParOf" srcId="{0D46CA8D-C8E0-4089-9AC6-BCBAB6BA2F38}" destId="{A72D3DCB-FD49-4F00-A973-6595FC45F52E}" srcOrd="0" destOrd="0" presId="urn:microsoft.com/office/officeart/2008/layout/PictureStrips"/>
    <dgm:cxn modelId="{FA703132-229E-4F70-BBF9-A0068205FC2C}" type="presParOf" srcId="{0D46CA8D-C8E0-4089-9AC6-BCBAB6BA2F38}" destId="{F70DE50E-77E5-4341-88D5-C65DC1116BDE}" srcOrd="1" destOrd="0" presId="urn:microsoft.com/office/officeart/2008/layout/PictureStrips"/>
    <dgm:cxn modelId="{2B02CCA9-6102-4DDD-8031-2F9239F86027}" type="presParOf" srcId="{9A0745A5-94D8-4466-AEB1-EECBC59A9C50}" destId="{D30777FE-9712-452F-9937-A2231E2D3BC9}" srcOrd="7" destOrd="0" presId="urn:microsoft.com/office/officeart/2008/layout/PictureStrips"/>
    <dgm:cxn modelId="{D61FB36D-84D0-48C4-BE24-0B1D144E5382}" type="presParOf" srcId="{9A0745A5-94D8-4466-AEB1-EECBC59A9C50}" destId="{753DABF0-82B6-4CCB-B878-DB8DBB089BEA}" srcOrd="8" destOrd="0" presId="urn:microsoft.com/office/officeart/2008/layout/PictureStrips"/>
    <dgm:cxn modelId="{71591868-1CEA-468A-A2DC-F0433123D343}" type="presParOf" srcId="{753DABF0-82B6-4CCB-B878-DB8DBB089BEA}" destId="{E02972A4-25BE-4E92-AD5C-88558A9CE9A7}" srcOrd="0" destOrd="0" presId="urn:microsoft.com/office/officeart/2008/layout/PictureStrips"/>
    <dgm:cxn modelId="{9F1CF067-A332-4B3B-96A6-04B53F099E1E}" type="presParOf" srcId="{753DABF0-82B6-4CCB-B878-DB8DBB089BEA}" destId="{E6E7EE0E-8638-4390-89D3-94E2E8616BF0}" srcOrd="1" destOrd="0" presId="urn:microsoft.com/office/officeart/2008/layout/PictureStrips"/>
    <dgm:cxn modelId="{30DA1A5C-DCC9-4C5A-8CE0-A245749E5D2A}" type="presParOf" srcId="{9A0745A5-94D8-4466-AEB1-EECBC59A9C50}" destId="{28C74830-3F0D-40C1-A5F9-66409ECE8596}" srcOrd="9" destOrd="0" presId="urn:microsoft.com/office/officeart/2008/layout/PictureStrips"/>
    <dgm:cxn modelId="{32E77ECE-0221-4457-8A86-8076308FA720}" type="presParOf" srcId="{9A0745A5-94D8-4466-AEB1-EECBC59A9C50}" destId="{AF8D5E6F-E521-43E2-9FDE-5E8500AF1169}" srcOrd="10" destOrd="0" presId="urn:microsoft.com/office/officeart/2008/layout/PictureStrips"/>
    <dgm:cxn modelId="{CF370466-D178-4B80-AFE7-3F45F544E08C}" type="presParOf" srcId="{AF8D5E6F-E521-43E2-9FDE-5E8500AF1169}" destId="{BF0A925B-F028-4003-9D51-A488F9054159}" srcOrd="0" destOrd="0" presId="urn:microsoft.com/office/officeart/2008/layout/PictureStrips"/>
    <dgm:cxn modelId="{323AEE2D-46D8-4477-9724-F1DEF0FA011E}" type="presParOf" srcId="{AF8D5E6F-E521-43E2-9FDE-5E8500AF1169}" destId="{35075332-139B-4413-A276-B59C44E209F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EC28AD76-597F-4821-B539-6D2C74DB002E}" type="datetimeFigureOut">
              <a:rPr lang="en-GB" smtClean="0"/>
              <a:t>29/03/2017</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7330BD09-3CAD-4324-BCC4-2AECF99C6FCF}" type="slidenum">
              <a:rPr lang="en-GB" smtClean="0"/>
              <a:t>‹#›</a:t>
            </a:fld>
            <a:endParaRPr lang="en-GB"/>
          </a:p>
        </p:txBody>
      </p:sp>
    </p:spTree>
    <p:extLst>
      <p:ext uri="{BB962C8B-B14F-4D97-AF65-F5344CB8AC3E}">
        <p14:creationId xmlns:p14="http://schemas.microsoft.com/office/powerpoint/2010/main" val="71400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ED8D0BA-9600-4F5E-85FE-BDC6311B21DF}" type="datetimeFigureOut">
              <a:rPr lang="en-GB" smtClean="0"/>
              <a:t>29/03/2017</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60E85D38-8E99-4DDC-9B32-93F285C62D61}" type="slidenum">
              <a:rPr lang="en-GB" smtClean="0"/>
              <a:t>‹#›</a:t>
            </a:fld>
            <a:endParaRPr lang="en-GB"/>
          </a:p>
        </p:txBody>
      </p:sp>
    </p:spTree>
    <p:extLst>
      <p:ext uri="{BB962C8B-B14F-4D97-AF65-F5344CB8AC3E}">
        <p14:creationId xmlns:p14="http://schemas.microsoft.com/office/powerpoint/2010/main" val="86179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E85D38-8E99-4DDC-9B32-93F285C62D61}" type="slidenum">
              <a:rPr lang="en-GB" smtClean="0"/>
              <a:t>82</a:t>
            </a:fld>
            <a:endParaRPr lang="en-GB"/>
          </a:p>
        </p:txBody>
      </p:sp>
    </p:spTree>
    <p:extLst>
      <p:ext uri="{BB962C8B-B14F-4D97-AF65-F5344CB8AC3E}">
        <p14:creationId xmlns:p14="http://schemas.microsoft.com/office/powerpoint/2010/main" val="417271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t>2017.03.29.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204103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t>2017.03.29.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140158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t>2017.03.29.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420096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5104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359602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7080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74834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15546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733025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4699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4387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t>2017.03.29.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1630395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13877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951736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3638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610171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07185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967137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292728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59081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73400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80828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t>2017.03.29.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4239272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49157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633544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086898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50123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71123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563272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25057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3442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582997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12356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t>2017.03.29.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980547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562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178034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48192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11292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916249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427042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056917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253867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123680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8" name="Élőláb helye 7"/>
          <p:cNvSpPr>
            <a:spLocks noGrp="1"/>
          </p:cNvSpPr>
          <p:nvPr>
            <p:ph type="ftr" sz="quarter" idx="11"/>
          </p:nvPr>
        </p:nvSpPr>
        <p:spPr/>
        <p:txBody>
          <a:bodyPr/>
          <a:lstStyle/>
          <a:p>
            <a:endParaRPr lang="hu-HU">
              <a:solidFill>
                <a:prstClr val="black">
                  <a:tint val="75000"/>
                </a:prstClr>
              </a:solidFill>
            </a:endParaRPr>
          </a:p>
        </p:txBody>
      </p:sp>
      <p:sp>
        <p:nvSpPr>
          <p:cNvPr id="9" name="Dia számának helye 8"/>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8249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986BE71-8626-4196-A2F3-F2EB7A7FF7C1}" type="datetimeFigureOut">
              <a:rPr lang="hu-HU" smtClean="0"/>
              <a:t>2017.03.29.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1625385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4" name="Élőláb helye 3"/>
          <p:cNvSpPr>
            <a:spLocks noGrp="1"/>
          </p:cNvSpPr>
          <p:nvPr>
            <p:ph type="ftr" sz="quarter" idx="11"/>
          </p:nvPr>
        </p:nvSpPr>
        <p:spPr/>
        <p:txBody>
          <a:bodyPr/>
          <a:lstStyle/>
          <a:p>
            <a:endParaRPr lang="hu-HU">
              <a:solidFill>
                <a:prstClr val="black">
                  <a:tint val="75000"/>
                </a:prstClr>
              </a:solidFill>
            </a:endParaRPr>
          </a:p>
        </p:txBody>
      </p:sp>
      <p:sp>
        <p:nvSpPr>
          <p:cNvPr id="5" name="Dia számának helye 4"/>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53210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3" name="Élőláb helye 2"/>
          <p:cNvSpPr>
            <a:spLocks noGrp="1"/>
          </p:cNvSpPr>
          <p:nvPr>
            <p:ph type="ftr" sz="quarter" idx="11"/>
          </p:nvPr>
        </p:nvSpPr>
        <p:spPr/>
        <p:txBody>
          <a:bodyPr/>
          <a:lstStyle/>
          <a:p>
            <a:endParaRPr lang="hu-HU">
              <a:solidFill>
                <a:prstClr val="black">
                  <a:tint val="75000"/>
                </a:prstClr>
              </a:solidFill>
            </a:endParaRPr>
          </a:p>
        </p:txBody>
      </p:sp>
      <p:sp>
        <p:nvSpPr>
          <p:cNvPr id="4" name="Dia számának helye 3"/>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25624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819436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6" name="Élőláb helye 5"/>
          <p:cNvSpPr>
            <a:spLocks noGrp="1"/>
          </p:cNvSpPr>
          <p:nvPr>
            <p:ph type="ftr" sz="quarter" idx="11"/>
          </p:nvPr>
        </p:nvSpPr>
        <p:spPr/>
        <p:txBody>
          <a:bodyPr/>
          <a:lstStyle/>
          <a:p>
            <a:endParaRPr lang="hu-HU">
              <a:solidFill>
                <a:prstClr val="black">
                  <a:tint val="75000"/>
                </a:prstClr>
              </a:solidFill>
            </a:endParaRPr>
          </a:p>
        </p:txBody>
      </p:sp>
      <p:sp>
        <p:nvSpPr>
          <p:cNvPr id="7" name="Dia számának helye 6"/>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18414578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82836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220180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986BE71-8626-4196-A2F3-F2EB7A7FF7C1}" type="datetimeFigureOut">
              <a:rPr lang="hu-HU" smtClean="0"/>
              <a:t>2017.03.29.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354931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986BE71-8626-4196-A2F3-F2EB7A7FF7C1}" type="datetimeFigureOut">
              <a:rPr lang="hu-HU" smtClean="0"/>
              <a:t>2017.03.29.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34886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t>2017.03.29.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140318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986BE71-8626-4196-A2F3-F2EB7A7FF7C1}" type="datetimeFigureOut">
              <a:rPr lang="hu-HU" smtClean="0"/>
              <a:t>2017.03.29.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323873F-9E4F-45A3-A41E-2975023FDBE4}" type="slidenum">
              <a:rPr lang="hu-HU" smtClean="0"/>
              <a:t>‹#›</a:t>
            </a:fld>
            <a:endParaRPr lang="hu-HU"/>
          </a:p>
        </p:txBody>
      </p:sp>
    </p:spTree>
    <p:extLst>
      <p:ext uri="{BB962C8B-B14F-4D97-AF65-F5344CB8AC3E}">
        <p14:creationId xmlns:p14="http://schemas.microsoft.com/office/powerpoint/2010/main" val="2886227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t>2017.03.29.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t>‹#›</a:t>
            </a:fld>
            <a:endParaRPr lang="hu-HU"/>
          </a:p>
        </p:txBody>
      </p:sp>
    </p:spTree>
    <p:extLst>
      <p:ext uri="{BB962C8B-B14F-4D97-AF65-F5344CB8AC3E}">
        <p14:creationId xmlns:p14="http://schemas.microsoft.com/office/powerpoint/2010/main" val="182390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28132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730561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39272533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6BE71-8626-4196-A2F3-F2EB7A7FF7C1}" type="datetimeFigureOut">
              <a:rPr lang="hu-HU" smtClean="0">
                <a:solidFill>
                  <a:prstClr val="black">
                    <a:tint val="75000"/>
                  </a:prstClr>
                </a:solidFill>
              </a:rPr>
              <a:pPr/>
              <a:t>2017.03.29.</a:t>
            </a:fld>
            <a:endParaRPr lang="hu-HU">
              <a:solidFill>
                <a:prstClr val="black">
                  <a:tint val="75000"/>
                </a:prst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3873F-9E4F-45A3-A41E-2975023FDBE4}"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558817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interreg-danube.eu/calls/calls-for-proposals/second-call-for-proposals"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mailto:marius.niculae@interreg-danube.eu"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mailto:simona.ene@interreg-danube.eu"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 Id="rId4" Type="http://schemas.openxmlformats.org/officeDocument/2006/relationships/hyperlink" Target="mailto:gusztav.csomor@interreg-danube.e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hyperlink" Target="mailto:ana.leganel@interreg-danube.eu"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www.google.hu/url?sa=i&amp;rct=j&amp;q=&amp;esrc=s&amp;source=images&amp;cd=&amp;cad=rja&amp;uact=8&amp;ved=0ahUKEwjI_Mvii_HRAhXFaRQKHU89BLgQjRwIBw&amp;url=http://www.freepik.com/free-photos-vectors/telephone&amp;psig=AFQjCNEIw94InZZTY1cn0pk1SIZUn4flWA&amp;ust=148611388228011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ec.europa.eu/budget/contracts_grants/info_contracts/inforeuro/inforeuro_en.cf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0.jpe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0.jpeg"/><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0.jpeg"/><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0.jpeg"/><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0.jpeg"/><Relationship Id="rId1" Type="http://schemas.openxmlformats.org/officeDocument/2006/relationships/slideLayout" Target="../slideLayouts/slideLayout3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0.jpeg"/><Relationship Id="rId1" Type="http://schemas.openxmlformats.org/officeDocument/2006/relationships/slideLayout" Target="../slideLayouts/slideLayout3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0.jpeg"/><Relationship Id="rId1" Type="http://schemas.openxmlformats.org/officeDocument/2006/relationships/slideLayout" Target="../slideLayouts/slideLayout3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0.jpeg"/><Relationship Id="rId1" Type="http://schemas.openxmlformats.org/officeDocument/2006/relationships/slideLayout" Target="../slideLayouts/slideLayout4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0.jpeg"/><Relationship Id="rId1" Type="http://schemas.openxmlformats.org/officeDocument/2006/relationships/slideLayout" Target="../slideLayouts/slideLayout4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0.jpeg"/><Relationship Id="rId1" Type="http://schemas.openxmlformats.org/officeDocument/2006/relationships/slideLayout" Target="../slideLayouts/slideLayout4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0.jpeg"/><Relationship Id="rId1" Type="http://schemas.openxmlformats.org/officeDocument/2006/relationships/slideLayout" Target="../slideLayouts/slideLayout4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www.interreg-danube.eu/contacts/national-coordination-and-contact-points"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www.interreg-danube.eu/"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56792"/>
            <a:ext cx="5110336" cy="2234679"/>
          </a:xfrm>
        </p:spPr>
        <p:txBody>
          <a:bodyPr anchor="t">
            <a:normAutofit fontScale="90000"/>
          </a:bodyPr>
          <a:lstStyle/>
          <a:p>
            <a:pPr algn="l"/>
            <a:r>
              <a:rPr lang="en-US" sz="4000" dirty="0">
                <a:solidFill>
                  <a:schemeClr val="bg1"/>
                </a:solidFill>
                <a:latin typeface="Cambria" panose="02040503050406030204" pitchFamily="18" charset="0"/>
              </a:rPr>
              <a:t>National Info </a:t>
            </a:r>
            <a:r>
              <a:rPr lang="en-US" sz="4000" dirty="0" smtClean="0">
                <a:solidFill>
                  <a:schemeClr val="bg1"/>
                </a:solidFill>
                <a:latin typeface="Cambria" panose="02040503050406030204" pitchFamily="18" charset="0"/>
              </a:rPr>
              <a:t>Day</a:t>
            </a:r>
            <a:br>
              <a:rPr lang="en-US" sz="4000" dirty="0" smtClean="0">
                <a:solidFill>
                  <a:schemeClr val="bg1"/>
                </a:solidFill>
                <a:latin typeface="Cambria" panose="02040503050406030204" pitchFamily="18" charset="0"/>
              </a:rPr>
            </a:br>
            <a:r>
              <a:rPr lang="en-US" sz="4000" dirty="0" smtClean="0">
                <a:solidFill>
                  <a:schemeClr val="bg1"/>
                </a:solidFill>
                <a:latin typeface="Cambria" panose="02040503050406030204" pitchFamily="18" charset="0"/>
              </a:rPr>
              <a:t>Bosnia and Herzegovina– </a:t>
            </a:r>
            <a:r>
              <a:rPr lang="en-US" sz="4000" dirty="0">
                <a:solidFill>
                  <a:schemeClr val="bg1"/>
                </a:solidFill>
                <a:latin typeface="Cambria" panose="02040503050406030204" pitchFamily="18" charset="0"/>
              </a:rPr>
              <a:t/>
            </a:r>
            <a:br>
              <a:rPr lang="en-US" sz="4000" dirty="0">
                <a:solidFill>
                  <a:schemeClr val="bg1"/>
                </a:solidFill>
                <a:latin typeface="Cambria" panose="02040503050406030204" pitchFamily="18" charset="0"/>
              </a:rPr>
            </a:br>
            <a:r>
              <a:rPr lang="en-US" sz="4000" dirty="0">
                <a:solidFill>
                  <a:schemeClr val="bg1"/>
                </a:solidFill>
                <a:latin typeface="Cambria" panose="02040503050406030204" pitchFamily="18" charset="0"/>
              </a:rPr>
              <a:t>2</a:t>
            </a:r>
            <a:r>
              <a:rPr lang="en-US" sz="4000" baseline="30000" dirty="0">
                <a:solidFill>
                  <a:schemeClr val="bg1"/>
                </a:solidFill>
                <a:latin typeface="Cambria" panose="02040503050406030204" pitchFamily="18" charset="0"/>
              </a:rPr>
              <a:t>nd</a:t>
            </a:r>
            <a:r>
              <a:rPr lang="en-US" sz="4000" dirty="0">
                <a:solidFill>
                  <a:schemeClr val="bg1"/>
                </a:solidFill>
                <a:latin typeface="Cambria" panose="02040503050406030204" pitchFamily="18" charset="0"/>
              </a:rPr>
              <a:t> call for proposals</a:t>
            </a:r>
          </a:p>
        </p:txBody>
      </p:sp>
      <p:sp>
        <p:nvSpPr>
          <p:cNvPr id="3" name="TextBox 2"/>
          <p:cNvSpPr txBox="1"/>
          <p:nvPr/>
        </p:nvSpPr>
        <p:spPr>
          <a:xfrm>
            <a:off x="755576" y="5589240"/>
            <a:ext cx="3960440" cy="338554"/>
          </a:xfrm>
          <a:prstGeom prst="rect">
            <a:avLst/>
          </a:prstGeom>
          <a:noFill/>
        </p:spPr>
        <p:txBody>
          <a:bodyPr wrap="square" rtlCol="0">
            <a:spAutoFit/>
          </a:bodyPr>
          <a:lstStyle/>
          <a:p>
            <a:r>
              <a:rPr lang="en-US" sz="1600" b="1" i="1" dirty="0" err="1" smtClean="0">
                <a:solidFill>
                  <a:srgbClr val="FFFF00"/>
                </a:solidFill>
                <a:latin typeface="Cambria" pitchFamily="18" charset="0"/>
              </a:rPr>
              <a:t>Banja</a:t>
            </a:r>
            <a:r>
              <a:rPr lang="en-US" sz="1600" b="1" i="1" dirty="0" smtClean="0">
                <a:solidFill>
                  <a:srgbClr val="FFFF00"/>
                </a:solidFill>
                <a:latin typeface="Cambria" pitchFamily="18" charset="0"/>
              </a:rPr>
              <a:t> Luka</a:t>
            </a:r>
            <a:r>
              <a:rPr lang="hu-HU" sz="1600" b="1" i="1" dirty="0" smtClean="0">
                <a:solidFill>
                  <a:srgbClr val="FFFF00"/>
                </a:solidFill>
                <a:latin typeface="Cambria" pitchFamily="18" charset="0"/>
              </a:rPr>
              <a:t>, </a:t>
            </a:r>
            <a:r>
              <a:rPr lang="en-US" sz="1600" b="1" i="1" dirty="0" smtClean="0">
                <a:solidFill>
                  <a:srgbClr val="FFFF00"/>
                </a:solidFill>
                <a:latin typeface="Cambria" pitchFamily="18" charset="0"/>
              </a:rPr>
              <a:t>31th March 2017</a:t>
            </a:r>
            <a:endParaRPr lang="en-US" sz="1600" dirty="0">
              <a:solidFill>
                <a:srgbClr val="FFFF00"/>
              </a:solidFill>
              <a:latin typeface="Cambria" pitchFamily="18" charset="0"/>
            </a:endParaRPr>
          </a:p>
        </p:txBody>
      </p:sp>
    </p:spTree>
    <p:extLst>
      <p:ext uri="{BB962C8B-B14F-4D97-AF65-F5344CB8AC3E}">
        <p14:creationId xmlns:p14="http://schemas.microsoft.com/office/powerpoint/2010/main" val="1320110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r>
              <a:rPr lang="en-US" sz="2400" b="1" dirty="0" smtClean="0">
                <a:solidFill>
                  <a:srgbClr val="244061"/>
                </a:solidFill>
                <a:latin typeface="Cambria"/>
                <a:ea typeface="Arial Unicode MS"/>
                <a:cs typeface="Times New Roman"/>
              </a:rPr>
              <a:t>Public sector</a:t>
            </a:r>
          </a:p>
          <a:p>
            <a:pPr algn="l"/>
            <a:endParaRPr lang="en-US" sz="2400" b="1" dirty="0">
              <a:solidFill>
                <a:srgbClr val="244061"/>
              </a:solidFill>
              <a:latin typeface="Cambria"/>
              <a:ea typeface="Arial Unicode MS"/>
              <a:cs typeface="Times New Roman"/>
            </a:endParaRPr>
          </a:p>
          <a:p>
            <a:pPr algn="l"/>
            <a:endParaRPr lang="en-US" sz="2400" b="1" dirty="0" smtClean="0">
              <a:solidFill>
                <a:srgbClr val="244061"/>
              </a:solidFill>
              <a:latin typeface="Cambria"/>
              <a:ea typeface="Arial Unicode MS"/>
              <a:cs typeface="Times New Roman"/>
            </a:endParaRPr>
          </a:p>
          <a:p>
            <a:pPr algn="l"/>
            <a:r>
              <a:rPr lang="hu-HU" sz="2400" b="1" dirty="0">
                <a:solidFill>
                  <a:srgbClr val="244061"/>
                </a:solidFill>
                <a:latin typeface="Cambria"/>
                <a:ea typeface="Arial Unicode MS"/>
                <a:cs typeface="Times New Roman"/>
              </a:rPr>
              <a:t>International </a:t>
            </a:r>
            <a:r>
              <a:rPr lang="hu-HU" sz="2400" b="1" dirty="0" err="1" smtClean="0">
                <a:solidFill>
                  <a:srgbClr val="244061"/>
                </a:solidFill>
                <a:latin typeface="Cambria"/>
                <a:ea typeface="Arial Unicode MS"/>
                <a:cs typeface="Times New Roman"/>
              </a:rPr>
              <a:t>organisations</a:t>
            </a:r>
            <a:endParaRPr lang="en-GB" sz="2400" b="1" dirty="0" smtClean="0">
              <a:solidFill>
                <a:srgbClr val="244061"/>
              </a:solidFill>
              <a:latin typeface="Cambria"/>
              <a:ea typeface="Arial Unicode MS"/>
              <a:cs typeface="Times New Roman"/>
            </a:endParaRPr>
          </a:p>
          <a:p>
            <a:pPr algn="l"/>
            <a:endParaRPr lang="en-GB" sz="2400" b="1" dirty="0" smtClean="0">
              <a:solidFill>
                <a:srgbClr val="244061"/>
              </a:solidFill>
              <a:latin typeface="Cambria"/>
              <a:ea typeface="Arial Unicode MS"/>
              <a:cs typeface="Times New Roman"/>
            </a:endParaRPr>
          </a:p>
          <a:p>
            <a:pPr algn="l"/>
            <a:r>
              <a:rPr lang="en-US" sz="2400" b="1" dirty="0" smtClean="0">
                <a:solidFill>
                  <a:srgbClr val="244061"/>
                </a:solidFill>
                <a:latin typeface="Cambria"/>
                <a:ea typeface="Arial Unicode MS"/>
                <a:cs typeface="Times New Roman"/>
              </a:rPr>
              <a:t>Private sector</a:t>
            </a: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GB" sz="2000" i="1" dirty="0" smtClean="0">
                <a:solidFill>
                  <a:schemeClr val="tx2">
                    <a:lumMod val="75000"/>
                  </a:schemeClr>
                </a:solidFill>
                <a:latin typeface="Cambria" panose="02040503050406030204" pitchFamily="18" charset="0"/>
              </a:rPr>
              <a:t>* LP </a:t>
            </a:r>
            <a:r>
              <a:rPr lang="en-GB" sz="2000" i="1" dirty="0">
                <a:solidFill>
                  <a:schemeClr val="tx2">
                    <a:lumMod val="75000"/>
                  </a:schemeClr>
                </a:solidFill>
                <a:latin typeface="Cambria" panose="02040503050406030204" pitchFamily="18" charset="0"/>
              </a:rPr>
              <a:t>and </a:t>
            </a:r>
            <a:r>
              <a:rPr lang="en-GB" sz="2000" i="1" dirty="0" smtClean="0">
                <a:solidFill>
                  <a:schemeClr val="tx2">
                    <a:lumMod val="75000"/>
                  </a:schemeClr>
                </a:solidFill>
                <a:latin typeface="Cambria" panose="02040503050406030204" pitchFamily="18" charset="0"/>
              </a:rPr>
              <a:t>IPA PP cannot be profit-making organisations!</a:t>
            </a:r>
            <a:endParaRPr lang="en-GB" sz="2000" i="1" dirty="0">
              <a:solidFill>
                <a:schemeClr val="tx2">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Who can apply?</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9180" y="1737390"/>
            <a:ext cx="1292352" cy="12277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1470" y="4077072"/>
            <a:ext cx="3191048" cy="9426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04248" y="3540276"/>
            <a:ext cx="1699384" cy="16944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0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772816"/>
            <a:ext cx="7270576" cy="3240360"/>
          </a:xfrm>
        </p:spPr>
        <p:txBody>
          <a:bodyPr anchor="t">
            <a:normAutofit/>
          </a:bodyPr>
          <a:lstStyle/>
          <a:p>
            <a:pPr algn="l"/>
            <a:r>
              <a:rPr lang="en-US" sz="4000" dirty="0" smtClean="0">
                <a:solidFill>
                  <a:schemeClr val="accent1">
                    <a:lumMod val="75000"/>
                  </a:schemeClr>
                </a:solidFill>
                <a:latin typeface="Cambria" panose="02040503050406030204" pitchFamily="18" charset="0"/>
              </a:rPr>
              <a:t/>
            </a:r>
            <a:br>
              <a:rPr lang="en-US" sz="4000" dirty="0" smtClean="0">
                <a:solidFill>
                  <a:schemeClr val="accent1">
                    <a:lumMod val="75000"/>
                  </a:schemeClr>
                </a:solidFill>
                <a:latin typeface="Cambria" panose="02040503050406030204" pitchFamily="18" charset="0"/>
              </a:rPr>
            </a:br>
            <a:r>
              <a:rPr lang="en-US" sz="4000" dirty="0">
                <a:solidFill>
                  <a:schemeClr val="accent1">
                    <a:lumMod val="75000"/>
                  </a:schemeClr>
                </a:solidFill>
                <a:latin typeface="Cambria" panose="02040503050406030204" pitchFamily="18" charset="0"/>
              </a:rPr>
              <a:t/>
            </a:r>
            <a:br>
              <a:rPr lang="en-US" sz="4000" dirty="0">
                <a:solidFill>
                  <a:schemeClr val="accent1">
                    <a:lumMod val="75000"/>
                  </a:schemeClr>
                </a:solidFill>
                <a:latin typeface="Cambria" panose="02040503050406030204" pitchFamily="18" charset="0"/>
              </a:rPr>
            </a:br>
            <a:r>
              <a:rPr lang="en-US" sz="4000" b="1" dirty="0" smtClean="0">
                <a:solidFill>
                  <a:schemeClr val="accent1">
                    <a:lumMod val="75000"/>
                  </a:schemeClr>
                </a:solidFill>
                <a:latin typeface="Cambria" panose="02040503050406030204" pitchFamily="18" charset="0"/>
              </a:rPr>
              <a:t>Are there any national rules?</a:t>
            </a:r>
            <a:endParaRPr lang="en-US" sz="4000" b="1" dirty="0">
              <a:solidFill>
                <a:schemeClr val="accent1">
                  <a:lumMod val="75000"/>
                </a:schemeClr>
              </a:solidFill>
              <a:latin typeface="Cambria" panose="02040503050406030204" pitchFamily="18" charset="0"/>
            </a:endParaRP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17561907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XXXXX</a:t>
            </a:r>
          </a:p>
          <a:p>
            <a:pPr marL="342900" indent="-342900" algn="l">
              <a:buFont typeface="Wingdings" panose="05000000000000000000" pitchFamily="2" charset="2"/>
              <a:buChar char="Ø"/>
            </a:pPr>
            <a:r>
              <a:rPr lang="en-US" sz="2000" dirty="0" smtClean="0">
                <a:solidFill>
                  <a:srgbClr val="244061"/>
                </a:solidFill>
                <a:latin typeface="Cambria"/>
                <a:ea typeface="Arial Unicode MS"/>
                <a:cs typeface="Times New Roman"/>
              </a:rPr>
              <a:t>XXXX</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xxx</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651339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r>
              <a:rPr lang="en-US" sz="2400" u="sng" dirty="0" smtClean="0">
                <a:solidFill>
                  <a:schemeClr val="tx2">
                    <a:lumMod val="75000"/>
                  </a:schemeClr>
                </a:solidFill>
                <a:latin typeface="Cambria" panose="02040503050406030204" pitchFamily="18" charset="0"/>
              </a:rPr>
              <a:t>Minimum</a:t>
            </a:r>
            <a:r>
              <a:rPr lang="en-US" sz="2400" dirty="0" smtClean="0">
                <a:solidFill>
                  <a:schemeClr val="tx2">
                    <a:lumMod val="75000"/>
                  </a:schemeClr>
                </a:solidFill>
                <a:latin typeface="Cambria" panose="02040503050406030204" pitchFamily="18" charset="0"/>
              </a:rPr>
              <a:t> </a:t>
            </a:r>
            <a:r>
              <a:rPr lang="en-US" sz="2400" b="1" dirty="0" smtClean="0">
                <a:solidFill>
                  <a:schemeClr val="tx2">
                    <a:lumMod val="75000"/>
                  </a:schemeClr>
                </a:solidFill>
                <a:latin typeface="Cambria" panose="02040503050406030204" pitchFamily="18" charset="0"/>
              </a:rPr>
              <a:t>3 </a:t>
            </a:r>
            <a:r>
              <a:rPr lang="en-US" sz="2400" b="1" dirty="0">
                <a:solidFill>
                  <a:schemeClr val="tx2">
                    <a:lumMod val="75000"/>
                  </a:schemeClr>
                </a:solidFill>
                <a:latin typeface="Cambria" panose="02040503050406030204" pitchFamily="18" charset="0"/>
              </a:rPr>
              <a:t>financing partners </a:t>
            </a:r>
            <a:r>
              <a:rPr lang="en-US" sz="2400" dirty="0">
                <a:solidFill>
                  <a:schemeClr val="tx2">
                    <a:lumMod val="75000"/>
                  </a:schemeClr>
                </a:solidFill>
                <a:latin typeface="Cambria" panose="02040503050406030204" pitchFamily="18" charset="0"/>
              </a:rPr>
              <a:t>from </a:t>
            </a:r>
            <a:r>
              <a:rPr lang="en-US" sz="2400" b="1" dirty="0">
                <a:solidFill>
                  <a:schemeClr val="tx2">
                    <a:lumMod val="75000"/>
                  </a:schemeClr>
                </a:solidFill>
                <a:latin typeface="Cambria" panose="02040503050406030204" pitchFamily="18" charset="0"/>
              </a:rPr>
              <a:t>3 </a:t>
            </a:r>
            <a:r>
              <a:rPr lang="en-US" sz="2400" b="1" dirty="0" smtClean="0">
                <a:solidFill>
                  <a:schemeClr val="tx2">
                    <a:lumMod val="75000"/>
                  </a:schemeClr>
                </a:solidFill>
                <a:latin typeface="Cambria" panose="02040503050406030204" pitchFamily="18" charset="0"/>
              </a:rPr>
              <a:t>different DTP countries</a:t>
            </a:r>
          </a:p>
          <a:p>
            <a:r>
              <a:rPr lang="en-US" sz="2400" dirty="0" smtClean="0">
                <a:solidFill>
                  <a:schemeClr val="tx2">
                    <a:lumMod val="75000"/>
                  </a:schemeClr>
                </a:solidFill>
                <a:latin typeface="Cambria" panose="02040503050406030204" pitchFamily="18" charset="0"/>
              </a:rPr>
              <a:t>(LP </a:t>
            </a:r>
            <a:r>
              <a:rPr lang="en-US" sz="2400" dirty="0">
                <a:solidFill>
                  <a:schemeClr val="tx2">
                    <a:lumMod val="75000"/>
                  </a:schemeClr>
                </a:solidFill>
                <a:latin typeface="Cambria" panose="02040503050406030204" pitchFamily="18" charset="0"/>
              </a:rPr>
              <a:t>and at least 2 other </a:t>
            </a:r>
            <a:r>
              <a:rPr lang="en-US" sz="2400" dirty="0" smtClean="0">
                <a:solidFill>
                  <a:schemeClr val="tx2">
                    <a:lumMod val="75000"/>
                  </a:schemeClr>
                </a:solidFill>
                <a:latin typeface="Cambria" panose="02040503050406030204" pitchFamily="18" charset="0"/>
              </a:rPr>
              <a:t>PPs)</a:t>
            </a:r>
          </a:p>
          <a:p>
            <a:endParaRPr lang="en-US" sz="2400" dirty="0">
              <a:solidFill>
                <a:schemeClr val="tx2">
                  <a:lumMod val="75000"/>
                </a:schemeClr>
              </a:solidFill>
              <a:latin typeface="Cambria" panose="02040503050406030204" pitchFamily="18" charset="0"/>
            </a:endParaRPr>
          </a:p>
          <a:p>
            <a:r>
              <a:rPr lang="en-US" sz="2400" dirty="0">
                <a:solidFill>
                  <a:schemeClr val="tx2">
                    <a:lumMod val="75000"/>
                  </a:schemeClr>
                </a:solidFill>
                <a:latin typeface="Cambria" panose="02040503050406030204" pitchFamily="18" charset="0"/>
              </a:rPr>
              <a:t>	</a:t>
            </a:r>
          </a:p>
          <a:p>
            <a:pPr algn="l"/>
            <a:r>
              <a:rPr lang="en-US" sz="2400" dirty="0" smtClean="0">
                <a:solidFill>
                  <a:schemeClr val="tx2">
                    <a:lumMod val="75000"/>
                  </a:schemeClr>
                </a:solidFill>
                <a:latin typeface="Cambria" panose="02040503050406030204" pitchFamily="18" charset="0"/>
              </a:rPr>
              <a:t>		</a:t>
            </a:r>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a:t>
            </a:r>
            <a:r>
              <a:rPr lang="en-US" sz="2400" b="1" dirty="0" smtClean="0">
                <a:solidFill>
                  <a:schemeClr val="tx2">
                    <a:lumMod val="75000"/>
                  </a:schemeClr>
                </a:solidFill>
                <a:latin typeface="Cambria" panose="02040503050406030204" pitchFamily="18" charset="0"/>
              </a:rPr>
              <a:t>LP </a:t>
            </a:r>
            <a:r>
              <a:rPr lang="en-US" sz="2400" dirty="0">
                <a:solidFill>
                  <a:schemeClr val="tx2">
                    <a:lumMod val="75000"/>
                  </a:schemeClr>
                </a:solidFill>
                <a:latin typeface="Cambria" panose="02040503050406030204" pitchFamily="18" charset="0"/>
              </a:rPr>
              <a:t>– must come </a:t>
            </a:r>
            <a:r>
              <a:rPr lang="en-US" sz="2400" b="1" dirty="0">
                <a:solidFill>
                  <a:schemeClr val="tx2">
                    <a:lumMod val="75000"/>
                  </a:schemeClr>
                </a:solidFill>
                <a:latin typeface="Cambria" panose="02040503050406030204" pitchFamily="18" charset="0"/>
              </a:rPr>
              <a:t>from an EU MS</a:t>
            </a:r>
          </a:p>
          <a:p>
            <a:pPr algn="l"/>
            <a:r>
              <a:rPr lang="en-US" sz="2400" dirty="0" smtClean="0">
                <a:solidFill>
                  <a:schemeClr val="tx2">
                    <a:lumMod val="75000"/>
                  </a:schemeClr>
                </a:solidFill>
                <a:latin typeface="Cambria" panose="02040503050406030204" pitchFamily="18" charset="0"/>
              </a:rPr>
              <a:t>		         </a:t>
            </a:r>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a:t>
            </a:r>
            <a:r>
              <a:rPr lang="en-US" sz="2400" dirty="0">
                <a:solidFill>
                  <a:schemeClr val="tx2">
                    <a:lumMod val="75000"/>
                  </a:schemeClr>
                </a:solidFill>
                <a:latin typeface="Cambria" panose="02040503050406030204" pitchFamily="18" charset="0"/>
              </a:rPr>
              <a:t>– </a:t>
            </a:r>
            <a:r>
              <a:rPr lang="en-US" sz="2400" b="1" dirty="0">
                <a:solidFill>
                  <a:schemeClr val="tx2">
                    <a:lumMod val="75000"/>
                  </a:schemeClr>
                </a:solidFill>
                <a:latin typeface="Cambria" panose="02040503050406030204" pitchFamily="18" charset="0"/>
              </a:rPr>
              <a:t>cannot be </a:t>
            </a:r>
            <a:r>
              <a:rPr lang="en-GB" sz="2400" b="1" dirty="0" smtClean="0">
                <a:solidFill>
                  <a:schemeClr val="tx2">
                    <a:lumMod val="75000"/>
                  </a:schemeClr>
                </a:solidFill>
                <a:latin typeface="Cambria" panose="02040503050406030204" pitchFamily="18" charset="0"/>
              </a:rPr>
              <a:t>profit-making </a:t>
            </a:r>
            <a:r>
              <a:rPr lang="en-GB" sz="2400" dirty="0" smtClean="0">
                <a:solidFill>
                  <a:schemeClr val="tx2">
                    <a:lumMod val="75000"/>
                  </a:schemeClr>
                </a:solidFill>
                <a:latin typeface="Cambria" panose="02040503050406030204" pitchFamily="18" charset="0"/>
              </a:rPr>
              <a:t>organisation</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Who can apply?</a:t>
            </a:r>
            <a:endParaRPr lang="en-GB" sz="3000" dirty="0">
              <a:solidFill>
                <a:srgbClr val="4F81BD">
                  <a:lumMod val="75000"/>
                </a:srgbClr>
              </a:solidFill>
              <a:latin typeface="Cambria" panose="020405030504060302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140969"/>
            <a:ext cx="1872653"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373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Geographic eligibility</a:t>
            </a:r>
          </a:p>
        </p:txBody>
      </p:sp>
      <p:pic>
        <p:nvPicPr>
          <p:cNvPr id="5" name="Kép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5936" y="2256294"/>
            <a:ext cx="4835784" cy="34769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Alcím 2"/>
          <p:cNvSpPr txBox="1">
            <a:spLocks/>
          </p:cNvSpPr>
          <p:nvPr/>
        </p:nvSpPr>
        <p:spPr>
          <a:xfrm>
            <a:off x="611560" y="1628800"/>
            <a:ext cx="3456384"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GB" sz="2400" dirty="0" smtClean="0">
              <a:solidFill>
                <a:schemeClr val="tx2">
                  <a:lumMod val="75000"/>
                </a:schemeClr>
              </a:solidFill>
              <a:latin typeface="Cambria" panose="02040503050406030204" pitchFamily="18" charset="0"/>
            </a:endParaRPr>
          </a:p>
          <a:p>
            <a:pPr algn="l"/>
            <a:endParaRPr lang="en-GB" sz="2400" dirty="0" smtClean="0">
              <a:solidFill>
                <a:schemeClr val="tx2">
                  <a:lumMod val="75000"/>
                </a:schemeClr>
              </a:solidFill>
              <a:latin typeface="Cambria" panose="02040503050406030204" pitchFamily="18" charset="0"/>
            </a:endParaRPr>
          </a:p>
          <a:p>
            <a:pPr marL="342900" indent="-342900">
              <a:spcBef>
                <a:spcPts val="600"/>
              </a:spcBef>
              <a:spcAft>
                <a:spcPts val="600"/>
              </a:spcAft>
              <a:buFont typeface="Wingdings" panose="05000000000000000000" pitchFamily="2" charset="2"/>
              <a:buChar char="Ø"/>
            </a:pPr>
            <a:r>
              <a:rPr lang="en-GB" sz="2400" dirty="0">
                <a:solidFill>
                  <a:schemeClr val="tx2">
                    <a:lumMod val="75000"/>
                  </a:schemeClr>
                </a:solidFill>
                <a:latin typeface="Cambria" panose="02040503050406030204" pitchFamily="18" charset="0"/>
              </a:rPr>
              <a:t>Direct EU financing only for </a:t>
            </a:r>
            <a:r>
              <a:rPr lang="en-GB" sz="2400" b="1" dirty="0">
                <a:solidFill>
                  <a:schemeClr val="tx2">
                    <a:lumMod val="75000"/>
                  </a:schemeClr>
                </a:solidFill>
                <a:latin typeface="Cambria" panose="02040503050406030204" pitchFamily="18" charset="0"/>
              </a:rPr>
              <a:t>PPs located in Programme area (including MD* &amp; UA*)</a:t>
            </a:r>
          </a:p>
          <a:p>
            <a:pPr marL="457200" indent="-457200" algn="l">
              <a:buFont typeface="Arial" panose="020B0604020202020204" pitchFamily="34" charset="0"/>
              <a:buChar char="•"/>
            </a:pPr>
            <a:endParaRPr lang="en-US" sz="2600" dirty="0">
              <a:solidFill>
                <a:schemeClr val="tx2">
                  <a:lumMod val="75000"/>
                </a:schemeClr>
              </a:solidFill>
              <a:latin typeface="Cambria" panose="02040503050406030204" pitchFamily="18" charset="0"/>
            </a:endParaRPr>
          </a:p>
        </p:txBody>
      </p:sp>
    </p:spTree>
    <p:extLst>
      <p:ext uri="{BB962C8B-B14F-4D97-AF65-F5344CB8AC3E}">
        <p14:creationId xmlns:p14="http://schemas.microsoft.com/office/powerpoint/2010/main" val="416556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Type od Partners</a:t>
            </a:r>
            <a:endParaRPr lang="en-GB" sz="3000" dirty="0">
              <a:solidFill>
                <a:srgbClr val="4F81BD">
                  <a:lumMod val="75000"/>
                </a:srgbClr>
              </a:solidFill>
              <a:latin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62276967"/>
              </p:ext>
            </p:extLst>
          </p:nvPr>
        </p:nvGraphicFramePr>
        <p:xfrm>
          <a:off x="251521" y="1772816"/>
          <a:ext cx="8640959" cy="4464496"/>
        </p:xfrm>
        <a:graphic>
          <a:graphicData uri="http://schemas.openxmlformats.org/drawingml/2006/table">
            <a:tbl>
              <a:tblPr/>
              <a:tblGrid>
                <a:gridCol w="1336817"/>
                <a:gridCol w="2134697"/>
                <a:gridCol w="2217117"/>
                <a:gridCol w="1575734"/>
                <a:gridCol w="1376594"/>
              </a:tblGrid>
              <a:tr h="647501">
                <a:tc gridSpan="2">
                  <a:txBody>
                    <a:bodyPr/>
                    <a:lstStyle/>
                    <a:p>
                      <a:pPr algn="ctr">
                        <a:lnSpc>
                          <a:spcPct val="115000"/>
                        </a:lnSpc>
                        <a:spcAft>
                          <a:spcPts val="1000"/>
                        </a:spcAft>
                      </a:pPr>
                      <a:r>
                        <a:rPr lang="en-GB" sz="1400" b="1" dirty="0">
                          <a:solidFill>
                            <a:srgbClr val="17365D"/>
                          </a:solidFill>
                          <a:effectLst/>
                          <a:latin typeface="Cambria"/>
                          <a:ea typeface="Calibri"/>
                          <a:cs typeface="Arial"/>
                        </a:rPr>
                        <a:t>Type of Partner</a:t>
                      </a:r>
                      <a:endParaRPr lang="hu-HU" sz="14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a:noFill/>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solidFill>
                      <a:srgbClr val="C6D9F1"/>
                    </a:solidFill>
                  </a:tcPr>
                </a:tc>
                <a:tc hMerge="1">
                  <a:txBody>
                    <a:bodyPr/>
                    <a:lstStyle/>
                    <a:p>
                      <a:endParaRPr lang="hu-HU"/>
                    </a:p>
                  </a:txBody>
                  <a:tcPr/>
                </a:tc>
                <a:tc>
                  <a:txBody>
                    <a:bodyPr/>
                    <a:lstStyle/>
                    <a:p>
                      <a:pPr algn="ctr">
                        <a:lnSpc>
                          <a:spcPct val="115000"/>
                        </a:lnSpc>
                        <a:spcAft>
                          <a:spcPts val="1000"/>
                        </a:spcAft>
                      </a:pPr>
                      <a:r>
                        <a:rPr lang="en-GB" sz="1400" b="1" dirty="0">
                          <a:solidFill>
                            <a:srgbClr val="17365D"/>
                          </a:solidFill>
                          <a:effectLst/>
                          <a:latin typeface="Cambria"/>
                          <a:ea typeface="Calibri"/>
                          <a:cs typeface="Arial"/>
                        </a:rPr>
                        <a:t>Location</a:t>
                      </a:r>
                      <a:endParaRPr lang="hu-HU" sz="1400" dirty="0">
                        <a:solidFill>
                          <a:srgbClr val="17365D"/>
                        </a:solidFill>
                        <a:effectLst/>
                        <a:latin typeface="Cambria"/>
                        <a:ea typeface="Calibri"/>
                        <a:cs typeface="Times New Roman"/>
                      </a:endParaRPr>
                    </a:p>
                  </a:txBody>
                  <a:tcPr marL="68580" marR="68580" marT="0" marB="0" anchor="ctr">
                    <a:lnL>
                      <a:noFill/>
                    </a:lnL>
                    <a:lnR>
                      <a:noFill/>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solidFill>
                      <a:srgbClr val="C6D9F1"/>
                    </a:solidFill>
                  </a:tcPr>
                </a:tc>
                <a:tc>
                  <a:txBody>
                    <a:bodyPr/>
                    <a:lstStyle/>
                    <a:p>
                      <a:pPr algn="ctr">
                        <a:lnSpc>
                          <a:spcPct val="115000"/>
                        </a:lnSpc>
                        <a:spcAft>
                          <a:spcPts val="1000"/>
                        </a:spcAft>
                      </a:pPr>
                      <a:r>
                        <a:rPr lang="en-GB" sz="1400" b="1" dirty="0">
                          <a:solidFill>
                            <a:srgbClr val="17365D"/>
                          </a:solidFill>
                          <a:effectLst/>
                          <a:latin typeface="Cambria"/>
                          <a:ea typeface="Calibri"/>
                          <a:cs typeface="Arial"/>
                        </a:rPr>
                        <a:t>Budget</a:t>
                      </a:r>
                      <a:endParaRPr lang="hu-HU" sz="1400" dirty="0">
                        <a:solidFill>
                          <a:srgbClr val="17365D"/>
                        </a:solidFill>
                        <a:effectLst/>
                        <a:latin typeface="Cambria"/>
                        <a:ea typeface="Calibri"/>
                        <a:cs typeface="Times New Roman"/>
                      </a:endParaRPr>
                    </a:p>
                  </a:txBody>
                  <a:tcPr marL="68580" marR="68580" marT="0" marB="0" anchor="ctr">
                    <a:lnL>
                      <a:noFill/>
                    </a:lnL>
                    <a:lnR>
                      <a:noFill/>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solidFill>
                      <a:srgbClr val="C6D9F1"/>
                    </a:solidFill>
                  </a:tcPr>
                </a:tc>
                <a:tc>
                  <a:txBody>
                    <a:bodyPr/>
                    <a:lstStyle/>
                    <a:p>
                      <a:pPr algn="ctr">
                        <a:lnSpc>
                          <a:spcPct val="115000"/>
                        </a:lnSpc>
                        <a:spcAft>
                          <a:spcPts val="1000"/>
                        </a:spcAft>
                      </a:pPr>
                      <a:r>
                        <a:rPr lang="en-GB" sz="1400" b="1" dirty="0">
                          <a:solidFill>
                            <a:srgbClr val="17365D"/>
                          </a:solidFill>
                          <a:effectLst/>
                          <a:latin typeface="Cambria"/>
                          <a:ea typeface="Calibri"/>
                          <a:cs typeface="Arial"/>
                        </a:rPr>
                        <a:t>Budget lines</a:t>
                      </a:r>
                      <a:endParaRPr lang="hu-HU" sz="1400" dirty="0">
                        <a:solidFill>
                          <a:srgbClr val="17365D"/>
                        </a:solidFill>
                        <a:effectLst/>
                        <a:latin typeface="Cambria"/>
                        <a:ea typeface="Calibri"/>
                        <a:cs typeface="Times New Roman"/>
                      </a:endParaRPr>
                    </a:p>
                  </a:txBody>
                  <a:tcPr marL="68580" marR="68580" marT="0" marB="0" anchor="ctr">
                    <a:lnL>
                      <a:noFill/>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solidFill>
                      <a:srgbClr val="C6D9F1"/>
                    </a:solidFill>
                  </a:tcPr>
                </a:tc>
              </a:tr>
              <a:tr h="528728">
                <a:tc rowSpan="4">
                  <a:txBody>
                    <a:bodyPr/>
                    <a:lstStyle/>
                    <a:p>
                      <a:pPr algn="ctr">
                        <a:lnSpc>
                          <a:spcPct val="115000"/>
                        </a:lnSpc>
                        <a:spcAft>
                          <a:spcPts val="1000"/>
                        </a:spcAft>
                      </a:pPr>
                      <a:r>
                        <a:rPr lang="en-GB" sz="1200" b="1">
                          <a:solidFill>
                            <a:srgbClr val="17365D"/>
                          </a:solidFill>
                          <a:effectLst/>
                          <a:latin typeface="Cambria"/>
                          <a:ea typeface="Calibri"/>
                          <a:cs typeface="Arial"/>
                        </a:rPr>
                        <a:t>Directly financed partners</a:t>
                      </a:r>
                      <a:endParaRPr lang="hu-HU" sz="1200">
                        <a:solidFill>
                          <a:srgbClr val="17365D"/>
                        </a:solidFill>
                        <a:effectLst/>
                        <a:latin typeface="Cambria"/>
                        <a:ea typeface="Calibri"/>
                        <a:cs typeface="Times New Roman"/>
                      </a:endParaRPr>
                    </a:p>
                  </a:txBody>
                  <a:tcPr marL="68580" marR="68580" marT="0" marB="0" vert="vert27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solidFill>
                      <a:srgbClr val="C6D9F1"/>
                    </a:solidFill>
                  </a:tcPr>
                </a:tc>
                <a:tc>
                  <a:txBody>
                    <a:bodyPr/>
                    <a:lstStyle/>
                    <a:p>
                      <a:pPr algn="ctr">
                        <a:lnSpc>
                          <a:spcPct val="115000"/>
                        </a:lnSpc>
                        <a:spcAft>
                          <a:spcPts val="1000"/>
                        </a:spcAft>
                      </a:pPr>
                      <a:r>
                        <a:rPr lang="en-GB" sz="1200" b="1" dirty="0">
                          <a:solidFill>
                            <a:srgbClr val="17365D"/>
                          </a:solidFill>
                          <a:effectLst/>
                          <a:latin typeface="Cambria"/>
                          <a:ea typeface="Calibri"/>
                          <a:cs typeface="Arial"/>
                        </a:rPr>
                        <a:t>LEAD PARTNER</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just">
                        <a:lnSpc>
                          <a:spcPct val="115000"/>
                        </a:lnSpc>
                        <a:spcAft>
                          <a:spcPts val="1000"/>
                        </a:spcAft>
                      </a:pPr>
                      <a:r>
                        <a:rPr lang="en-GB" sz="1200" dirty="0" smtClean="0">
                          <a:solidFill>
                            <a:srgbClr val="17365D"/>
                          </a:solidFill>
                          <a:effectLst/>
                          <a:latin typeface="Cambria"/>
                          <a:ea typeface="Calibri"/>
                          <a:cs typeface="Arial"/>
                        </a:rPr>
                        <a:t>EU </a:t>
                      </a:r>
                      <a:r>
                        <a:rPr lang="en-GB" sz="1200" dirty="0">
                          <a:solidFill>
                            <a:srgbClr val="17365D"/>
                          </a:solidFill>
                          <a:effectLst/>
                          <a:latin typeface="Cambria"/>
                          <a:ea typeface="Calibri"/>
                          <a:cs typeface="Arial"/>
                        </a:rPr>
                        <a:t>part of the Programme area</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dirty="0">
                          <a:solidFill>
                            <a:srgbClr val="17365D"/>
                          </a:solidFill>
                          <a:effectLst/>
                          <a:latin typeface="Cambria"/>
                          <a:ea typeface="Calibri"/>
                          <a:cs typeface="Arial"/>
                        </a:rPr>
                        <a:t>Separate</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a:solidFill>
                            <a:srgbClr val="17365D"/>
                          </a:solidFill>
                          <a:effectLst/>
                          <a:latin typeface="Cambria"/>
                          <a:ea typeface="Calibri"/>
                          <a:cs typeface="Arial"/>
                        </a:rPr>
                        <a:t>All</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r>
              <a:tr h="528728">
                <a:tc vMerge="1">
                  <a:txBody>
                    <a:bodyPr/>
                    <a:lstStyle/>
                    <a:p>
                      <a:endParaRPr lang="hu-HU"/>
                    </a:p>
                  </a:txBody>
                  <a:tcPr/>
                </a:tc>
                <a:tc>
                  <a:txBody>
                    <a:bodyPr/>
                    <a:lstStyle/>
                    <a:p>
                      <a:pPr algn="ctr">
                        <a:lnSpc>
                          <a:spcPct val="115000"/>
                        </a:lnSpc>
                        <a:spcAft>
                          <a:spcPts val="1000"/>
                        </a:spcAft>
                      </a:pPr>
                      <a:r>
                        <a:rPr lang="en-GB" sz="1200" b="1">
                          <a:solidFill>
                            <a:srgbClr val="17365D"/>
                          </a:solidFill>
                          <a:effectLst/>
                          <a:latin typeface="Cambria"/>
                          <a:ea typeface="Calibri"/>
                          <a:cs typeface="Arial"/>
                        </a:rPr>
                        <a:t>ERDF PARTNER </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just">
                        <a:lnSpc>
                          <a:spcPct val="115000"/>
                        </a:lnSpc>
                        <a:spcAft>
                          <a:spcPts val="1000"/>
                        </a:spcAft>
                      </a:pPr>
                      <a:r>
                        <a:rPr lang="en-GB" sz="1200" dirty="0" smtClean="0">
                          <a:solidFill>
                            <a:srgbClr val="17365D"/>
                          </a:solidFill>
                          <a:effectLst/>
                          <a:latin typeface="Cambria"/>
                          <a:ea typeface="Calibri"/>
                          <a:cs typeface="Arial"/>
                        </a:rPr>
                        <a:t>EU </a:t>
                      </a:r>
                      <a:r>
                        <a:rPr lang="en-GB" sz="1200" dirty="0">
                          <a:solidFill>
                            <a:srgbClr val="17365D"/>
                          </a:solidFill>
                          <a:effectLst/>
                          <a:latin typeface="Cambria"/>
                          <a:ea typeface="Calibri"/>
                          <a:cs typeface="Arial"/>
                        </a:rPr>
                        <a:t>part of the Programme area</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dirty="0">
                          <a:solidFill>
                            <a:srgbClr val="17365D"/>
                          </a:solidFill>
                          <a:effectLst/>
                          <a:latin typeface="Cambria"/>
                          <a:ea typeface="Calibri"/>
                          <a:cs typeface="Arial"/>
                        </a:rPr>
                        <a:t>Separate</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a:solidFill>
                            <a:srgbClr val="17365D"/>
                          </a:solidFill>
                          <a:effectLst/>
                          <a:latin typeface="Cambria"/>
                          <a:ea typeface="Calibri"/>
                          <a:cs typeface="Arial"/>
                        </a:rPr>
                        <a:t>All</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r>
              <a:tr h="847689">
                <a:tc vMerge="1">
                  <a:txBody>
                    <a:bodyPr/>
                    <a:lstStyle/>
                    <a:p>
                      <a:endParaRPr lang="hu-HU"/>
                    </a:p>
                  </a:txBody>
                  <a:tcPr/>
                </a:tc>
                <a:tc>
                  <a:txBody>
                    <a:bodyPr/>
                    <a:lstStyle/>
                    <a:p>
                      <a:pPr algn="ctr">
                        <a:lnSpc>
                          <a:spcPct val="115000"/>
                        </a:lnSpc>
                        <a:spcAft>
                          <a:spcPts val="1000"/>
                        </a:spcAft>
                      </a:pPr>
                      <a:r>
                        <a:rPr lang="en-GB" sz="1200" b="1" dirty="0">
                          <a:solidFill>
                            <a:srgbClr val="17365D"/>
                          </a:solidFill>
                          <a:effectLst/>
                          <a:latin typeface="Cambria"/>
                          <a:ea typeface="Calibri"/>
                          <a:cs typeface="Arial"/>
                        </a:rPr>
                        <a:t>IPA PARTNER</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just">
                        <a:lnSpc>
                          <a:spcPct val="115000"/>
                        </a:lnSpc>
                        <a:spcAft>
                          <a:spcPts val="1000"/>
                        </a:spcAft>
                      </a:pPr>
                      <a:r>
                        <a:rPr lang="en-GB" sz="1200" dirty="0" smtClean="0">
                          <a:solidFill>
                            <a:srgbClr val="17365D"/>
                          </a:solidFill>
                          <a:effectLst/>
                          <a:latin typeface="Cambria"/>
                          <a:ea typeface="Calibri"/>
                          <a:cs typeface="Arial"/>
                        </a:rPr>
                        <a:t>Bosnia </a:t>
                      </a:r>
                      <a:r>
                        <a:rPr lang="en-GB" sz="1200" dirty="0">
                          <a:solidFill>
                            <a:srgbClr val="17365D"/>
                          </a:solidFill>
                          <a:effectLst/>
                          <a:latin typeface="Cambria"/>
                          <a:ea typeface="Calibri"/>
                          <a:cs typeface="Arial"/>
                        </a:rPr>
                        <a:t>and Herzegovina, Montenegro, Serbia</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dirty="0">
                          <a:solidFill>
                            <a:srgbClr val="17365D"/>
                          </a:solidFill>
                          <a:effectLst/>
                          <a:latin typeface="Cambria"/>
                          <a:ea typeface="Calibri"/>
                          <a:cs typeface="Arial"/>
                        </a:rPr>
                        <a:t>Separate</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a:solidFill>
                            <a:srgbClr val="17365D"/>
                          </a:solidFill>
                          <a:effectLst/>
                          <a:latin typeface="Cambria"/>
                          <a:ea typeface="Calibri"/>
                          <a:cs typeface="Arial"/>
                        </a:rPr>
                        <a:t>All</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r>
              <a:tr h="662826">
                <a:tc vMerge="1">
                  <a:txBody>
                    <a:bodyPr/>
                    <a:lstStyle/>
                    <a:p>
                      <a:endParaRPr lang="hu-HU"/>
                    </a:p>
                  </a:txBody>
                  <a:tcPr/>
                </a:tc>
                <a:tc>
                  <a:txBody>
                    <a:bodyPr/>
                    <a:lstStyle/>
                    <a:p>
                      <a:pPr algn="ctr">
                        <a:lnSpc>
                          <a:spcPct val="115000"/>
                        </a:lnSpc>
                        <a:spcAft>
                          <a:spcPts val="1000"/>
                        </a:spcAft>
                      </a:pPr>
                      <a:r>
                        <a:rPr lang="en-GB" sz="1200" b="1">
                          <a:solidFill>
                            <a:srgbClr val="17365D"/>
                          </a:solidFill>
                          <a:effectLst/>
                          <a:latin typeface="Cambria"/>
                          <a:ea typeface="Calibri"/>
                          <a:cs typeface="Arial"/>
                        </a:rPr>
                        <a:t>ENI PARTNER</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just">
                        <a:lnSpc>
                          <a:spcPct val="115000"/>
                        </a:lnSpc>
                        <a:spcAft>
                          <a:spcPts val="1000"/>
                        </a:spcAft>
                      </a:pPr>
                      <a:r>
                        <a:rPr lang="en-GB" sz="1200">
                          <a:solidFill>
                            <a:srgbClr val="17365D"/>
                          </a:solidFill>
                          <a:effectLst/>
                          <a:latin typeface="Cambria"/>
                          <a:ea typeface="Calibri"/>
                          <a:cs typeface="Arial"/>
                        </a:rPr>
                        <a:t>Moldova and Ukraine</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dirty="0">
                          <a:solidFill>
                            <a:srgbClr val="17365D"/>
                          </a:solidFill>
                          <a:effectLst/>
                          <a:latin typeface="Cambria"/>
                          <a:ea typeface="Calibri"/>
                          <a:cs typeface="Arial"/>
                        </a:rPr>
                        <a:t>Separate</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a:solidFill>
                            <a:srgbClr val="17365D"/>
                          </a:solidFill>
                          <a:effectLst/>
                          <a:latin typeface="Cambria"/>
                          <a:ea typeface="Calibri"/>
                          <a:cs typeface="Arial"/>
                        </a:rPr>
                        <a:t>All</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r>
              <a:tr h="1249024">
                <a:tc>
                  <a:txBody>
                    <a:bodyPr/>
                    <a:lstStyle/>
                    <a:p>
                      <a:pPr algn="ctr">
                        <a:lnSpc>
                          <a:spcPct val="115000"/>
                        </a:lnSpc>
                        <a:spcAft>
                          <a:spcPts val="1000"/>
                        </a:spcAft>
                      </a:pPr>
                      <a:r>
                        <a:rPr lang="en-GB" sz="1200" b="1">
                          <a:solidFill>
                            <a:srgbClr val="17365D"/>
                          </a:solidFill>
                          <a:effectLst/>
                          <a:latin typeface="Cambria"/>
                          <a:ea typeface="Calibri"/>
                          <a:cs typeface="Arial"/>
                        </a:rPr>
                        <a:t>Indirectly financed partners</a:t>
                      </a:r>
                      <a:endParaRPr lang="hu-HU" sz="1200">
                        <a:solidFill>
                          <a:srgbClr val="17365D"/>
                        </a:solidFill>
                        <a:effectLst/>
                        <a:latin typeface="Cambria"/>
                        <a:ea typeface="Calibri"/>
                        <a:cs typeface="Times New Roman"/>
                      </a:endParaRPr>
                    </a:p>
                  </a:txBody>
                  <a:tcPr marL="68580" marR="68580" marT="0" marB="0" vert="vert27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solidFill>
                      <a:srgbClr val="C6D9F1"/>
                    </a:solidFill>
                  </a:tcPr>
                </a:tc>
                <a:tc>
                  <a:txBody>
                    <a:bodyPr/>
                    <a:lstStyle/>
                    <a:p>
                      <a:pPr algn="ctr">
                        <a:lnSpc>
                          <a:spcPct val="115000"/>
                        </a:lnSpc>
                        <a:spcAft>
                          <a:spcPts val="1000"/>
                        </a:spcAft>
                      </a:pPr>
                      <a:r>
                        <a:rPr lang="en-GB" sz="1200" b="1">
                          <a:solidFill>
                            <a:srgbClr val="17365D"/>
                          </a:solidFill>
                          <a:effectLst/>
                          <a:latin typeface="Cambria"/>
                          <a:ea typeface="Calibri"/>
                          <a:cs typeface="Arial"/>
                        </a:rPr>
                        <a:t>Associated Strategic Partners (ASPs)</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marL="342900" lvl="0" indent="-342900" algn="just">
                        <a:lnSpc>
                          <a:spcPct val="115000"/>
                        </a:lnSpc>
                        <a:spcAft>
                          <a:spcPts val="1000"/>
                        </a:spcAft>
                        <a:buFont typeface="Wingdings"/>
                        <a:buChar char=""/>
                      </a:pPr>
                      <a:r>
                        <a:rPr lang="en-GB" sz="1200" dirty="0">
                          <a:solidFill>
                            <a:srgbClr val="17365D"/>
                          </a:solidFill>
                          <a:effectLst/>
                          <a:latin typeface="Cambria"/>
                          <a:ea typeface="Calibri"/>
                          <a:cs typeface="Arial"/>
                        </a:rPr>
                        <a:t>EU countries</a:t>
                      </a:r>
                      <a:endParaRPr lang="hu-HU" sz="1200" dirty="0">
                        <a:solidFill>
                          <a:srgbClr val="17365D"/>
                        </a:solidFill>
                        <a:effectLst/>
                        <a:latin typeface="Cambria"/>
                        <a:ea typeface="Calibri"/>
                        <a:cs typeface="Times New Roman"/>
                      </a:endParaRPr>
                    </a:p>
                    <a:p>
                      <a:pPr marL="342900" lvl="0" indent="-342900" algn="just">
                        <a:lnSpc>
                          <a:spcPct val="115000"/>
                        </a:lnSpc>
                        <a:spcAft>
                          <a:spcPts val="1000"/>
                        </a:spcAft>
                        <a:buFont typeface="Wingdings"/>
                        <a:buChar char=""/>
                      </a:pPr>
                      <a:r>
                        <a:rPr lang="en-GB" sz="1200" dirty="0">
                          <a:solidFill>
                            <a:srgbClr val="17365D"/>
                          </a:solidFill>
                          <a:effectLst/>
                          <a:latin typeface="Cambria"/>
                          <a:ea typeface="Calibri"/>
                          <a:cs typeface="Arial"/>
                        </a:rPr>
                        <a:t>Non-EU countries of the Programme Area</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a:solidFill>
                            <a:srgbClr val="17365D"/>
                          </a:solidFill>
                          <a:effectLst/>
                          <a:latin typeface="Cambria"/>
                          <a:ea typeface="Calibri"/>
                          <a:cs typeface="Arial"/>
                        </a:rPr>
                        <a:t>Part of a "sponsoring" ERDF PARTNER budget</a:t>
                      </a:r>
                      <a:endParaRPr lang="hu-HU" sz="120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c>
                  <a:txBody>
                    <a:bodyPr/>
                    <a:lstStyle/>
                    <a:p>
                      <a:pPr algn="ctr">
                        <a:lnSpc>
                          <a:spcPct val="115000"/>
                        </a:lnSpc>
                        <a:spcAft>
                          <a:spcPts val="1000"/>
                        </a:spcAft>
                      </a:pPr>
                      <a:r>
                        <a:rPr lang="en-GB" sz="1200" dirty="0">
                          <a:solidFill>
                            <a:srgbClr val="17365D"/>
                          </a:solidFill>
                          <a:effectLst/>
                          <a:latin typeface="Cambria"/>
                          <a:ea typeface="Calibri"/>
                          <a:cs typeface="Arial"/>
                        </a:rPr>
                        <a:t>TRAVEL and ACCOMODATION</a:t>
                      </a:r>
                      <a:endParaRPr lang="hu-HU" sz="1200" dirty="0">
                        <a:solidFill>
                          <a:srgbClr val="17365D"/>
                        </a:solidFill>
                        <a:effectLst/>
                        <a:latin typeface="Cambria"/>
                        <a:ea typeface="Calibri"/>
                        <a:cs typeface="Times New Roman"/>
                      </a:endParaRPr>
                    </a:p>
                  </a:txBody>
                  <a:tcPr marL="68580" marR="68580" marT="0" marB="0" anchor="ctr">
                    <a:lnL w="12700" cap="flat" cmpd="sng" algn="ctr">
                      <a:solidFill>
                        <a:srgbClr val="548DD4"/>
                      </a:solidFill>
                      <a:prstDash val="dash"/>
                      <a:round/>
                      <a:headEnd type="none" w="med" len="med"/>
                      <a:tailEnd type="none" w="med" len="med"/>
                    </a:lnL>
                    <a:lnR w="12700" cap="flat" cmpd="sng" algn="ctr">
                      <a:solidFill>
                        <a:srgbClr val="548DD4"/>
                      </a:solidFill>
                      <a:prstDash val="dash"/>
                      <a:round/>
                      <a:headEnd type="none" w="med" len="med"/>
                      <a:tailEnd type="none" w="med" len="med"/>
                    </a:lnR>
                    <a:lnT w="12700" cap="flat" cmpd="sng" algn="ctr">
                      <a:solidFill>
                        <a:srgbClr val="548DD4"/>
                      </a:solidFill>
                      <a:prstDash val="dash"/>
                      <a:round/>
                      <a:headEnd type="none" w="med" len="med"/>
                      <a:tailEnd type="none" w="med" len="med"/>
                    </a:lnT>
                    <a:lnB w="12700" cap="flat" cmpd="sng" algn="ctr">
                      <a:solidFill>
                        <a:srgbClr val="548DD4"/>
                      </a:solidFill>
                      <a:prstDash val="dash"/>
                      <a:round/>
                      <a:headEnd type="none" w="med" len="med"/>
                      <a:tailEnd type="none" w="med" len="med"/>
                    </a:lnB>
                  </a:tcPr>
                </a:tc>
              </a:tr>
            </a:tbl>
          </a:graphicData>
        </a:graphic>
      </p:graphicFrame>
    </p:spTree>
    <p:extLst>
      <p:ext uri="{BB962C8B-B14F-4D97-AF65-F5344CB8AC3E}">
        <p14:creationId xmlns:p14="http://schemas.microsoft.com/office/powerpoint/2010/main" val="31128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1800" b="1" dirty="0">
              <a:solidFill>
                <a:srgbClr val="244061"/>
              </a:solidFill>
              <a:latin typeface="Cambria"/>
              <a:ea typeface="Arial Unicode MS"/>
              <a:cs typeface="Times New Roman"/>
            </a:endParaRPr>
          </a:p>
          <a:p>
            <a:pPr algn="l"/>
            <a:r>
              <a:rPr lang="en-US" sz="2000" b="1" dirty="0">
                <a:solidFill>
                  <a:srgbClr val="244061"/>
                </a:solidFill>
                <a:latin typeface="Cambria"/>
                <a:ea typeface="Arial Unicode MS"/>
                <a:cs typeface="Times New Roman"/>
              </a:rPr>
              <a:t>ERDF </a:t>
            </a:r>
          </a:p>
          <a:p>
            <a:pPr marL="342900" indent="-342900" algn="l">
              <a:buFont typeface="Wingdings" panose="05000000000000000000" pitchFamily="2" charset="2"/>
              <a:buChar char="Ø"/>
            </a:pPr>
            <a:r>
              <a:rPr lang="en-US" sz="2000" dirty="0" smtClean="0">
                <a:solidFill>
                  <a:srgbClr val="244061"/>
                </a:solidFill>
                <a:latin typeface="Cambria"/>
                <a:ea typeface="Arial Unicode MS"/>
                <a:cs typeface="Times New Roman"/>
              </a:rPr>
              <a:t>PPs from EU MS</a:t>
            </a:r>
            <a:endParaRPr lang="en-US" sz="2000" dirty="0">
              <a:solidFill>
                <a:srgbClr val="244061"/>
              </a:solidFill>
              <a:latin typeface="Cambria"/>
              <a:ea typeface="Arial Unicode MS"/>
              <a:cs typeface="Times New Roman"/>
            </a:endParaRPr>
          </a:p>
          <a:p>
            <a:pPr marL="342900" indent="-342900" algn="l">
              <a:buFont typeface="Wingdings" panose="05000000000000000000" pitchFamily="2" charset="2"/>
              <a:buChar char="Ø"/>
            </a:pPr>
            <a:r>
              <a:rPr lang="en-US" sz="2000" dirty="0" smtClean="0">
                <a:solidFill>
                  <a:srgbClr val="244061"/>
                </a:solidFill>
                <a:latin typeface="Cambria"/>
                <a:ea typeface="Arial Unicode MS"/>
                <a:cs typeface="Times New Roman"/>
              </a:rPr>
              <a:t>ASPs</a:t>
            </a:r>
            <a:endParaRPr lang="en-US" sz="2000"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a:solidFill>
                  <a:srgbClr val="244061"/>
                </a:solidFill>
                <a:latin typeface="Cambria"/>
                <a:ea typeface="Arial Unicode MS"/>
                <a:cs typeface="Times New Roman"/>
              </a:rPr>
              <a:t>IPA</a:t>
            </a:r>
          </a:p>
          <a:p>
            <a:pPr marL="342900" indent="-342900" algn="l">
              <a:buFont typeface="Wingdings" panose="05000000000000000000" pitchFamily="2" charset="2"/>
              <a:buChar char="Ø"/>
            </a:pPr>
            <a:r>
              <a:rPr lang="en-US" sz="2000" dirty="0" smtClean="0">
                <a:solidFill>
                  <a:srgbClr val="244061"/>
                </a:solidFill>
                <a:latin typeface="Cambria"/>
                <a:ea typeface="Arial Unicode MS"/>
                <a:cs typeface="Times New Roman"/>
              </a:rPr>
              <a:t>PPs from BA, RS, ME</a:t>
            </a:r>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ENI (conditional)</a:t>
            </a:r>
            <a:endParaRPr lang="en-US" sz="2000" b="1" dirty="0">
              <a:solidFill>
                <a:srgbClr val="244061"/>
              </a:solidFill>
              <a:latin typeface="Cambria"/>
              <a:ea typeface="Arial Unicode MS"/>
              <a:cs typeface="Times New Roman"/>
            </a:endParaRPr>
          </a:p>
          <a:p>
            <a:pPr marL="342900" indent="-342900" algn="l">
              <a:buFont typeface="Wingdings" panose="05000000000000000000" pitchFamily="2" charset="2"/>
              <a:buChar char="Ø"/>
            </a:pPr>
            <a:r>
              <a:rPr lang="en-US" sz="2000" dirty="0" smtClean="0">
                <a:solidFill>
                  <a:srgbClr val="244061"/>
                </a:solidFill>
                <a:latin typeface="Cambria"/>
                <a:ea typeface="Arial Unicode MS"/>
                <a:cs typeface="Times New Roman"/>
              </a:rPr>
              <a:t>PPs from MD, UA</a:t>
            </a:r>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Funding sources</a:t>
            </a:r>
            <a:endParaRPr lang="en-GB" sz="3000" dirty="0">
              <a:solidFill>
                <a:srgbClr val="4F81BD">
                  <a:lumMod val="75000"/>
                </a:srgbClr>
              </a:solidFill>
              <a:latin typeface="Cambria" panose="02040503050406030204" pitchFamily="18" charset="0"/>
            </a:endParaRPr>
          </a:p>
        </p:txBody>
      </p:sp>
      <p:pic>
        <p:nvPicPr>
          <p:cNvPr id="4" name="Kép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920" y="2433983"/>
            <a:ext cx="4688803" cy="3371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Oval 4"/>
          <p:cNvSpPr/>
          <p:nvPr/>
        </p:nvSpPr>
        <p:spPr>
          <a:xfrm rot="980009">
            <a:off x="6693123" y="3408591"/>
            <a:ext cx="1512168" cy="45091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ENI</a:t>
            </a:r>
            <a:endParaRPr lang="en-GB" dirty="0">
              <a:solidFill>
                <a:srgbClr val="FFFF00"/>
              </a:solidFill>
            </a:endParaRPr>
          </a:p>
        </p:txBody>
      </p:sp>
      <p:sp>
        <p:nvSpPr>
          <p:cNvPr id="9" name="Oval 8"/>
          <p:cNvSpPr/>
          <p:nvPr/>
        </p:nvSpPr>
        <p:spPr>
          <a:xfrm rot="660761">
            <a:off x="5080171" y="3615426"/>
            <a:ext cx="2304256" cy="64727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ERDF</a:t>
            </a:r>
            <a:endParaRPr lang="en-GB" dirty="0">
              <a:solidFill>
                <a:srgbClr val="FFFF00"/>
              </a:solidFill>
            </a:endParaRPr>
          </a:p>
        </p:txBody>
      </p:sp>
      <p:sp>
        <p:nvSpPr>
          <p:cNvPr id="10" name="Oval 9"/>
          <p:cNvSpPr/>
          <p:nvPr/>
        </p:nvSpPr>
        <p:spPr>
          <a:xfrm rot="978943">
            <a:off x="5209931" y="4216354"/>
            <a:ext cx="1332636" cy="51607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IPA</a:t>
            </a:r>
            <a:endParaRPr lang="en-GB" dirty="0">
              <a:solidFill>
                <a:srgbClr val="FFFF00"/>
              </a:solidFill>
            </a:endParaRPr>
          </a:p>
        </p:txBody>
      </p:sp>
    </p:spTree>
    <p:extLst>
      <p:ext uri="{BB962C8B-B14F-4D97-AF65-F5344CB8AC3E}">
        <p14:creationId xmlns:p14="http://schemas.microsoft.com/office/powerpoint/2010/main" val="26926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772816"/>
            <a:ext cx="7270576" cy="3240360"/>
          </a:xfrm>
        </p:spPr>
        <p:txBody>
          <a:bodyPr anchor="t">
            <a:normAutofit/>
          </a:bodyPr>
          <a:lstStyle/>
          <a:p>
            <a:pPr algn="l"/>
            <a:r>
              <a:rPr lang="en-US" sz="4000" dirty="0" smtClean="0">
                <a:solidFill>
                  <a:schemeClr val="accent1">
                    <a:lumMod val="75000"/>
                  </a:schemeClr>
                </a:solidFill>
                <a:latin typeface="Cambria" panose="02040503050406030204" pitchFamily="18" charset="0"/>
              </a:rPr>
              <a:t/>
            </a:r>
            <a:br>
              <a:rPr lang="en-US" sz="4000" dirty="0" smtClean="0">
                <a:solidFill>
                  <a:schemeClr val="accent1">
                    <a:lumMod val="75000"/>
                  </a:schemeClr>
                </a:solidFill>
                <a:latin typeface="Cambria" panose="02040503050406030204" pitchFamily="18" charset="0"/>
              </a:rPr>
            </a:br>
            <a:r>
              <a:rPr lang="en-US" sz="4000" dirty="0">
                <a:solidFill>
                  <a:schemeClr val="accent1">
                    <a:lumMod val="75000"/>
                  </a:schemeClr>
                </a:solidFill>
                <a:latin typeface="Cambria" panose="02040503050406030204" pitchFamily="18" charset="0"/>
              </a:rPr>
              <a:t/>
            </a:r>
            <a:br>
              <a:rPr lang="en-US" sz="4000" dirty="0">
                <a:solidFill>
                  <a:schemeClr val="accent1">
                    <a:lumMod val="75000"/>
                  </a:schemeClr>
                </a:solidFill>
                <a:latin typeface="Cambria" panose="02040503050406030204" pitchFamily="18" charset="0"/>
              </a:rPr>
            </a:br>
            <a:r>
              <a:rPr lang="en-US" sz="4000" b="1" dirty="0">
                <a:solidFill>
                  <a:schemeClr val="accent1">
                    <a:lumMod val="75000"/>
                  </a:schemeClr>
                </a:solidFill>
                <a:latin typeface="Cambria" panose="02040503050406030204" pitchFamily="18" charset="0"/>
              </a:rPr>
              <a:t>S</a:t>
            </a:r>
            <a:r>
              <a:rPr lang="en-US" sz="4000" b="1" dirty="0" smtClean="0">
                <a:solidFill>
                  <a:schemeClr val="accent1">
                    <a:lumMod val="75000"/>
                  </a:schemeClr>
                </a:solidFill>
                <a:latin typeface="Cambria" panose="02040503050406030204" pitchFamily="18" charset="0"/>
              </a:rPr>
              <a:t>econd Call</a:t>
            </a:r>
            <a:endParaRPr lang="en-US" sz="4000" b="1" dirty="0">
              <a:solidFill>
                <a:schemeClr val="accent1">
                  <a:lumMod val="75000"/>
                </a:schemeClr>
              </a:solidFill>
              <a:latin typeface="Cambria" panose="02040503050406030204" pitchFamily="18" charset="0"/>
            </a:endParaRP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3267114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GB" sz="2600" dirty="0" smtClean="0">
                <a:solidFill>
                  <a:schemeClr val="tx2">
                    <a:lumMod val="75000"/>
                  </a:schemeClr>
                </a:solidFill>
                <a:latin typeface="Cambria" panose="02040503050406030204" pitchFamily="18" charset="0"/>
              </a:rPr>
              <a:t>Estimated </a:t>
            </a:r>
            <a:r>
              <a:rPr lang="en-GB" sz="2600" dirty="0">
                <a:solidFill>
                  <a:schemeClr val="tx2">
                    <a:lumMod val="75000"/>
                  </a:schemeClr>
                </a:solidFill>
                <a:latin typeface="Cambria" panose="02040503050406030204" pitchFamily="18" charset="0"/>
              </a:rPr>
              <a:t>launch: </a:t>
            </a:r>
            <a:r>
              <a:rPr lang="en-US" sz="2600" b="1" dirty="0" smtClean="0">
                <a:solidFill>
                  <a:schemeClr val="tx2">
                    <a:lumMod val="75000"/>
                  </a:schemeClr>
                </a:solidFill>
                <a:latin typeface="Cambria" panose="02040503050406030204" pitchFamily="18" charset="0"/>
              </a:rPr>
              <a:t>May </a:t>
            </a:r>
            <a:r>
              <a:rPr lang="en-US" sz="2600" b="1" dirty="0">
                <a:solidFill>
                  <a:schemeClr val="tx2">
                    <a:lumMod val="75000"/>
                  </a:schemeClr>
                </a:solidFill>
                <a:latin typeface="Cambria" panose="02040503050406030204" pitchFamily="18" charset="0"/>
              </a:rPr>
              <a:t>2017</a:t>
            </a:r>
          </a:p>
          <a:p>
            <a:pPr algn="l"/>
            <a:r>
              <a:rPr lang="en-GB" sz="2600" u="sng" dirty="0">
                <a:solidFill>
                  <a:schemeClr val="tx2">
                    <a:lumMod val="75000"/>
                  </a:schemeClr>
                </a:solidFill>
                <a:latin typeface="Cambria" panose="02040503050406030204" pitchFamily="18" charset="0"/>
              </a:rPr>
              <a:t>Submission deadline:</a:t>
            </a:r>
            <a:r>
              <a:rPr lang="en-GB" sz="2600" dirty="0">
                <a:solidFill>
                  <a:schemeClr val="tx2">
                    <a:lumMod val="75000"/>
                  </a:schemeClr>
                </a:solidFill>
                <a:latin typeface="Cambria" panose="02040503050406030204" pitchFamily="18" charset="0"/>
              </a:rPr>
              <a:t> </a:t>
            </a:r>
            <a:endParaRPr lang="en-GB" sz="2600" dirty="0" smtClean="0">
              <a:solidFill>
                <a:schemeClr val="tx2">
                  <a:lumMod val="75000"/>
                </a:schemeClr>
              </a:solidFill>
              <a:latin typeface="Cambria" panose="02040503050406030204" pitchFamily="18" charset="0"/>
            </a:endParaRPr>
          </a:p>
          <a:p>
            <a:pPr algn="l"/>
            <a:r>
              <a:rPr lang="en-GB" sz="2600" b="1" dirty="0" smtClean="0">
                <a:solidFill>
                  <a:schemeClr val="tx2">
                    <a:lumMod val="75000"/>
                  </a:schemeClr>
                </a:solidFill>
                <a:latin typeface="Cambria" panose="02040503050406030204" pitchFamily="18" charset="0"/>
              </a:rPr>
              <a:t>           ca</a:t>
            </a:r>
            <a:r>
              <a:rPr lang="en-GB" sz="2600" b="1" dirty="0">
                <a:solidFill>
                  <a:schemeClr val="tx2">
                    <a:lumMod val="75000"/>
                  </a:schemeClr>
                </a:solidFill>
                <a:latin typeface="Cambria" panose="02040503050406030204" pitchFamily="18" charset="0"/>
              </a:rPr>
              <a:t>. 4 weeks following the </a:t>
            </a:r>
            <a:r>
              <a:rPr lang="en-GB" sz="2600" b="1" dirty="0" smtClean="0">
                <a:solidFill>
                  <a:schemeClr val="tx2">
                    <a:lumMod val="75000"/>
                  </a:schemeClr>
                </a:solidFill>
                <a:latin typeface="Cambria" panose="02040503050406030204" pitchFamily="18" charset="0"/>
              </a:rPr>
              <a:t>launch</a:t>
            </a:r>
          </a:p>
          <a:p>
            <a:pPr algn="l"/>
            <a:endParaRPr lang="en-GB" sz="2600" b="1" dirty="0">
              <a:solidFill>
                <a:schemeClr val="tx2">
                  <a:lumMod val="75000"/>
                </a:schemeClr>
              </a:solidFill>
              <a:latin typeface="Cambria" panose="02040503050406030204" pitchFamily="18" charset="0"/>
            </a:endParaRPr>
          </a:p>
          <a:p>
            <a:pPr marL="285750" indent="-285750" algn="l">
              <a:buFontTx/>
              <a:buChar char="-"/>
            </a:pPr>
            <a:r>
              <a:rPr lang="en-US" sz="2600" dirty="0" smtClean="0">
                <a:solidFill>
                  <a:schemeClr val="tx2">
                    <a:lumMod val="75000"/>
                  </a:schemeClr>
                </a:solidFill>
                <a:latin typeface="Cambria" panose="02040503050406030204" pitchFamily="18" charset="0"/>
              </a:rPr>
              <a:t>Applicants </a:t>
            </a:r>
            <a:r>
              <a:rPr lang="en-US" sz="2600" dirty="0">
                <a:solidFill>
                  <a:schemeClr val="tx2">
                    <a:lumMod val="75000"/>
                  </a:schemeClr>
                </a:solidFill>
                <a:latin typeface="Cambria" panose="02040503050406030204" pitchFamily="18" charset="0"/>
              </a:rPr>
              <a:t>Manual is available</a:t>
            </a:r>
          </a:p>
          <a:p>
            <a:pPr marL="285750" indent="-285750" algn="l">
              <a:buFontTx/>
              <a:buChar char="-"/>
            </a:pPr>
            <a:r>
              <a:rPr lang="en-US" sz="2600" dirty="0">
                <a:solidFill>
                  <a:schemeClr val="tx2">
                    <a:lumMod val="75000"/>
                  </a:schemeClr>
                </a:solidFill>
                <a:latin typeface="Cambria" panose="02040503050406030204" pitchFamily="18" charset="0"/>
              </a:rPr>
              <a:t>Application Form template is available</a:t>
            </a:r>
          </a:p>
          <a:p>
            <a:pPr marL="285750" indent="-285750" algn="l">
              <a:buFontTx/>
              <a:buChar char="-"/>
            </a:pPr>
            <a:r>
              <a:rPr lang="en-US" sz="2600" dirty="0">
                <a:solidFill>
                  <a:schemeClr val="tx2">
                    <a:lumMod val="75000"/>
                  </a:schemeClr>
                </a:solidFill>
                <a:latin typeface="Cambria" panose="02040503050406030204" pitchFamily="18" charset="0"/>
              </a:rPr>
              <a:t>Guidelines for the Application Form are available</a:t>
            </a:r>
          </a:p>
          <a:p>
            <a:pPr algn="l"/>
            <a:endParaRPr lang="en-US" sz="2000" b="1" dirty="0">
              <a:solidFill>
                <a:srgbClr val="244061"/>
              </a:solidFill>
              <a:latin typeface="Cambria"/>
              <a:ea typeface="Arial Unicode MS"/>
              <a:cs typeface="Times New Roman"/>
            </a:endParaRPr>
          </a:p>
          <a:p>
            <a:r>
              <a:rPr lang="en-US" sz="1600" dirty="0" smtClean="0">
                <a:solidFill>
                  <a:srgbClr val="244061"/>
                </a:solidFill>
                <a:latin typeface="Cambria"/>
                <a:ea typeface="Arial Unicode MS"/>
                <a:cs typeface="Times New Roman"/>
                <a:hlinkClick r:id="rId3"/>
              </a:rPr>
              <a:t>http</a:t>
            </a:r>
            <a:r>
              <a:rPr lang="en-US" sz="1600" dirty="0">
                <a:solidFill>
                  <a:srgbClr val="244061"/>
                </a:solidFill>
                <a:latin typeface="Cambria"/>
                <a:ea typeface="Arial Unicode MS"/>
                <a:cs typeface="Times New Roman"/>
                <a:hlinkClick r:id="rId3"/>
              </a:rPr>
              <a:t>://</a:t>
            </a:r>
            <a:r>
              <a:rPr lang="en-US" sz="1600" dirty="0" smtClean="0">
                <a:solidFill>
                  <a:srgbClr val="244061"/>
                </a:solidFill>
                <a:latin typeface="Cambria"/>
                <a:ea typeface="Arial Unicode MS"/>
                <a:cs typeface="Times New Roman"/>
                <a:hlinkClick r:id="rId3"/>
              </a:rPr>
              <a:t>www.interreg-danube.eu/calls/calls-for-proposals/second-call-for-proposals</a:t>
            </a:r>
            <a:r>
              <a:rPr lang="en-US" sz="1600"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When will it be launched?</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537100"/>
            <a:ext cx="2883024" cy="19511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022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Which </a:t>
            </a:r>
            <a:r>
              <a:rPr lang="en-US" sz="3000" dirty="0" smtClean="0">
                <a:solidFill>
                  <a:srgbClr val="4F81BD">
                    <a:lumMod val="75000"/>
                  </a:srgbClr>
                </a:solidFill>
                <a:latin typeface="Cambria" panose="02040503050406030204" pitchFamily="18" charset="0"/>
              </a:rPr>
              <a:t>PAs can </a:t>
            </a:r>
            <a:r>
              <a:rPr lang="en-US" sz="3000" dirty="0">
                <a:solidFill>
                  <a:srgbClr val="4F81BD">
                    <a:lumMod val="75000"/>
                  </a:srgbClr>
                </a:solidFill>
                <a:latin typeface="Cambria" panose="02040503050406030204" pitchFamily="18" charset="0"/>
              </a:rPr>
              <a:t>be addressed</a:t>
            </a:r>
            <a:r>
              <a:rPr lang="en-US" sz="3000" dirty="0" smtClean="0">
                <a:solidFill>
                  <a:srgbClr val="4F81BD">
                    <a:lumMod val="75000"/>
                  </a:srgbClr>
                </a:solidFill>
                <a:latin typeface="Cambria" panose="02040503050406030204" pitchFamily="18" charset="0"/>
              </a:rPr>
              <a:t>?</a:t>
            </a:r>
            <a:endParaRPr lang="en-GB" sz="3000" dirty="0">
              <a:solidFill>
                <a:srgbClr val="4F81BD">
                  <a:lumMod val="75000"/>
                </a:srgbClr>
              </a:solidFill>
              <a:latin typeface="Cambria" panose="02040503050406030204" pitchFamily="18" charset="0"/>
            </a:endParaRPr>
          </a:p>
        </p:txBody>
      </p:sp>
      <p:sp>
        <p:nvSpPr>
          <p:cNvPr id="6" name="Oval 5"/>
          <p:cNvSpPr/>
          <p:nvPr/>
        </p:nvSpPr>
        <p:spPr>
          <a:xfrm>
            <a:off x="1605143" y="2132856"/>
            <a:ext cx="1368152" cy="13681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3753" y="2380086"/>
            <a:ext cx="833252" cy="87369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514346429"/>
              </p:ext>
            </p:extLst>
          </p:nvPr>
        </p:nvGraphicFramePr>
        <p:xfrm>
          <a:off x="1187624" y="3645024"/>
          <a:ext cx="2111896" cy="1615048"/>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92088">
                <a:tc>
                  <a:txBody>
                    <a:bodyPr/>
                    <a:lstStyle/>
                    <a:p>
                      <a:pPr algn="ctr"/>
                      <a:r>
                        <a:rPr lang="en-GB" sz="1600" dirty="0">
                          <a:solidFill>
                            <a:srgbClr val="FFC000"/>
                          </a:solidFill>
                          <a:latin typeface="Cambria" panose="02040503050406030204" pitchFamily="18" charset="0"/>
                        </a:rPr>
                        <a:t>Innovative and socially responsible </a:t>
                      </a:r>
                      <a:r>
                        <a:rPr lang="en-GB" sz="1600" dirty="0" smtClean="0">
                          <a:solidFill>
                            <a:srgbClr val="FFC000"/>
                          </a:solidFill>
                          <a:latin typeface="Cambria" panose="02040503050406030204" pitchFamily="18" charset="0"/>
                        </a:rPr>
                        <a:t>Danube</a:t>
                      </a:r>
                      <a:r>
                        <a:rPr lang="en-GB" sz="1600" baseline="0" dirty="0" smtClean="0">
                          <a:solidFill>
                            <a:srgbClr val="FFC000"/>
                          </a:solidFill>
                          <a:latin typeface="Cambria" panose="02040503050406030204" pitchFamily="18" charset="0"/>
                        </a:rPr>
                        <a:t> Region</a:t>
                      </a:r>
                      <a:endParaRPr lang="en-GB" sz="1600" dirty="0">
                        <a:solidFill>
                          <a:srgbClr val="FFC000"/>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3576" y="2315355"/>
            <a:ext cx="996320" cy="1026379"/>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143251136"/>
              </p:ext>
            </p:extLst>
          </p:nvPr>
        </p:nvGraphicFramePr>
        <p:xfrm>
          <a:off x="3371528" y="3645024"/>
          <a:ext cx="2232248" cy="1615048"/>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xmlns="" val="20000"/>
                    </a:ext>
                  </a:extLst>
                </a:gridCol>
              </a:tblGrid>
              <a:tr h="792088">
                <a:tc>
                  <a:txBody>
                    <a:bodyPr/>
                    <a:lstStyle/>
                    <a:p>
                      <a:pPr algn="ctr"/>
                      <a:r>
                        <a:rPr lang="en-GB" sz="1600" dirty="0">
                          <a:solidFill>
                            <a:srgbClr val="92D050"/>
                          </a:solidFill>
                          <a:latin typeface="Cambria" panose="02040503050406030204" pitchFamily="18" charset="0"/>
                        </a:rPr>
                        <a:t>Environment and culture responsible </a:t>
                      </a:r>
                      <a:r>
                        <a:rPr lang="en-GB" sz="1600" dirty="0" smtClean="0">
                          <a:solidFill>
                            <a:srgbClr val="92D050"/>
                          </a:solidFill>
                          <a:latin typeface="Cambria" panose="02040503050406030204" pitchFamily="18" charset="0"/>
                        </a:rPr>
                        <a:t>Danube</a:t>
                      </a:r>
                      <a:r>
                        <a:rPr lang="en-GB" sz="1600" baseline="0" dirty="0" smtClean="0">
                          <a:solidFill>
                            <a:srgbClr val="92D050"/>
                          </a:solidFill>
                          <a:latin typeface="Cambria" panose="02040503050406030204" pitchFamily="18" charset="0"/>
                        </a:rPr>
                        <a:t> Region</a:t>
                      </a:r>
                      <a:endParaRPr lang="en-GB" sz="1600" dirty="0">
                        <a:solidFill>
                          <a:srgbClr val="92D050"/>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sp>
        <p:nvSpPr>
          <p:cNvPr id="13" name="Oval 12"/>
          <p:cNvSpPr/>
          <p:nvPr/>
        </p:nvSpPr>
        <p:spPr>
          <a:xfrm>
            <a:off x="3617660" y="2144468"/>
            <a:ext cx="1368152" cy="136815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3606922450"/>
              </p:ext>
            </p:extLst>
          </p:nvPr>
        </p:nvGraphicFramePr>
        <p:xfrm>
          <a:off x="5531768" y="3645023"/>
          <a:ext cx="2111896" cy="1858888"/>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09333">
                <a:tc>
                  <a:txBody>
                    <a:bodyPr/>
                    <a:lstStyle/>
                    <a:p>
                      <a:pPr algn="ctr"/>
                      <a:r>
                        <a:rPr lang="en-GB" sz="1600" dirty="0">
                          <a:solidFill>
                            <a:schemeClr val="tx1">
                              <a:lumMod val="50000"/>
                              <a:lumOff val="50000"/>
                            </a:schemeClr>
                          </a:solidFill>
                          <a:latin typeface="Cambria" panose="02040503050406030204" pitchFamily="18" charset="0"/>
                        </a:rPr>
                        <a:t>Better connected</a:t>
                      </a:r>
                      <a:r>
                        <a:rPr lang="en-GB" sz="1600" baseline="0" dirty="0">
                          <a:solidFill>
                            <a:schemeClr val="tx1">
                              <a:lumMod val="50000"/>
                              <a:lumOff val="50000"/>
                            </a:schemeClr>
                          </a:solidFill>
                          <a:latin typeface="Cambria" panose="02040503050406030204" pitchFamily="18" charset="0"/>
                        </a:rPr>
                        <a:t> and energy </a:t>
                      </a:r>
                      <a:r>
                        <a:rPr lang="en-GB" sz="1600" dirty="0">
                          <a:solidFill>
                            <a:schemeClr val="tx1">
                              <a:lumMod val="50000"/>
                              <a:lumOff val="50000"/>
                            </a:schemeClr>
                          </a:solidFill>
                          <a:latin typeface="Cambria" panose="02040503050406030204" pitchFamily="18" charset="0"/>
                        </a:rPr>
                        <a:t>responsible </a:t>
                      </a:r>
                      <a:r>
                        <a:rPr lang="en-GB" sz="1600" dirty="0" smtClean="0">
                          <a:solidFill>
                            <a:schemeClr val="tx1">
                              <a:lumMod val="50000"/>
                              <a:lumOff val="50000"/>
                            </a:schemeClr>
                          </a:solidFill>
                          <a:latin typeface="Cambria" panose="02040503050406030204" pitchFamily="18" charset="0"/>
                        </a:rPr>
                        <a:t>Danube</a:t>
                      </a:r>
                      <a:r>
                        <a:rPr lang="en-GB" sz="1600" baseline="0" dirty="0" smtClean="0">
                          <a:solidFill>
                            <a:schemeClr val="tx1">
                              <a:lumMod val="50000"/>
                              <a:lumOff val="50000"/>
                            </a:schemeClr>
                          </a:solidFill>
                          <a:latin typeface="Cambria" panose="02040503050406030204" pitchFamily="18" charset="0"/>
                        </a:rPr>
                        <a:t> Region</a:t>
                      </a:r>
                      <a:endParaRPr lang="en-GB" sz="1600" dirty="0">
                        <a:solidFill>
                          <a:schemeClr val="tx1">
                            <a:lumMod val="50000"/>
                            <a:lumOff val="50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7953" y="2219051"/>
            <a:ext cx="398147" cy="1123459"/>
          </a:xfrm>
          <a:prstGeom prst="rect">
            <a:avLst/>
          </a:prstGeom>
        </p:spPr>
      </p:pic>
      <p:sp>
        <p:nvSpPr>
          <p:cNvPr id="16" name="Oval 15"/>
          <p:cNvSpPr/>
          <p:nvPr/>
        </p:nvSpPr>
        <p:spPr>
          <a:xfrm>
            <a:off x="5862950" y="2132855"/>
            <a:ext cx="1368152" cy="136815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8641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Which SOs can be addressed?</a:t>
            </a:r>
            <a:endParaRPr lang="en-GB" sz="3000" dirty="0">
              <a:solidFill>
                <a:srgbClr val="4F81BD">
                  <a:lumMod val="75000"/>
                </a:srgbClr>
              </a:solidFill>
              <a:latin typeface="Cambria" panose="020405030504060302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556792"/>
            <a:ext cx="8072437"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2051720" y="2132856"/>
            <a:ext cx="72008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2051720" y="3212976"/>
            <a:ext cx="72008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2063180" y="5373216"/>
            <a:ext cx="72008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4" name="Rectangle 3"/>
          <p:cNvSpPr/>
          <p:nvPr/>
        </p:nvSpPr>
        <p:spPr>
          <a:xfrm>
            <a:off x="1547664" y="6237312"/>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4537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1.1 - Innovation</a:t>
            </a:r>
            <a:endParaRPr lang="en-GB" sz="30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1.1: </a:t>
            </a:r>
            <a:r>
              <a:rPr lang="en-GB" sz="2600" b="1" dirty="0">
                <a:solidFill>
                  <a:srgbClr val="4F81BD"/>
                </a:solidFill>
                <a:latin typeface="Cambria" pitchFamily="18" charset="0"/>
              </a:rPr>
              <a:t>Improve framework conditions for innovation </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3419872" y="2852936"/>
            <a:ext cx="5472608" cy="2954655"/>
          </a:xfrm>
          <a:prstGeom prst="rect">
            <a:avLst/>
          </a:prstGeom>
        </p:spPr>
        <p:txBody>
          <a:bodyPr wrap="square">
            <a:spAutoFit/>
          </a:bodyPr>
          <a:lstStyle/>
          <a:p>
            <a:r>
              <a:rPr lang="en-GB" sz="2400" dirty="0">
                <a:solidFill>
                  <a:srgbClr val="1F497D">
                    <a:lumMod val="75000"/>
                  </a:srgbClr>
                </a:solidFill>
                <a:latin typeface="Cambria" pitchFamily="18" charset="0"/>
              </a:rPr>
              <a:t>Improve the institutional and infrastructural framework conditions and policy instruments for research &amp; innovation to ensure a broader access to knowledge for the development of new technologies and the social dimension of </a:t>
            </a:r>
            <a:r>
              <a:rPr lang="en-GB" sz="2400" dirty="0" smtClean="0">
                <a:solidFill>
                  <a:srgbClr val="1F497D">
                    <a:lumMod val="75000"/>
                  </a:srgbClr>
                </a:solidFill>
                <a:latin typeface="Cambria" pitchFamily="18" charset="0"/>
              </a:rPr>
              <a:t>innovation.</a:t>
            </a:r>
            <a:r>
              <a:rPr lang="en-GB" sz="2000" i="1" dirty="0">
                <a:solidFill>
                  <a:schemeClr val="tx2">
                    <a:lumMod val="75000"/>
                  </a:schemeClr>
                </a:solidFill>
                <a:latin typeface="Cambria" pitchFamily="18" charset="0"/>
              </a:rPr>
              <a:t/>
            </a:r>
            <a:br>
              <a:rPr lang="en-GB" sz="2000" i="1" dirty="0">
                <a:solidFill>
                  <a:schemeClr val="tx2">
                    <a:lumMod val="75000"/>
                  </a:schemeClr>
                </a:solidFill>
                <a:latin typeface="Cambria" pitchFamily="18" charset="0"/>
              </a:rPr>
            </a:br>
            <a:endParaRPr lang="en-US" dirty="0">
              <a:solidFill>
                <a:schemeClr val="tx2">
                  <a:lumMod val="75000"/>
                </a:schemeClr>
              </a:solidFill>
              <a:latin typeface="Cambria" panose="020405030504060302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130625"/>
            <a:ext cx="1998682" cy="18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19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772816"/>
            <a:ext cx="7270576" cy="3240360"/>
          </a:xfrm>
        </p:spPr>
        <p:txBody>
          <a:bodyPr anchor="t">
            <a:normAutofit/>
          </a:bodyPr>
          <a:lstStyle/>
          <a:p>
            <a:pPr algn="l"/>
            <a:r>
              <a:rPr lang="en-US" sz="4000" b="1" dirty="0" smtClean="0">
                <a:solidFill>
                  <a:schemeClr val="accent1">
                    <a:lumMod val="75000"/>
                  </a:schemeClr>
                </a:solidFill>
                <a:latin typeface="Cambria" panose="02040503050406030204" pitchFamily="18" charset="0"/>
              </a:rPr>
              <a:t>Danube </a:t>
            </a:r>
            <a:r>
              <a:rPr lang="en-US" sz="4000" b="1" dirty="0">
                <a:solidFill>
                  <a:schemeClr val="accent1">
                    <a:lumMod val="75000"/>
                  </a:schemeClr>
                </a:solidFill>
                <a:latin typeface="Cambria" panose="02040503050406030204" pitchFamily="18" charset="0"/>
              </a:rPr>
              <a:t>Transnational Programme</a:t>
            </a: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1046704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1.1 - Innovation</a:t>
            </a:r>
            <a:endParaRPr lang="en-GB" sz="3000" dirty="0">
              <a:solidFill>
                <a:srgbClr val="4F81BD">
                  <a:lumMod val="75000"/>
                </a:srgbClr>
              </a:solidFill>
              <a:latin typeface="Cambria" panose="020405030504060302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3788416"/>
              </p:ext>
            </p:extLst>
          </p:nvPr>
        </p:nvGraphicFramePr>
        <p:xfrm>
          <a:off x="683568" y="1700808"/>
          <a:ext cx="7848872" cy="4248472"/>
        </p:xfrm>
        <a:graphic>
          <a:graphicData uri="http://schemas.openxmlformats.org/drawingml/2006/table">
            <a:tbl>
              <a:tblPr firstRow="1" firstCol="1" bandRow="1">
                <a:tableStyleId>{5C22544A-7EE6-4342-B048-85BDC9FD1C3A}</a:tableStyleId>
              </a:tblPr>
              <a:tblGrid>
                <a:gridCol w="7848872"/>
              </a:tblGrid>
              <a:tr h="596915">
                <a:tc>
                  <a:txBody>
                    <a:bodyPr/>
                    <a:lstStyle/>
                    <a:p>
                      <a:pPr algn="ctr">
                        <a:lnSpc>
                          <a:spcPct val="115000"/>
                        </a:lnSpc>
                        <a:spcBef>
                          <a:spcPts val="1000"/>
                        </a:spcBef>
                        <a:spcAft>
                          <a:spcPts val="0"/>
                        </a:spcAft>
                      </a:pPr>
                      <a:r>
                        <a:rPr lang="en-GB" sz="2600" dirty="0" smtClean="0">
                          <a:solidFill>
                            <a:srgbClr val="FF0000"/>
                          </a:solidFill>
                          <a:effectLst/>
                          <a:latin typeface="Cambria" panose="02040503050406030204" pitchFamily="18" charset="0"/>
                        </a:rPr>
                        <a:t>2</a:t>
                      </a:r>
                      <a:r>
                        <a:rPr lang="en-GB" sz="2600" baseline="30000" dirty="0" smtClean="0">
                          <a:solidFill>
                            <a:srgbClr val="FF0000"/>
                          </a:solidFill>
                          <a:effectLst/>
                          <a:latin typeface="Cambria" panose="02040503050406030204" pitchFamily="18" charset="0"/>
                        </a:rPr>
                        <a:t>nd</a:t>
                      </a:r>
                      <a:r>
                        <a:rPr lang="en-GB" sz="2600" dirty="0" smtClean="0">
                          <a:solidFill>
                            <a:srgbClr val="FF0000"/>
                          </a:solidFill>
                          <a:effectLst/>
                          <a:latin typeface="Cambria" panose="02040503050406030204" pitchFamily="18" charset="0"/>
                        </a:rPr>
                        <a:t> Call restrictions!!!</a:t>
                      </a:r>
                      <a:endParaRPr lang="en-GB" sz="2600" b="1" dirty="0">
                        <a:solidFill>
                          <a:srgbClr val="FF0000"/>
                        </a:solidFill>
                        <a:effectLst/>
                        <a:latin typeface="Cambria" panose="02040503050406030204" pitchFamily="18" charset="0"/>
                        <a:ea typeface="Times New Roman"/>
                        <a:cs typeface="Times New Roman"/>
                      </a:endParaRPr>
                    </a:p>
                  </a:txBody>
                  <a:tcPr marL="68580" marR="68580" marT="0" marB="0" anchor="ctr">
                    <a:solidFill>
                      <a:schemeClr val="tx2">
                        <a:lumMod val="40000"/>
                        <a:lumOff val="60000"/>
                      </a:schemeClr>
                    </a:solidFill>
                  </a:tcPr>
                </a:tc>
              </a:tr>
              <a:tr h="3651557">
                <a:tc>
                  <a:txBody>
                    <a:bodyPr/>
                    <a:lstStyle/>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600" b="0" kern="1200" dirty="0" smtClean="0">
                          <a:solidFill>
                            <a:schemeClr val="tx2">
                              <a:lumMod val="75000"/>
                            </a:schemeClr>
                          </a:solidFill>
                          <a:effectLst/>
                          <a:latin typeface="Cambria" panose="02040503050406030204" pitchFamily="18" charset="0"/>
                          <a:ea typeface="+mn-ea"/>
                          <a:cs typeface="+mn-cs"/>
                        </a:rPr>
                        <a:t>Commercialisation of research results and technology transfer;</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600" b="0" kern="1200" dirty="0" smtClean="0">
                          <a:solidFill>
                            <a:schemeClr val="tx2">
                              <a:lumMod val="75000"/>
                            </a:schemeClr>
                          </a:solidFill>
                          <a:effectLst/>
                          <a:latin typeface="Cambria" panose="02040503050406030204" pitchFamily="18" charset="0"/>
                          <a:ea typeface="+mn-ea"/>
                          <a:cs typeface="+mn-cs"/>
                        </a:rPr>
                        <a:t>Cluster policies and transnational cluster cooperation based on smart specialisation approaches; </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600" b="0" kern="1200" dirty="0" smtClean="0">
                          <a:solidFill>
                            <a:schemeClr val="tx2">
                              <a:lumMod val="75000"/>
                            </a:schemeClr>
                          </a:solidFill>
                          <a:effectLst/>
                          <a:latin typeface="Cambria" panose="02040503050406030204" pitchFamily="18" charset="0"/>
                          <a:ea typeface="+mn-ea"/>
                          <a:cs typeface="+mn-cs"/>
                        </a:rPr>
                        <a:t>Management of intellectual property rights for supporting innovation</a:t>
                      </a: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175578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836712"/>
            <a:ext cx="525658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4F81BD">
                    <a:lumMod val="75000"/>
                  </a:srgbClr>
                </a:solidFill>
                <a:latin typeface="Cambria" panose="02040503050406030204" pitchFamily="18" charset="0"/>
              </a:rPr>
              <a:t>SO 1.2 – Business &amp; social innovation</a:t>
            </a:r>
            <a:endParaRPr lang="en-GB" sz="24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1.2</a:t>
            </a:r>
            <a:r>
              <a:rPr lang="en-GB" sz="2600" b="1" dirty="0">
                <a:solidFill>
                  <a:srgbClr val="4F81BD"/>
                </a:solidFill>
                <a:latin typeface="Cambria" pitchFamily="18" charset="0"/>
              </a:rPr>
              <a:t>: Increase competences for business and social innovation </a:t>
            </a:r>
            <a:endParaRPr lang="en-US" dirty="0">
              <a:solidFill>
                <a:schemeClr val="tx2">
                  <a:lumMod val="75000"/>
                </a:schemeClr>
              </a:solidFill>
              <a:latin typeface="Cambria" panose="02040503050406030204" pitchFamily="18" charset="0"/>
            </a:endParaRPr>
          </a:p>
        </p:txBody>
      </p:sp>
      <p:sp>
        <p:nvSpPr>
          <p:cNvPr id="6" name="Rectangle 5"/>
          <p:cNvSpPr/>
          <p:nvPr/>
        </p:nvSpPr>
        <p:spPr>
          <a:xfrm>
            <a:off x="3419872" y="2852936"/>
            <a:ext cx="5472608" cy="2954655"/>
          </a:xfrm>
          <a:prstGeom prst="rect">
            <a:avLst/>
          </a:prstGeom>
        </p:spPr>
        <p:txBody>
          <a:bodyPr wrap="square">
            <a:spAutoFit/>
          </a:bodyPr>
          <a:lstStyle/>
          <a:p>
            <a:r>
              <a:rPr lang="en-GB" sz="2400" dirty="0">
                <a:solidFill>
                  <a:srgbClr val="1F497D">
                    <a:lumMod val="75000"/>
                  </a:srgbClr>
                </a:solidFill>
                <a:latin typeface="Cambria" pitchFamily="18" charset="0"/>
              </a:rPr>
              <a:t>Foster innovative learning systems to increase competences of employees in the business sector, to strengthen entrepreneurial culture and learning contributing to better meet social needs and the delivery of services in the general interest.</a:t>
            </a:r>
            <a:r>
              <a:rPr lang="en-GB" sz="2000" i="1" dirty="0">
                <a:solidFill>
                  <a:schemeClr val="tx2">
                    <a:lumMod val="75000"/>
                  </a:schemeClr>
                </a:solidFill>
                <a:latin typeface="Cambria" pitchFamily="18" charset="0"/>
              </a:rPr>
              <a:t/>
            </a:r>
            <a:br>
              <a:rPr lang="en-GB" sz="2000" i="1" dirty="0">
                <a:solidFill>
                  <a:schemeClr val="tx2">
                    <a:lumMod val="75000"/>
                  </a:schemeClr>
                </a:solidFill>
                <a:latin typeface="Cambria" pitchFamily="18" charset="0"/>
              </a:rPr>
            </a:br>
            <a:endParaRPr lang="en-US" dirty="0">
              <a:solidFill>
                <a:schemeClr val="tx2">
                  <a:lumMod val="75000"/>
                </a:schemeClr>
              </a:solidFill>
              <a:latin typeface="Cambria" panose="020405030504060302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130625"/>
            <a:ext cx="1998682" cy="185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11560" y="5590987"/>
            <a:ext cx="3816424" cy="430887"/>
          </a:xfrm>
          <a:prstGeom prst="rect">
            <a:avLst/>
          </a:prstGeom>
        </p:spPr>
        <p:txBody>
          <a:bodyPr wrap="square">
            <a:spAutoFit/>
          </a:bodyPr>
          <a:lstStyle/>
          <a:p>
            <a:r>
              <a:rPr lang="en-US" sz="2200" b="1" dirty="0" smtClean="0">
                <a:solidFill>
                  <a:srgbClr val="FF0000"/>
                </a:solidFill>
                <a:latin typeface="Cambria" pitchFamily="18" charset="0"/>
              </a:rPr>
              <a:t>No restrictions for 2</a:t>
            </a:r>
            <a:r>
              <a:rPr lang="en-US" sz="2200" b="1" baseline="30000" dirty="0" smtClean="0">
                <a:solidFill>
                  <a:srgbClr val="FF0000"/>
                </a:solidFill>
                <a:latin typeface="Cambria" pitchFamily="18" charset="0"/>
              </a:rPr>
              <a:t>nd</a:t>
            </a:r>
            <a:r>
              <a:rPr lang="en-US" sz="2200" b="1" dirty="0" smtClean="0">
                <a:solidFill>
                  <a:srgbClr val="FF0000"/>
                </a:solidFill>
                <a:latin typeface="Cambria" pitchFamily="18" charset="0"/>
              </a:rPr>
              <a:t> Call!</a:t>
            </a:r>
            <a:endParaRPr lang="en-GB" sz="2200" b="1" dirty="0">
              <a:solidFill>
                <a:srgbClr val="FF0000"/>
              </a:solidFill>
              <a:latin typeface="Cambria" pitchFamily="18" charset="0"/>
            </a:endParaRPr>
          </a:p>
        </p:txBody>
      </p:sp>
    </p:spTree>
    <p:extLst>
      <p:ext uri="{BB962C8B-B14F-4D97-AF65-F5344CB8AC3E}">
        <p14:creationId xmlns:p14="http://schemas.microsoft.com/office/powerpoint/2010/main" val="3827815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836712"/>
            <a:ext cx="525658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4F81BD">
                    <a:lumMod val="75000"/>
                  </a:srgbClr>
                </a:solidFill>
                <a:latin typeface="Cambria" panose="02040503050406030204" pitchFamily="18" charset="0"/>
              </a:rPr>
              <a:t>SO 1.2 – Business &amp; social innovation</a:t>
            </a:r>
            <a:endParaRPr lang="en-GB" sz="2400" dirty="0">
              <a:solidFill>
                <a:srgbClr val="4F81BD">
                  <a:lumMod val="75000"/>
                </a:srgbClr>
              </a:solidFill>
              <a:latin typeface="Cambria" panose="02040503050406030204" pitchFamily="18" charset="0"/>
            </a:endParaRPr>
          </a:p>
        </p:txBody>
      </p:sp>
      <p:sp>
        <p:nvSpPr>
          <p:cNvPr id="6" name="Rectangle 5"/>
          <p:cNvSpPr/>
          <p:nvPr/>
        </p:nvSpPr>
        <p:spPr>
          <a:xfrm>
            <a:off x="3419872" y="2852936"/>
            <a:ext cx="5472608" cy="677108"/>
          </a:xfrm>
          <a:prstGeom prst="rect">
            <a:avLst/>
          </a:prstGeom>
        </p:spPr>
        <p:txBody>
          <a:bodyPr wrap="square">
            <a:spAutoFit/>
          </a:bodyPr>
          <a:lstStyle/>
          <a:p>
            <a:r>
              <a:rPr lang="en-GB" sz="2000" i="1" dirty="0">
                <a:solidFill>
                  <a:schemeClr val="tx2">
                    <a:lumMod val="75000"/>
                  </a:schemeClr>
                </a:solidFill>
                <a:latin typeface="Cambria" pitchFamily="18" charset="0"/>
              </a:rPr>
              <a:t/>
            </a:r>
            <a:br>
              <a:rPr lang="en-GB" sz="2000" i="1" dirty="0">
                <a:solidFill>
                  <a:schemeClr val="tx2">
                    <a:lumMod val="75000"/>
                  </a:schemeClr>
                </a:solidFill>
                <a:latin typeface="Cambria" pitchFamily="18" charset="0"/>
              </a:rPr>
            </a:br>
            <a:endParaRPr lang="en-US" dirty="0">
              <a:solidFill>
                <a:schemeClr val="tx2">
                  <a:lumMod val="75000"/>
                </a:schemeClr>
              </a:solidFill>
              <a:latin typeface="Cambria" panose="020405030504060302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72455325"/>
              </p:ext>
            </p:extLst>
          </p:nvPr>
        </p:nvGraphicFramePr>
        <p:xfrm>
          <a:off x="591002" y="1772816"/>
          <a:ext cx="7776864" cy="4437395"/>
        </p:xfrm>
        <a:graphic>
          <a:graphicData uri="http://schemas.openxmlformats.org/drawingml/2006/table">
            <a:tbl>
              <a:tblPr firstRow="1" firstCol="1" bandRow="1">
                <a:tableStyleId>{5C22544A-7EE6-4342-B048-85BDC9FD1C3A}</a:tableStyleId>
              </a:tblPr>
              <a:tblGrid>
                <a:gridCol w="3934494"/>
                <a:gridCol w="3842370"/>
              </a:tblGrid>
              <a:tr h="596915">
                <a:tc>
                  <a:txBody>
                    <a:bodyPr/>
                    <a:lstStyle/>
                    <a:p>
                      <a:pPr algn="just">
                        <a:lnSpc>
                          <a:spcPct val="115000"/>
                        </a:lnSpc>
                        <a:spcBef>
                          <a:spcPts val="1000"/>
                        </a:spcBef>
                        <a:spcAft>
                          <a:spcPts val="0"/>
                        </a:spcAft>
                      </a:pPr>
                      <a:r>
                        <a:rPr lang="en-GB" sz="1600" b="1" i="0" dirty="0" smtClean="0">
                          <a:solidFill>
                            <a:schemeClr val="bg1"/>
                          </a:solidFill>
                          <a:effectLst/>
                          <a:latin typeface="Cambria" panose="02040503050406030204" pitchFamily="18" charset="0"/>
                        </a:rPr>
                        <a:t>                 Topics </a:t>
                      </a:r>
                      <a:r>
                        <a:rPr lang="en-GB" sz="1600" b="1" i="0" dirty="0">
                          <a:solidFill>
                            <a:schemeClr val="bg1"/>
                          </a:solidFill>
                          <a:effectLst/>
                          <a:latin typeface="Cambria" panose="02040503050406030204" pitchFamily="18" charset="0"/>
                        </a:rPr>
                        <a:t>addressed by the DTP</a:t>
                      </a:r>
                      <a:endParaRPr lang="en-GB" sz="1600" b="1" i="0" dirty="0">
                        <a:solidFill>
                          <a:schemeClr val="bg1"/>
                        </a:solidFill>
                        <a:effectLst/>
                        <a:latin typeface="Cambria" panose="02040503050406030204" pitchFamily="18" charset="0"/>
                        <a:ea typeface="Times New Roman"/>
                        <a:cs typeface="Times New Roman"/>
                      </a:endParaRPr>
                    </a:p>
                  </a:txBody>
                  <a:tcPr marL="68580" marR="68580" marT="0" marB="0" anchor="ctr"/>
                </a:tc>
                <a:tc>
                  <a:txBody>
                    <a:bodyPr/>
                    <a:lstStyle/>
                    <a:p>
                      <a:pPr algn="just">
                        <a:lnSpc>
                          <a:spcPct val="115000"/>
                        </a:lnSpc>
                        <a:spcBef>
                          <a:spcPts val="1000"/>
                        </a:spcBef>
                        <a:spcAft>
                          <a:spcPts val="0"/>
                        </a:spcAft>
                      </a:pPr>
                      <a:r>
                        <a:rPr lang="en-GB" sz="1600" dirty="0" smtClean="0">
                          <a:effectLst/>
                          <a:latin typeface="Cambria" panose="02040503050406030204" pitchFamily="18" charset="0"/>
                        </a:rPr>
                        <a:t>         </a:t>
                      </a:r>
                      <a:r>
                        <a:rPr lang="hu-HU" sz="1600" baseline="0" dirty="0" smtClean="0">
                          <a:effectLst/>
                          <a:latin typeface="Cambria" panose="02040503050406030204" pitchFamily="18" charset="0"/>
                        </a:rPr>
                        <a:t> </a:t>
                      </a:r>
                      <a:r>
                        <a:rPr lang="en-GB" sz="1600" dirty="0" smtClean="0">
                          <a:effectLst/>
                          <a:latin typeface="Cambria" panose="02040503050406030204" pitchFamily="18" charset="0"/>
                        </a:rPr>
                        <a:t>NOT </a:t>
                      </a:r>
                      <a:r>
                        <a:rPr lang="en-GB" sz="1600" dirty="0">
                          <a:effectLst/>
                          <a:latin typeface="Cambria" panose="02040503050406030204" pitchFamily="18" charset="0"/>
                        </a:rPr>
                        <a:t>addressed by the DTP</a:t>
                      </a:r>
                      <a:endParaRPr lang="en-GB" sz="1600" b="1" dirty="0">
                        <a:solidFill>
                          <a:srgbClr val="4F81BD"/>
                        </a:solidFill>
                        <a:effectLst/>
                        <a:latin typeface="Cambria" panose="02040503050406030204" pitchFamily="18" charset="0"/>
                        <a:ea typeface="Times New Roman"/>
                        <a:cs typeface="Times New Roman"/>
                      </a:endParaRPr>
                    </a:p>
                  </a:txBody>
                  <a:tcPr marL="68580" marR="68580" marT="0" marB="0" anchor="ctr"/>
                </a:tc>
              </a:tr>
              <a:tr h="3651557">
                <a:tc>
                  <a:txBody>
                    <a:bodyPr/>
                    <a:lstStyle/>
                    <a:p>
                      <a:r>
                        <a:rPr lang="en-GB" sz="1400" b="0" i="0" kern="1200" noProof="0" dirty="0" smtClean="0">
                          <a:solidFill>
                            <a:schemeClr val="tx2">
                              <a:lumMod val="75000"/>
                            </a:schemeClr>
                          </a:solidFill>
                          <a:effectLst/>
                          <a:latin typeface="Cambria" panose="02040503050406030204" pitchFamily="18" charset="0"/>
                          <a:ea typeface="+mn-ea"/>
                          <a:cs typeface="+mn-cs"/>
                        </a:rPr>
                        <a:t>Projects built around the knowledge triangle of research, education and social innovation, producing knowledge through research, diffusing it through innovative learning systems, and applying it through social innovation in order to: </a:t>
                      </a:r>
                    </a:p>
                    <a:p>
                      <a:r>
                        <a:rPr lang="en-GB" sz="1400" b="0" i="0" kern="1200" noProof="0" dirty="0" smtClean="0">
                          <a:solidFill>
                            <a:schemeClr val="tx2">
                              <a:lumMod val="75000"/>
                            </a:schemeClr>
                          </a:solidFill>
                          <a:effectLst/>
                          <a:latin typeface="Cambria" panose="02040503050406030204" pitchFamily="18" charset="0"/>
                          <a:ea typeface="+mn-ea"/>
                          <a:cs typeface="+mn-cs"/>
                        </a:rPr>
                        <a:t> </a:t>
                      </a:r>
                    </a:p>
                    <a:p>
                      <a:pPr marL="171450" indent="-171450">
                        <a:buFont typeface="Wingdings" panose="05000000000000000000" pitchFamily="2" charset="2"/>
                        <a:buChar char="Ø"/>
                      </a:pPr>
                      <a:r>
                        <a:rPr lang="en-GB" sz="1400" b="0" i="0" kern="1200" noProof="0" dirty="0" smtClean="0">
                          <a:solidFill>
                            <a:schemeClr val="tx2">
                              <a:lumMod val="75000"/>
                            </a:schemeClr>
                          </a:solidFill>
                          <a:effectLst/>
                          <a:latin typeface="Cambria" panose="02040503050406030204" pitchFamily="18" charset="0"/>
                          <a:ea typeface="+mn-ea"/>
                          <a:cs typeface="+mn-cs"/>
                        </a:rPr>
                        <a:t>Improve policy learning and development of practical solutions to better adapt human resources to technological change and market requirements</a:t>
                      </a:r>
                    </a:p>
                    <a:p>
                      <a:pPr marL="171450" indent="-171450">
                        <a:buFont typeface="Wingdings" panose="05000000000000000000" pitchFamily="2" charset="2"/>
                        <a:buChar char="Ø"/>
                      </a:pPr>
                      <a:r>
                        <a:rPr lang="en-GB" sz="1400" b="0" i="0" kern="1200" noProof="0" dirty="0" smtClean="0">
                          <a:solidFill>
                            <a:schemeClr val="tx2">
                              <a:lumMod val="75000"/>
                            </a:schemeClr>
                          </a:solidFill>
                          <a:effectLst/>
                          <a:latin typeface="Cambria" panose="02040503050406030204" pitchFamily="18" charset="0"/>
                          <a:ea typeface="+mn-ea"/>
                          <a:cs typeface="+mn-cs"/>
                        </a:rPr>
                        <a:t>Improved policies and practical solutions for entrepreneurial culture and learning</a:t>
                      </a:r>
                    </a:p>
                    <a:p>
                      <a:pPr marL="171450" indent="-171450">
                        <a:buFont typeface="Wingdings" panose="05000000000000000000" pitchFamily="2" charset="2"/>
                        <a:buChar char="Ø"/>
                      </a:pPr>
                      <a:r>
                        <a:rPr lang="en-GB" sz="1400" b="0" i="0" kern="1200" noProof="0" dirty="0" smtClean="0">
                          <a:solidFill>
                            <a:schemeClr val="tx2">
                              <a:lumMod val="75000"/>
                            </a:schemeClr>
                          </a:solidFill>
                          <a:effectLst/>
                          <a:latin typeface="Cambria" panose="02040503050406030204" pitchFamily="18" charset="0"/>
                          <a:ea typeface="+mn-ea"/>
                          <a:cs typeface="+mn-cs"/>
                        </a:rPr>
                        <a:t>Improved environment, skills and competences to advance social innovation and social services to better meet social and address new challenges</a:t>
                      </a:r>
                    </a:p>
                    <a:p>
                      <a:pPr marL="171450" indent="-171450">
                        <a:buFont typeface="Wingdings" panose="05000000000000000000" pitchFamily="2" charset="2"/>
                        <a:buChar char="Ø"/>
                      </a:pPr>
                      <a:r>
                        <a:rPr lang="en-GB" sz="1400" b="0" i="0" kern="1200" noProof="0" dirty="0" smtClean="0">
                          <a:solidFill>
                            <a:schemeClr val="tx2">
                              <a:lumMod val="75000"/>
                            </a:schemeClr>
                          </a:solidFill>
                          <a:effectLst/>
                          <a:latin typeface="Cambria" panose="02040503050406030204" pitchFamily="18" charset="0"/>
                          <a:ea typeface="+mn-ea"/>
                          <a:cs typeface="+mn-cs"/>
                        </a:rPr>
                        <a:t>Building capacities of public administration to better cope with innovation processes</a:t>
                      </a:r>
                    </a:p>
                  </a:txBody>
                  <a:tcPr marL="68580" marR="68580" marT="0" marB="0">
                    <a:solidFill>
                      <a:schemeClr val="accent1">
                        <a:lumMod val="20000"/>
                        <a:lumOff val="80000"/>
                      </a:schemeClr>
                    </a:solidFill>
                  </a:tcPr>
                </a:tc>
                <a:tc>
                  <a:txBody>
                    <a:bodyPr/>
                    <a:lstStyle/>
                    <a:p>
                      <a:r>
                        <a:rPr lang="en-GB" sz="1400" kern="1200" dirty="0" smtClean="0">
                          <a:solidFill>
                            <a:schemeClr val="tx2">
                              <a:lumMod val="75000"/>
                            </a:schemeClr>
                          </a:solidFill>
                          <a:effectLst/>
                          <a:latin typeface="Cambria" panose="02040503050406030204" pitchFamily="18" charset="0"/>
                          <a:ea typeface="+mn-ea"/>
                          <a:cs typeface="+mn-cs"/>
                        </a:rPr>
                        <a:t>Purely academic, soft research and networking projects not having the key constitutive elements as to allow them to translate soft activities (surveys, studies, analysis, territorial mapping, virtual cooperation, questionnaires, abstract ICT tools etc.) into concrete and sustainable project outputs.</a:t>
                      </a:r>
                    </a:p>
                    <a:p>
                      <a:endParaRPr lang="en-GB" sz="1400" kern="1200" dirty="0" smtClean="0">
                        <a:solidFill>
                          <a:schemeClr val="tx2">
                            <a:lumMod val="75000"/>
                          </a:schemeClr>
                        </a:solidFill>
                        <a:effectLst/>
                        <a:latin typeface="Cambria" panose="02040503050406030204" pitchFamily="18" charset="0"/>
                        <a:ea typeface="+mn-ea"/>
                        <a:cs typeface="+mn-cs"/>
                      </a:endParaRPr>
                    </a:p>
                    <a:p>
                      <a:r>
                        <a:rPr lang="en-GB" sz="1400" kern="1200" dirty="0" smtClean="0">
                          <a:solidFill>
                            <a:schemeClr val="tx2">
                              <a:lumMod val="75000"/>
                            </a:schemeClr>
                          </a:solidFill>
                          <a:effectLst/>
                          <a:latin typeface="Cambria" panose="02040503050406030204" pitchFamily="18" charset="0"/>
                          <a:ea typeface="+mn-ea"/>
                          <a:cs typeface="+mn-cs"/>
                        </a:rPr>
                        <a:t>Hard infrastructure projects and investment with significant costs.</a:t>
                      </a:r>
                    </a:p>
                    <a:p>
                      <a:endParaRPr lang="en-GB" sz="1400" kern="1200" dirty="0" smtClean="0">
                        <a:solidFill>
                          <a:schemeClr val="tx2">
                            <a:lumMod val="75000"/>
                          </a:schemeClr>
                        </a:solidFill>
                        <a:effectLst/>
                        <a:latin typeface="Cambria" panose="02040503050406030204" pitchFamily="18" charset="0"/>
                        <a:ea typeface="+mn-ea"/>
                        <a:cs typeface="+mn-cs"/>
                      </a:endParaRPr>
                    </a:p>
                    <a:p>
                      <a:r>
                        <a:rPr lang="en-GB" sz="1400" kern="1200" dirty="0" smtClean="0">
                          <a:solidFill>
                            <a:schemeClr val="tx2">
                              <a:lumMod val="75000"/>
                            </a:schemeClr>
                          </a:solidFill>
                          <a:effectLst/>
                          <a:latin typeface="Cambria" panose="02040503050406030204" pitchFamily="18" charset="0"/>
                          <a:ea typeface="+mn-ea"/>
                          <a:cs typeface="+mn-cs"/>
                        </a:rPr>
                        <a:t>Projects not looking to proposed innovative learning systems or address social innovation and with no policy uptake capacity.</a:t>
                      </a:r>
                    </a:p>
                  </a:txBody>
                  <a:tcPr marL="68580" marR="68580" marT="0" marB="0">
                    <a:solidFill>
                      <a:schemeClr val="accent1">
                        <a:lumMod val="20000"/>
                        <a:lumOff val="80000"/>
                      </a:schemeClr>
                    </a:solidFill>
                  </a:tcPr>
                </a:tc>
              </a:tr>
            </a:tbl>
          </a:graphicData>
        </a:graphic>
      </p:graphicFrame>
      <p:pic>
        <p:nvPicPr>
          <p:cNvPr id="15" name="Picture 14" descr="C:\Users\gomezge\AppData\Local\Microsoft\Windows\Temporary Internet Files\Content.IE5\6HDFN820\Cute-Ball-Stop-icon[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39739"/>
            <a:ext cx="442913" cy="414337"/>
          </a:xfrm>
          <a:prstGeom prst="rect">
            <a:avLst/>
          </a:prstGeom>
          <a:noFill/>
          <a:ln>
            <a:noFill/>
          </a:ln>
        </p:spPr>
      </p:pic>
      <p:pic>
        <p:nvPicPr>
          <p:cNvPr id="16" name="Picture 15" descr="C:\Users\gomezge\AppData\Local\Microsoft\Windows\Temporary Internet Files\Content.IE5\QZU3TO80\ok-2[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73" y="1839739"/>
            <a:ext cx="414337" cy="414337"/>
          </a:xfrm>
          <a:prstGeom prst="rect">
            <a:avLst/>
          </a:prstGeom>
          <a:noFill/>
          <a:ln>
            <a:noFill/>
          </a:ln>
        </p:spPr>
      </p:pic>
    </p:spTree>
    <p:extLst>
      <p:ext uri="{BB962C8B-B14F-4D97-AF65-F5344CB8AC3E}">
        <p14:creationId xmlns:p14="http://schemas.microsoft.com/office/powerpoint/2010/main" val="3212530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 PA1</a:t>
            </a:r>
            <a:br>
              <a:rPr lang="en-US" sz="2400" b="1"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Marius </a:t>
            </a:r>
            <a:r>
              <a:rPr lang="en-US" sz="2400" dirty="0" err="1">
                <a:solidFill>
                  <a:schemeClr val="tx2">
                    <a:lumMod val="75000"/>
                  </a:schemeClr>
                </a:solidFill>
                <a:latin typeface="Cambria" panose="02040503050406030204" pitchFamily="18" charset="0"/>
                <a:ea typeface="Arial Unicode MS"/>
                <a:cs typeface="Times New Roman"/>
              </a:rPr>
              <a:t>Niculae</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GB" sz="2400" dirty="0">
                <a:solidFill>
                  <a:schemeClr val="tx2">
                    <a:lumMod val="75000"/>
                  </a:schemeClr>
                </a:solidFill>
                <a:latin typeface="Cambria" panose="02040503050406030204" pitchFamily="18" charset="0"/>
                <a:hlinkClick r:id="rId3"/>
              </a:rPr>
              <a:t>marius.niculae@interreg-danube.eu</a:t>
            </a:r>
            <a:r>
              <a:rPr lang="en-GB" sz="2400" dirty="0">
                <a:solidFill>
                  <a:schemeClr val="tx2">
                    <a:lumMod val="75000"/>
                  </a:schemeClr>
                </a:solidFill>
                <a:latin typeface="Cambria" panose="02040503050406030204" pitchFamily="18" charset="0"/>
              </a:rPr>
              <a:t> </a:t>
            </a:r>
            <a:br>
              <a:rPr lang="en-GB" sz="2400" dirty="0">
                <a:solidFill>
                  <a:schemeClr val="tx2">
                    <a:lumMod val="75000"/>
                  </a:schemeClr>
                </a:solidFill>
                <a:latin typeface="Cambria" panose="02040503050406030204" pitchFamily="18" charset="0"/>
              </a:rPr>
            </a:br>
            <a:r>
              <a:rPr lang="en-GB" sz="2400" dirty="0">
                <a:solidFill>
                  <a:schemeClr val="tx2">
                    <a:lumMod val="75000"/>
                  </a:schemeClr>
                </a:solidFill>
                <a:latin typeface="Cambria" panose="02040503050406030204" pitchFamily="18" charset="0"/>
              </a:rPr>
              <a:t>+36 1 896 1967</a:t>
            </a:r>
            <a:endParaRPr lang="en-US" sz="2400" dirty="0">
              <a:solidFill>
                <a:schemeClr val="tx2">
                  <a:lumMod val="75000"/>
                </a:schemeClr>
              </a:solidFill>
              <a:latin typeface="Cambria" panose="02040503050406030204" pitchFamily="18" charset="0"/>
              <a:ea typeface="Arial Unicode MS"/>
              <a:cs typeface="Times New Roman"/>
            </a:endParaRPr>
          </a:p>
        </p:txBody>
      </p:sp>
      <p:sp>
        <p:nvSpPr>
          <p:cNvPr id="7" name="Alcím 2"/>
          <p:cNvSpPr>
            <a:spLocks noGrp="1"/>
          </p:cNvSpPr>
          <p:nvPr>
            <p:ph type="subTitle"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Contact details </a:t>
            </a:r>
            <a:r>
              <a:rPr lang="en-US" sz="3000" dirty="0" smtClean="0">
                <a:solidFill>
                  <a:srgbClr val="4F81BD">
                    <a:lumMod val="75000"/>
                  </a:srgbClr>
                </a:solidFill>
                <a:latin typeface="Cambria" panose="02040503050406030204" pitchFamily="18" charset="0"/>
              </a:rPr>
              <a:t>PA1</a:t>
            </a:r>
            <a:endParaRPr lang="en-GB" sz="3000" dirty="0">
              <a:solidFill>
                <a:srgbClr val="4F81BD">
                  <a:lumMod val="75000"/>
                </a:srgbClr>
              </a:solidFill>
              <a:latin typeface="Cambria" panose="02040503050406030204" pitchFamily="18" charset="0"/>
            </a:endParaRPr>
          </a:p>
        </p:txBody>
      </p:sp>
      <p:pic>
        <p:nvPicPr>
          <p:cNvPr id="3074" name="Picture 2" descr="Image result for contact details ic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31" y="1988840"/>
            <a:ext cx="2605341" cy="26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294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a:t>
            </a:r>
            <a:r>
              <a:rPr lang="en-US" sz="3000" dirty="0">
                <a:solidFill>
                  <a:srgbClr val="4F81BD">
                    <a:lumMod val="75000"/>
                  </a:srgbClr>
                </a:solidFill>
                <a:latin typeface="Cambria" panose="02040503050406030204" pitchFamily="18" charset="0"/>
              </a:rPr>
              <a:t>2</a:t>
            </a:r>
            <a:r>
              <a:rPr lang="en-US" sz="3000" dirty="0" smtClean="0">
                <a:solidFill>
                  <a:srgbClr val="4F81BD">
                    <a:lumMod val="75000"/>
                  </a:srgbClr>
                </a:solidFill>
                <a:latin typeface="Cambria" panose="02040503050406030204" pitchFamily="18" charset="0"/>
              </a:rPr>
              <a:t>.1 – Water management</a:t>
            </a:r>
            <a:endParaRPr lang="en-GB" sz="30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2.1</a:t>
            </a:r>
            <a:r>
              <a:rPr lang="en-GB" sz="2600" b="1" dirty="0">
                <a:solidFill>
                  <a:srgbClr val="4F81BD"/>
                </a:solidFill>
                <a:latin typeface="Cambria" pitchFamily="18" charset="0"/>
              </a:rPr>
              <a:t>: Strengthen transnational water management and flood risk prevention </a:t>
            </a:r>
            <a:endParaRPr lang="en-US" sz="2800" dirty="0">
              <a:solidFill>
                <a:srgbClr val="1F497D">
                  <a:lumMod val="75000"/>
                </a:srgbClr>
              </a:solidFill>
              <a:latin typeface="Cambria" panose="02040503050406030204" pitchFamily="18" charset="0"/>
            </a:endParaRPr>
          </a:p>
        </p:txBody>
      </p:sp>
      <p:sp>
        <p:nvSpPr>
          <p:cNvPr id="6" name="Rectangle 5"/>
          <p:cNvSpPr/>
          <p:nvPr/>
        </p:nvSpPr>
        <p:spPr>
          <a:xfrm>
            <a:off x="2915816" y="2852936"/>
            <a:ext cx="5976664" cy="3046988"/>
          </a:xfrm>
          <a:prstGeom prst="rect">
            <a:avLst/>
          </a:prstGeom>
        </p:spPr>
        <p:txBody>
          <a:bodyPr wrap="square">
            <a:spAutoFit/>
          </a:bodyPr>
          <a:lstStyle/>
          <a:p>
            <a:r>
              <a:rPr lang="en-GB" sz="2400" dirty="0" smtClean="0">
                <a:solidFill>
                  <a:srgbClr val="1F497D">
                    <a:lumMod val="75000"/>
                  </a:srgbClr>
                </a:solidFill>
                <a:latin typeface="Cambria" pitchFamily="18" charset="0"/>
              </a:rPr>
              <a:t>Strengthen</a:t>
            </a:r>
            <a:r>
              <a:rPr lang="en-GB" sz="2400" dirty="0" smtClean="0">
                <a:solidFill>
                  <a:srgbClr val="4F81BD">
                    <a:lumMod val="75000"/>
                  </a:srgbClr>
                </a:solidFill>
                <a:latin typeface="Cambria" pitchFamily="18" charset="0"/>
              </a:rPr>
              <a:t> </a:t>
            </a:r>
            <a:r>
              <a:rPr lang="en-GB" sz="2400" dirty="0">
                <a:solidFill>
                  <a:srgbClr val="FF0000"/>
                </a:solidFill>
                <a:latin typeface="Cambria" pitchFamily="18" charset="0"/>
              </a:rPr>
              <a:t>joint and integrated approaches </a:t>
            </a:r>
            <a:r>
              <a:rPr lang="en-GB" sz="2400" dirty="0">
                <a:solidFill>
                  <a:srgbClr val="1F497D">
                    <a:lumMod val="75000"/>
                  </a:srgbClr>
                </a:solidFill>
                <a:latin typeface="Cambria" pitchFamily="18" charset="0"/>
              </a:rPr>
              <a:t>to further </a:t>
            </a:r>
            <a:r>
              <a:rPr lang="en-GB" sz="2400" dirty="0">
                <a:solidFill>
                  <a:srgbClr val="FF0000"/>
                </a:solidFill>
                <a:latin typeface="Cambria" pitchFamily="18" charset="0"/>
              </a:rPr>
              <a:t>develop and implement River Basin Management Plans </a:t>
            </a:r>
            <a:r>
              <a:rPr lang="en-GB" sz="2400" dirty="0">
                <a:solidFill>
                  <a:srgbClr val="1F497D">
                    <a:lumMod val="75000"/>
                  </a:srgbClr>
                </a:solidFill>
                <a:latin typeface="Cambria" pitchFamily="18" charset="0"/>
              </a:rPr>
              <a:t>in the Partner States </a:t>
            </a:r>
            <a:r>
              <a:rPr lang="en-GB" sz="2400" u="sng" dirty="0">
                <a:solidFill>
                  <a:srgbClr val="1F497D">
                    <a:lumMod val="75000"/>
                  </a:srgbClr>
                </a:solidFill>
                <a:latin typeface="Cambria" pitchFamily="18" charset="0"/>
              </a:rPr>
              <a:t>in line with </a:t>
            </a:r>
            <a:r>
              <a:rPr lang="en-GB" sz="2400" dirty="0">
                <a:solidFill>
                  <a:srgbClr val="1F497D">
                    <a:lumMod val="75000"/>
                  </a:srgbClr>
                </a:solidFill>
                <a:latin typeface="Cambria" pitchFamily="18" charset="0"/>
              </a:rPr>
              <a:t>the overall </a:t>
            </a:r>
            <a:r>
              <a:rPr lang="en-GB" sz="2400" u="sng" dirty="0">
                <a:solidFill>
                  <a:srgbClr val="1F497D">
                    <a:lumMod val="75000"/>
                  </a:srgbClr>
                </a:solidFill>
                <a:latin typeface="Cambria" pitchFamily="18" charset="0"/>
              </a:rPr>
              <a:t>Danube River Basin Management Plan</a:t>
            </a:r>
            <a:r>
              <a:rPr lang="en-GB" sz="2400" dirty="0">
                <a:solidFill>
                  <a:srgbClr val="1F497D">
                    <a:lumMod val="75000"/>
                  </a:srgbClr>
                </a:solidFill>
                <a:latin typeface="Cambria" pitchFamily="18" charset="0"/>
              </a:rPr>
              <a:t> in order to </a:t>
            </a:r>
            <a:r>
              <a:rPr lang="en-GB" sz="2400" dirty="0">
                <a:solidFill>
                  <a:srgbClr val="FF0000"/>
                </a:solidFill>
                <a:latin typeface="Cambria" pitchFamily="18" charset="0"/>
              </a:rPr>
              <a:t>improve transnational water management </a:t>
            </a:r>
            <a:r>
              <a:rPr lang="en-GB" sz="2400" dirty="0">
                <a:solidFill>
                  <a:srgbClr val="1F497D">
                    <a:lumMod val="75000"/>
                  </a:srgbClr>
                </a:solidFill>
                <a:latin typeface="Cambria" pitchFamily="18" charset="0"/>
              </a:rPr>
              <a:t>and</a:t>
            </a:r>
            <a:r>
              <a:rPr lang="en-GB" sz="2400" dirty="0">
                <a:solidFill>
                  <a:srgbClr val="4F81BD">
                    <a:lumMod val="75000"/>
                  </a:srgbClr>
                </a:solidFill>
                <a:latin typeface="Cambria" pitchFamily="18" charset="0"/>
              </a:rPr>
              <a:t> </a:t>
            </a:r>
            <a:r>
              <a:rPr lang="en-GB" sz="2400" dirty="0">
                <a:solidFill>
                  <a:srgbClr val="FF0000"/>
                </a:solidFill>
                <a:latin typeface="Cambria" pitchFamily="18" charset="0"/>
              </a:rPr>
              <a:t>flood risk </a:t>
            </a:r>
            <a:r>
              <a:rPr lang="en-GB" sz="2400" u="sng" dirty="0">
                <a:solidFill>
                  <a:srgbClr val="FF0000"/>
                </a:solidFill>
                <a:latin typeface="Cambria" pitchFamily="18" charset="0"/>
              </a:rPr>
              <a:t>prevention</a:t>
            </a:r>
            <a:r>
              <a:rPr lang="en-GB" sz="2400" dirty="0">
                <a:solidFill>
                  <a:srgbClr val="FF0000"/>
                </a:solidFill>
                <a:latin typeface="Cambria" pitchFamily="18" charset="0"/>
              </a:rPr>
              <a:t> </a:t>
            </a:r>
            <a:r>
              <a:rPr lang="en-GB" sz="2400" dirty="0">
                <a:solidFill>
                  <a:srgbClr val="1F497D">
                    <a:lumMod val="75000"/>
                  </a:srgbClr>
                </a:solidFill>
                <a:latin typeface="Cambria" pitchFamily="18" charset="0"/>
              </a:rPr>
              <a:t>contributing to the </a:t>
            </a:r>
            <a:r>
              <a:rPr lang="en-GB" sz="2400" u="sng" dirty="0">
                <a:solidFill>
                  <a:srgbClr val="1F497D">
                    <a:lumMod val="75000"/>
                  </a:srgbClr>
                </a:solidFill>
                <a:latin typeface="Cambria" pitchFamily="18" charset="0"/>
              </a:rPr>
              <a:t>sustainable provision of ecosystem services</a:t>
            </a:r>
            <a:r>
              <a:rPr lang="en-GB" sz="2400" dirty="0" smtClean="0">
                <a:solidFill>
                  <a:srgbClr val="1F497D">
                    <a:lumMod val="75000"/>
                  </a:srgbClr>
                </a:solidFill>
                <a:latin typeface="Cambria" pitchFamily="18" charset="0"/>
              </a:rPr>
              <a:t>.</a:t>
            </a:r>
            <a:endParaRPr lang="en-US" dirty="0">
              <a:solidFill>
                <a:schemeClr val="tx2">
                  <a:lumMod val="75000"/>
                </a:schemeClr>
              </a:solidFill>
              <a:latin typeface="Cambria" panose="02040503050406030204" pitchFamily="18" charset="0"/>
            </a:endParaRPr>
          </a:p>
        </p:txBody>
      </p:sp>
      <p:pic>
        <p:nvPicPr>
          <p:cNvPr id="10" name="Kép 8" descr="http://www.watercentre.org/images/images-about/IWCWaterCyclediagram1.jpg"/>
          <p:cNvPicPr/>
          <p:nvPr/>
        </p:nvPicPr>
        <p:blipFill rotWithShape="1">
          <a:blip r:embed="rId3">
            <a:extLst>
              <a:ext uri="{28A0092B-C50C-407E-A947-70E740481C1C}">
                <a14:useLocalDpi xmlns:a14="http://schemas.microsoft.com/office/drawing/2010/main" val="0"/>
              </a:ext>
            </a:extLst>
          </a:blip>
          <a:srcRect l="4090" t="5833" r="3680" b="2500"/>
          <a:stretch/>
        </p:blipFill>
        <p:spPr bwMode="auto">
          <a:xfrm>
            <a:off x="405078" y="3212976"/>
            <a:ext cx="2438730" cy="24482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7706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2.1 – Water management</a:t>
            </a:r>
            <a:endParaRPr lang="en-GB" sz="3000" dirty="0">
              <a:solidFill>
                <a:srgbClr val="4F81BD">
                  <a:lumMod val="75000"/>
                </a:srgbClr>
              </a:solidFill>
              <a:latin typeface="Cambria" panose="020405030504060302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02915360"/>
              </p:ext>
            </p:extLst>
          </p:nvPr>
        </p:nvGraphicFramePr>
        <p:xfrm>
          <a:off x="683568" y="1700808"/>
          <a:ext cx="7848872" cy="4248472"/>
        </p:xfrm>
        <a:graphic>
          <a:graphicData uri="http://schemas.openxmlformats.org/drawingml/2006/table">
            <a:tbl>
              <a:tblPr firstRow="1" firstCol="1" bandRow="1">
                <a:tableStyleId>{5C22544A-7EE6-4342-B048-85BDC9FD1C3A}</a:tableStyleId>
              </a:tblPr>
              <a:tblGrid>
                <a:gridCol w="7848872"/>
              </a:tblGrid>
              <a:tr h="596915">
                <a:tc>
                  <a:txBody>
                    <a:bodyPr/>
                    <a:lstStyle/>
                    <a:p>
                      <a:pPr algn="ctr">
                        <a:lnSpc>
                          <a:spcPct val="115000"/>
                        </a:lnSpc>
                        <a:spcBef>
                          <a:spcPts val="1000"/>
                        </a:spcBef>
                        <a:spcAft>
                          <a:spcPts val="0"/>
                        </a:spcAft>
                      </a:pPr>
                      <a:r>
                        <a:rPr lang="en-GB" sz="2600" dirty="0" smtClean="0">
                          <a:solidFill>
                            <a:srgbClr val="FF0000"/>
                          </a:solidFill>
                          <a:effectLst/>
                          <a:latin typeface="Cambria" panose="02040503050406030204" pitchFamily="18" charset="0"/>
                        </a:rPr>
                        <a:t>2</a:t>
                      </a:r>
                      <a:r>
                        <a:rPr lang="en-GB" sz="2600" baseline="30000" dirty="0" smtClean="0">
                          <a:solidFill>
                            <a:srgbClr val="FF0000"/>
                          </a:solidFill>
                          <a:effectLst/>
                          <a:latin typeface="Cambria" panose="02040503050406030204" pitchFamily="18" charset="0"/>
                        </a:rPr>
                        <a:t>nd</a:t>
                      </a:r>
                      <a:r>
                        <a:rPr lang="en-GB" sz="2600" dirty="0" smtClean="0">
                          <a:solidFill>
                            <a:srgbClr val="FF0000"/>
                          </a:solidFill>
                          <a:effectLst/>
                          <a:latin typeface="Cambria" panose="02040503050406030204" pitchFamily="18" charset="0"/>
                        </a:rPr>
                        <a:t> Call restrictions!!!</a:t>
                      </a:r>
                      <a:endParaRPr lang="en-GB" sz="2600" b="1" dirty="0">
                        <a:solidFill>
                          <a:srgbClr val="FF0000"/>
                        </a:solidFill>
                        <a:effectLst/>
                        <a:latin typeface="Cambria" panose="02040503050406030204" pitchFamily="18" charset="0"/>
                        <a:ea typeface="Times New Roman"/>
                        <a:cs typeface="Times New Roman"/>
                      </a:endParaRPr>
                    </a:p>
                  </a:txBody>
                  <a:tcPr marL="68580" marR="68580" marT="0" marB="0" anchor="ctr">
                    <a:solidFill>
                      <a:schemeClr val="tx2">
                        <a:lumMod val="40000"/>
                        <a:lumOff val="60000"/>
                      </a:schemeClr>
                    </a:solidFill>
                  </a:tcPr>
                </a:tc>
              </a:tr>
              <a:tr h="3651557">
                <a:tc>
                  <a:txBody>
                    <a:bodyPr/>
                    <a:lstStyle/>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800" b="0" kern="1200" dirty="0" smtClean="0">
                          <a:solidFill>
                            <a:schemeClr val="tx2">
                              <a:lumMod val="75000"/>
                            </a:schemeClr>
                          </a:solidFill>
                          <a:effectLst/>
                          <a:latin typeface="Cambria" panose="02040503050406030204" pitchFamily="18" charset="0"/>
                          <a:ea typeface="+mn-ea"/>
                          <a:cs typeface="+mn-cs"/>
                        </a:rPr>
                        <a:t>Flood prevention (monitoring / early warning systems; preventive solutions) </a:t>
                      </a:r>
                      <a:endParaRPr lang="hu-HU" sz="2800" b="0" kern="1200" dirty="0" smtClean="0">
                        <a:solidFill>
                          <a:schemeClr val="tx2">
                            <a:lumMod val="75000"/>
                          </a:schemeClr>
                        </a:solidFill>
                        <a:effectLst/>
                        <a:latin typeface="Cambria" panose="02040503050406030204" pitchFamily="18" charset="0"/>
                        <a:ea typeface="+mn-ea"/>
                        <a:cs typeface="+mn-cs"/>
                      </a:endParaRP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800" b="0" kern="1200" dirty="0" smtClean="0">
                          <a:solidFill>
                            <a:schemeClr val="tx2">
                              <a:lumMod val="75000"/>
                            </a:schemeClr>
                          </a:solidFill>
                          <a:effectLst/>
                          <a:latin typeface="Cambria" panose="02040503050406030204" pitchFamily="18" charset="0"/>
                          <a:ea typeface="+mn-ea"/>
                          <a:cs typeface="+mn-cs"/>
                        </a:rPr>
                        <a:t>Water quality management (e.g. harmonised monitoring and assessment systems and solutions, measures to reduce nutrient and hazardous substance pollution, more efficient waste water treatment solutions).</a:t>
                      </a: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460419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4F81BD">
                    <a:lumMod val="75000"/>
                  </a:srgbClr>
                </a:solidFill>
                <a:latin typeface="Cambria" panose="02040503050406030204" pitchFamily="18" charset="0"/>
              </a:rPr>
              <a:t>SO 2.2 – Natural and cultural heritage</a:t>
            </a:r>
            <a:endParaRPr lang="en-GB" sz="24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892552"/>
          </a:xfrm>
          <a:prstGeom prst="rect">
            <a:avLst/>
          </a:prstGeom>
        </p:spPr>
        <p:txBody>
          <a:bodyPr wrap="square">
            <a:spAutoFit/>
          </a:bodyPr>
          <a:lstStyle/>
          <a:p>
            <a:r>
              <a:rPr lang="en-GB" sz="2600" b="1" dirty="0" smtClean="0">
                <a:solidFill>
                  <a:srgbClr val="4F81BD"/>
                </a:solidFill>
                <a:latin typeface="Cambria" pitchFamily="18" charset="0"/>
              </a:rPr>
              <a:t>SO 2.2: </a:t>
            </a:r>
            <a:r>
              <a:rPr lang="en-GB" sz="2600" b="1" dirty="0">
                <a:solidFill>
                  <a:srgbClr val="4F81BD"/>
                </a:solidFill>
                <a:latin typeface="Cambria" pitchFamily="18" charset="0"/>
              </a:rPr>
              <a:t>Foster sustainable use of natural and cultural heritage and resources</a:t>
            </a:r>
            <a:endParaRPr lang="en-US" sz="2600" b="1" dirty="0">
              <a:solidFill>
                <a:srgbClr val="1F497D">
                  <a:lumMod val="75000"/>
                </a:srgbClr>
              </a:solidFill>
              <a:latin typeface="Cambria" panose="02040503050406030204" pitchFamily="18" charset="0"/>
            </a:endParaRPr>
          </a:p>
        </p:txBody>
      </p:sp>
      <p:sp>
        <p:nvSpPr>
          <p:cNvPr id="6" name="Rectangle 5"/>
          <p:cNvSpPr/>
          <p:nvPr/>
        </p:nvSpPr>
        <p:spPr>
          <a:xfrm>
            <a:off x="755576" y="2852936"/>
            <a:ext cx="8136904" cy="1569660"/>
          </a:xfrm>
          <a:prstGeom prst="rect">
            <a:avLst/>
          </a:prstGeom>
        </p:spPr>
        <p:txBody>
          <a:bodyPr wrap="square">
            <a:spAutoFit/>
          </a:bodyPr>
          <a:lstStyle/>
          <a:p>
            <a:r>
              <a:rPr lang="en-GB" sz="2400" dirty="0">
                <a:solidFill>
                  <a:schemeClr val="tx2">
                    <a:lumMod val="75000"/>
                  </a:schemeClr>
                </a:solidFill>
                <a:latin typeface="Cambria" pitchFamily="18" charset="0"/>
              </a:rPr>
              <a:t>Strengthen </a:t>
            </a:r>
            <a:r>
              <a:rPr lang="en-GB" sz="2400" b="1" dirty="0">
                <a:solidFill>
                  <a:srgbClr val="FF0000"/>
                </a:solidFill>
                <a:latin typeface="Cambria" pitchFamily="18" charset="0"/>
              </a:rPr>
              <a:t>joint</a:t>
            </a:r>
            <a:r>
              <a:rPr lang="en-GB" sz="2400" dirty="0">
                <a:solidFill>
                  <a:schemeClr val="tx2">
                    <a:lumMod val="75000"/>
                  </a:schemeClr>
                </a:solidFill>
                <a:latin typeface="Cambria" pitchFamily="18" charset="0"/>
              </a:rPr>
              <a:t> and </a:t>
            </a:r>
            <a:r>
              <a:rPr lang="en-GB" sz="2400" b="1" dirty="0">
                <a:solidFill>
                  <a:srgbClr val="FF0000"/>
                </a:solidFill>
                <a:latin typeface="Cambria" pitchFamily="18" charset="0"/>
              </a:rPr>
              <a:t>integrated</a:t>
            </a:r>
            <a:r>
              <a:rPr lang="en-GB" sz="2400" dirty="0">
                <a:solidFill>
                  <a:schemeClr val="tx2">
                    <a:lumMod val="75000"/>
                  </a:schemeClr>
                </a:solidFill>
                <a:latin typeface="Cambria" pitchFamily="18" charset="0"/>
              </a:rPr>
              <a:t> approaches to </a:t>
            </a:r>
            <a:r>
              <a:rPr lang="en-GB" sz="2400" b="1" dirty="0">
                <a:solidFill>
                  <a:srgbClr val="FF0000"/>
                </a:solidFill>
                <a:latin typeface="Cambria" pitchFamily="18" charset="0"/>
              </a:rPr>
              <a:t>preserve</a:t>
            </a:r>
            <a:r>
              <a:rPr lang="en-GB" sz="2400" dirty="0">
                <a:solidFill>
                  <a:schemeClr val="tx2">
                    <a:lumMod val="75000"/>
                  </a:schemeClr>
                </a:solidFill>
                <a:latin typeface="Cambria" pitchFamily="18" charset="0"/>
              </a:rPr>
              <a:t> and </a:t>
            </a:r>
            <a:r>
              <a:rPr lang="en-GB" sz="2400" b="1" dirty="0">
                <a:solidFill>
                  <a:srgbClr val="FF0000"/>
                </a:solidFill>
                <a:latin typeface="Cambria" pitchFamily="18" charset="0"/>
              </a:rPr>
              <a:t>manage</a:t>
            </a:r>
            <a:r>
              <a:rPr lang="en-GB" sz="2400" dirty="0">
                <a:solidFill>
                  <a:schemeClr val="tx2">
                    <a:lumMod val="75000"/>
                  </a:schemeClr>
                </a:solidFill>
                <a:latin typeface="Cambria" pitchFamily="18" charset="0"/>
              </a:rPr>
              <a:t> the diversity of natural and cultural heritage and resources in the Danube region as a basis for </a:t>
            </a:r>
            <a:r>
              <a:rPr lang="en-GB" sz="2400" b="1" dirty="0">
                <a:solidFill>
                  <a:schemeClr val="tx2">
                    <a:lumMod val="75000"/>
                  </a:schemeClr>
                </a:solidFill>
                <a:latin typeface="Cambria" pitchFamily="18" charset="0"/>
              </a:rPr>
              <a:t>sustainable development</a:t>
            </a:r>
            <a:r>
              <a:rPr lang="en-GB" sz="2400" dirty="0">
                <a:solidFill>
                  <a:schemeClr val="tx2">
                    <a:lumMod val="75000"/>
                  </a:schemeClr>
                </a:solidFill>
                <a:latin typeface="Cambria" pitchFamily="18" charset="0"/>
              </a:rPr>
              <a:t> and </a:t>
            </a:r>
            <a:r>
              <a:rPr lang="en-GB" sz="2400" b="1" dirty="0">
                <a:solidFill>
                  <a:schemeClr val="tx2">
                    <a:lumMod val="75000"/>
                  </a:schemeClr>
                </a:solidFill>
                <a:latin typeface="Cambria" pitchFamily="18" charset="0"/>
              </a:rPr>
              <a:t>growth strategies</a:t>
            </a:r>
            <a:r>
              <a:rPr lang="en-GB" sz="2400" b="1" dirty="0" smtClean="0">
                <a:solidFill>
                  <a:schemeClr val="tx2">
                    <a:lumMod val="75000"/>
                  </a:schemeClr>
                </a:solidFill>
                <a:latin typeface="Cambria" pitchFamily="18" charset="0"/>
              </a:rPr>
              <a:t>.</a:t>
            </a:r>
            <a:endParaRPr lang="en-US" dirty="0">
              <a:solidFill>
                <a:schemeClr val="tx2">
                  <a:lumMod val="75000"/>
                </a:schemeClr>
              </a:solidFill>
              <a:latin typeface="Cambria" panose="020405030504060302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791" y="4422596"/>
            <a:ext cx="3744625" cy="193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11560" y="5013176"/>
            <a:ext cx="3816424" cy="430887"/>
          </a:xfrm>
          <a:prstGeom prst="rect">
            <a:avLst/>
          </a:prstGeom>
        </p:spPr>
        <p:txBody>
          <a:bodyPr wrap="square">
            <a:spAutoFit/>
          </a:bodyPr>
          <a:lstStyle/>
          <a:p>
            <a:r>
              <a:rPr lang="en-US" sz="2200" b="1" dirty="0" smtClean="0">
                <a:solidFill>
                  <a:srgbClr val="FF0000"/>
                </a:solidFill>
                <a:latin typeface="Cambria" pitchFamily="18" charset="0"/>
              </a:rPr>
              <a:t>No restrictions for 2</a:t>
            </a:r>
            <a:r>
              <a:rPr lang="en-US" sz="2200" b="1" baseline="30000" dirty="0" smtClean="0">
                <a:solidFill>
                  <a:srgbClr val="FF0000"/>
                </a:solidFill>
                <a:latin typeface="Cambria" pitchFamily="18" charset="0"/>
              </a:rPr>
              <a:t>nd</a:t>
            </a:r>
            <a:r>
              <a:rPr lang="en-US" sz="2200" b="1" dirty="0" smtClean="0">
                <a:solidFill>
                  <a:srgbClr val="FF0000"/>
                </a:solidFill>
                <a:latin typeface="Cambria" pitchFamily="18" charset="0"/>
              </a:rPr>
              <a:t> Call!</a:t>
            </a:r>
            <a:endParaRPr lang="en-GB" sz="2200" b="1" dirty="0">
              <a:solidFill>
                <a:srgbClr val="FF0000"/>
              </a:solidFill>
              <a:latin typeface="Cambria" pitchFamily="18" charset="0"/>
            </a:endParaRPr>
          </a:p>
        </p:txBody>
      </p:sp>
    </p:spTree>
    <p:extLst>
      <p:ext uri="{BB962C8B-B14F-4D97-AF65-F5344CB8AC3E}">
        <p14:creationId xmlns:p14="http://schemas.microsoft.com/office/powerpoint/2010/main" val="1726694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2.3 – Ecological corridors</a:t>
            </a:r>
            <a:endParaRPr lang="en-GB" sz="30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861774"/>
          </a:xfrm>
          <a:prstGeom prst="rect">
            <a:avLst/>
          </a:prstGeom>
        </p:spPr>
        <p:txBody>
          <a:bodyPr wrap="square">
            <a:spAutoFit/>
          </a:bodyPr>
          <a:lstStyle/>
          <a:p>
            <a:r>
              <a:rPr lang="en-GB" sz="2600" b="1" dirty="0" smtClean="0">
                <a:solidFill>
                  <a:srgbClr val="4F81BD"/>
                </a:solidFill>
                <a:latin typeface="Cambria" pitchFamily="18" charset="0"/>
              </a:rPr>
              <a:t>SO 2.3: </a:t>
            </a:r>
            <a:r>
              <a:rPr lang="en-GB" sz="2400" b="1" dirty="0">
                <a:solidFill>
                  <a:srgbClr val="4F81BD"/>
                </a:solidFill>
                <a:latin typeface="Cambria" pitchFamily="18" charset="0"/>
              </a:rPr>
              <a:t>Foster the restoration and management of ecological </a:t>
            </a:r>
            <a:r>
              <a:rPr lang="en-GB" sz="2400" b="1" dirty="0" smtClean="0">
                <a:solidFill>
                  <a:srgbClr val="4F81BD"/>
                </a:solidFill>
                <a:latin typeface="Cambria" pitchFamily="18" charset="0"/>
              </a:rPr>
              <a:t>corridors</a:t>
            </a:r>
            <a:endParaRPr lang="en-GB" sz="2400" b="1" dirty="0">
              <a:solidFill>
                <a:srgbClr val="4F81BD"/>
              </a:solidFill>
              <a:latin typeface="Cambria" pitchFamily="18" charset="0"/>
            </a:endParaRPr>
          </a:p>
        </p:txBody>
      </p:sp>
      <p:sp>
        <p:nvSpPr>
          <p:cNvPr id="6" name="Rectangle 5"/>
          <p:cNvSpPr/>
          <p:nvPr/>
        </p:nvSpPr>
        <p:spPr>
          <a:xfrm>
            <a:off x="3851920" y="2852936"/>
            <a:ext cx="5040560" cy="2677656"/>
          </a:xfrm>
          <a:prstGeom prst="rect">
            <a:avLst/>
          </a:prstGeom>
        </p:spPr>
        <p:txBody>
          <a:bodyPr wrap="square">
            <a:spAutoFit/>
          </a:bodyPr>
          <a:lstStyle/>
          <a:p>
            <a:pPr>
              <a:spcBef>
                <a:spcPct val="20000"/>
              </a:spcBef>
            </a:pPr>
            <a:r>
              <a:rPr lang="en-GB" sz="2400" dirty="0">
                <a:solidFill>
                  <a:srgbClr val="1F497D">
                    <a:lumMod val="75000"/>
                  </a:srgbClr>
                </a:solidFill>
                <a:latin typeface="Cambria" pitchFamily="18" charset="0"/>
              </a:rPr>
              <a:t>Strengthen effective approaches to </a:t>
            </a:r>
            <a:r>
              <a:rPr lang="en-GB" sz="2400" dirty="0">
                <a:solidFill>
                  <a:srgbClr val="FF0000"/>
                </a:solidFill>
                <a:latin typeface="Cambria" pitchFamily="18" charset="0"/>
              </a:rPr>
              <a:t>preservation, restoring and management of bio-corridors and wetlands of </a:t>
            </a:r>
            <a:r>
              <a:rPr lang="en-GB" sz="2400" u="sng" dirty="0">
                <a:solidFill>
                  <a:srgbClr val="FF0000"/>
                </a:solidFill>
                <a:latin typeface="Cambria" pitchFamily="18" charset="0"/>
              </a:rPr>
              <a:t>transnational relevance</a:t>
            </a:r>
            <a:r>
              <a:rPr lang="en-GB" sz="2400" dirty="0">
                <a:solidFill>
                  <a:srgbClr val="FF0000"/>
                </a:solidFill>
                <a:latin typeface="Cambria" pitchFamily="18" charset="0"/>
              </a:rPr>
              <a:t> </a:t>
            </a:r>
            <a:r>
              <a:rPr lang="en-GB" sz="2400" dirty="0">
                <a:solidFill>
                  <a:srgbClr val="1F497D">
                    <a:lumMod val="75000"/>
                  </a:srgbClr>
                </a:solidFill>
                <a:latin typeface="Cambria" pitchFamily="18" charset="0"/>
              </a:rPr>
              <a:t>to contribute to the </a:t>
            </a:r>
            <a:r>
              <a:rPr lang="en-GB" sz="2400" u="sng" dirty="0">
                <a:solidFill>
                  <a:srgbClr val="1F497D">
                    <a:lumMod val="75000"/>
                  </a:srgbClr>
                </a:solidFill>
                <a:latin typeface="Cambria" pitchFamily="18" charset="0"/>
              </a:rPr>
              <a:t>better conservation status of ecosystems of European relevance</a:t>
            </a:r>
            <a:r>
              <a:rPr lang="en-US" sz="2400" dirty="0">
                <a:solidFill>
                  <a:srgbClr val="1F497D">
                    <a:lumMod val="75000"/>
                  </a:srgbClr>
                </a:solidFill>
                <a:latin typeface="Cambria" pitchFamily="18" charset="0"/>
              </a:rPr>
              <a:t>.</a:t>
            </a:r>
            <a:endParaRPr lang="hu-HU" sz="2400" dirty="0">
              <a:solidFill>
                <a:srgbClr val="1F497D">
                  <a:lumMod val="75000"/>
                </a:srgbClr>
              </a:solidFill>
              <a:latin typeface="Cambria"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41" y="3072747"/>
            <a:ext cx="3261163" cy="222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1"/>
          <p:cNvSpPr/>
          <p:nvPr/>
        </p:nvSpPr>
        <p:spPr>
          <a:xfrm>
            <a:off x="361071" y="5733256"/>
            <a:ext cx="3816424" cy="430887"/>
          </a:xfrm>
          <a:prstGeom prst="rect">
            <a:avLst/>
          </a:prstGeom>
        </p:spPr>
        <p:txBody>
          <a:bodyPr wrap="square">
            <a:spAutoFit/>
          </a:bodyPr>
          <a:lstStyle/>
          <a:p>
            <a:r>
              <a:rPr lang="en-US" sz="2200" b="1" dirty="0" smtClean="0">
                <a:solidFill>
                  <a:srgbClr val="FF0000"/>
                </a:solidFill>
                <a:latin typeface="Cambria" pitchFamily="18" charset="0"/>
              </a:rPr>
              <a:t>No restrictions for 2</a:t>
            </a:r>
            <a:r>
              <a:rPr lang="en-US" sz="2200" b="1" baseline="30000" dirty="0" smtClean="0">
                <a:solidFill>
                  <a:srgbClr val="FF0000"/>
                </a:solidFill>
                <a:latin typeface="Cambria" pitchFamily="18" charset="0"/>
              </a:rPr>
              <a:t>nd</a:t>
            </a:r>
            <a:r>
              <a:rPr lang="en-US" sz="2200" b="1" dirty="0" smtClean="0">
                <a:solidFill>
                  <a:srgbClr val="FF0000"/>
                </a:solidFill>
                <a:latin typeface="Cambria" pitchFamily="18" charset="0"/>
              </a:rPr>
              <a:t> Call!</a:t>
            </a:r>
            <a:endParaRPr lang="en-GB" sz="2200" b="1" dirty="0">
              <a:solidFill>
                <a:srgbClr val="FF0000"/>
              </a:solidFill>
              <a:latin typeface="Cambria" pitchFamily="18" charset="0"/>
            </a:endParaRPr>
          </a:p>
        </p:txBody>
      </p:sp>
    </p:spTree>
    <p:extLst>
      <p:ext uri="{BB962C8B-B14F-4D97-AF65-F5344CB8AC3E}">
        <p14:creationId xmlns:p14="http://schemas.microsoft.com/office/powerpoint/2010/main" val="2609922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2.3 – Ecological corridors</a:t>
            </a:r>
            <a:endParaRPr lang="en-GB" sz="30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523220"/>
          </a:xfrm>
          <a:prstGeom prst="rect">
            <a:avLst/>
          </a:prstGeom>
        </p:spPr>
        <p:txBody>
          <a:bodyPr wrap="square">
            <a:spAutoFit/>
          </a:bodyPr>
          <a:lstStyle/>
          <a:p>
            <a:endParaRPr lang="en-US" sz="2800" dirty="0">
              <a:solidFill>
                <a:srgbClr val="1F497D">
                  <a:lumMod val="75000"/>
                </a:srgbClr>
              </a:solidFill>
              <a:latin typeface="Cambria" panose="020405030504060302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58" y="1739354"/>
            <a:ext cx="77851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gomezge\AppData\Local\Microsoft\Windows\Temporary Internet Files\Content.IE5\QZU3TO80\ok-2[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161" y="1801971"/>
            <a:ext cx="414337" cy="414337"/>
          </a:xfrm>
          <a:prstGeom prst="rect">
            <a:avLst/>
          </a:prstGeom>
          <a:noFill/>
          <a:ln>
            <a:noFill/>
          </a:ln>
        </p:spPr>
      </p:pic>
      <p:pic>
        <p:nvPicPr>
          <p:cNvPr id="11" name="Picture 10" descr="C:\Users\gomezge\AppData\Local\Microsoft\Windows\Temporary Internet Files\Content.IE5\6HDFN820\Cute-Ball-Stop-icon[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310" y="1809691"/>
            <a:ext cx="442913" cy="414337"/>
          </a:xfrm>
          <a:prstGeom prst="rect">
            <a:avLst/>
          </a:prstGeom>
          <a:noFill/>
          <a:ln>
            <a:noFill/>
          </a:ln>
        </p:spPr>
      </p:pic>
    </p:spTree>
    <p:extLst>
      <p:ext uri="{BB962C8B-B14F-4D97-AF65-F5344CB8AC3E}">
        <p14:creationId xmlns:p14="http://schemas.microsoft.com/office/powerpoint/2010/main" val="3623718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836712"/>
            <a:ext cx="525658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rgbClr val="4F81BD">
                    <a:lumMod val="75000"/>
                  </a:srgbClr>
                </a:solidFill>
                <a:latin typeface="Cambria" panose="02040503050406030204" pitchFamily="18" charset="0"/>
              </a:rPr>
              <a:t>SO 2.4 – Environmental risk management</a:t>
            </a:r>
            <a:endParaRPr lang="en-GB" sz="22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861774"/>
          </a:xfrm>
          <a:prstGeom prst="rect">
            <a:avLst/>
          </a:prstGeom>
        </p:spPr>
        <p:txBody>
          <a:bodyPr wrap="square">
            <a:spAutoFit/>
          </a:bodyPr>
          <a:lstStyle/>
          <a:p>
            <a:r>
              <a:rPr lang="en-GB" sz="2600" b="1" dirty="0" smtClean="0">
                <a:solidFill>
                  <a:srgbClr val="4F81BD"/>
                </a:solidFill>
                <a:latin typeface="Cambria" pitchFamily="18" charset="0"/>
              </a:rPr>
              <a:t>SO 2.4: </a:t>
            </a:r>
            <a:r>
              <a:rPr lang="en-GB" sz="2400" b="1" dirty="0">
                <a:solidFill>
                  <a:srgbClr val="4F81BD"/>
                </a:solidFill>
                <a:latin typeface="Cambria" pitchFamily="18" charset="0"/>
              </a:rPr>
              <a:t>Improve preparedness for environmental risk </a:t>
            </a:r>
            <a:r>
              <a:rPr lang="en-GB" sz="2400" b="1" dirty="0" smtClean="0">
                <a:solidFill>
                  <a:srgbClr val="4F81BD"/>
                </a:solidFill>
                <a:latin typeface="Cambria" pitchFamily="18" charset="0"/>
              </a:rPr>
              <a:t>management</a:t>
            </a:r>
            <a:endParaRPr lang="en-GB" sz="2400" b="1" dirty="0">
              <a:solidFill>
                <a:srgbClr val="4F81BD"/>
              </a:solidFill>
              <a:latin typeface="Cambria" pitchFamily="18" charset="0"/>
            </a:endParaRPr>
          </a:p>
        </p:txBody>
      </p:sp>
      <p:sp>
        <p:nvSpPr>
          <p:cNvPr id="6" name="Rectangle 5"/>
          <p:cNvSpPr/>
          <p:nvPr/>
        </p:nvSpPr>
        <p:spPr>
          <a:xfrm>
            <a:off x="3851920" y="2276872"/>
            <a:ext cx="5040560" cy="3785652"/>
          </a:xfrm>
          <a:prstGeom prst="rect">
            <a:avLst/>
          </a:prstGeom>
        </p:spPr>
        <p:txBody>
          <a:bodyPr wrap="square">
            <a:spAutoFit/>
          </a:bodyPr>
          <a:lstStyle/>
          <a:p>
            <a:r>
              <a:rPr lang="en-GB" sz="2400" dirty="0">
                <a:solidFill>
                  <a:srgbClr val="1F497D">
                    <a:lumMod val="75000"/>
                  </a:srgbClr>
                </a:solidFill>
                <a:latin typeface="Cambria" pitchFamily="18" charset="0"/>
              </a:rPr>
              <a:t>Establish and develop a </a:t>
            </a:r>
            <a:r>
              <a:rPr lang="en-GB" sz="2400" dirty="0">
                <a:solidFill>
                  <a:srgbClr val="FF0000"/>
                </a:solidFill>
                <a:latin typeface="Cambria" pitchFamily="18" charset="0"/>
              </a:rPr>
              <a:t>more effective governance system for environmental protection</a:t>
            </a:r>
            <a:r>
              <a:rPr lang="en-GB" sz="2400" dirty="0">
                <a:solidFill>
                  <a:srgbClr val="4F81BD">
                    <a:lumMod val="75000"/>
                  </a:srgbClr>
                </a:solidFill>
                <a:latin typeface="Cambria" pitchFamily="18" charset="0"/>
              </a:rPr>
              <a:t> </a:t>
            </a:r>
            <a:r>
              <a:rPr lang="en-GB" sz="2400" dirty="0">
                <a:solidFill>
                  <a:srgbClr val="FF0000"/>
                </a:solidFill>
                <a:latin typeface="Cambria" pitchFamily="18" charset="0"/>
              </a:rPr>
              <a:t>addressing emergency situations </a:t>
            </a:r>
            <a:r>
              <a:rPr lang="en-GB" sz="2400" dirty="0">
                <a:solidFill>
                  <a:srgbClr val="1F497D">
                    <a:lumMod val="75000"/>
                  </a:srgbClr>
                </a:solidFill>
                <a:latin typeface="Cambria" pitchFamily="18" charset="0"/>
              </a:rPr>
              <a:t>and improve the </a:t>
            </a:r>
            <a:r>
              <a:rPr lang="en-GB" sz="2400" dirty="0">
                <a:solidFill>
                  <a:srgbClr val="FF0000"/>
                </a:solidFill>
                <a:latin typeface="Cambria" pitchFamily="18" charset="0"/>
              </a:rPr>
              <a:t>preparedness </a:t>
            </a:r>
            <a:r>
              <a:rPr lang="en-GB" sz="2400" u="sng" dirty="0">
                <a:solidFill>
                  <a:srgbClr val="1F497D">
                    <a:lumMod val="75000"/>
                  </a:srgbClr>
                </a:solidFill>
                <a:latin typeface="Cambria" pitchFamily="18" charset="0"/>
              </a:rPr>
              <a:t>of public authorities and civil protection organisation </a:t>
            </a:r>
            <a:r>
              <a:rPr lang="en-GB" sz="2400" dirty="0">
                <a:solidFill>
                  <a:srgbClr val="1F497D">
                    <a:lumMod val="75000"/>
                  </a:srgbClr>
                </a:solidFill>
                <a:latin typeface="Cambria" pitchFamily="18" charset="0"/>
              </a:rPr>
              <a:t>contributing to the </a:t>
            </a:r>
            <a:r>
              <a:rPr lang="en-GB" sz="2400" dirty="0">
                <a:solidFill>
                  <a:srgbClr val="FF0000"/>
                </a:solidFill>
                <a:latin typeface="Cambria" pitchFamily="18" charset="0"/>
              </a:rPr>
              <a:t>reduction of risks and impact on ecosystem services, biodiversity </a:t>
            </a:r>
            <a:r>
              <a:rPr lang="en-GB" sz="2400" u="sng" dirty="0">
                <a:solidFill>
                  <a:srgbClr val="1F497D">
                    <a:lumMod val="75000"/>
                  </a:srgbClr>
                </a:solidFill>
                <a:latin typeface="Cambria" pitchFamily="18" charset="0"/>
              </a:rPr>
              <a:t>and human health</a:t>
            </a:r>
            <a:r>
              <a:rPr lang="en-GB" sz="2400" dirty="0" smtClean="0">
                <a:solidFill>
                  <a:srgbClr val="1F497D">
                    <a:lumMod val="75000"/>
                  </a:srgbClr>
                </a:solidFill>
                <a:latin typeface="Cambria" pitchFamily="18" charset="0"/>
              </a:rPr>
              <a:t>.</a:t>
            </a:r>
            <a:endParaRPr lang="en-GB" sz="2400" dirty="0">
              <a:solidFill>
                <a:srgbClr val="1F497D">
                  <a:lumMod val="75000"/>
                </a:srgbClr>
              </a:solidFill>
              <a:latin typeface="Cambria" pitchFamily="18" charset="0"/>
            </a:endParaRPr>
          </a:p>
        </p:txBody>
      </p:sp>
      <p:pic>
        <p:nvPicPr>
          <p:cNvPr id="9" name="Picture 2" descr="UNISDR Terminology on D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3" y="2996952"/>
            <a:ext cx="3378021" cy="208823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1"/>
          <p:cNvSpPr/>
          <p:nvPr/>
        </p:nvSpPr>
        <p:spPr>
          <a:xfrm>
            <a:off x="251520" y="5878433"/>
            <a:ext cx="3816424" cy="430887"/>
          </a:xfrm>
          <a:prstGeom prst="rect">
            <a:avLst/>
          </a:prstGeom>
        </p:spPr>
        <p:txBody>
          <a:bodyPr wrap="square">
            <a:spAutoFit/>
          </a:bodyPr>
          <a:lstStyle/>
          <a:p>
            <a:r>
              <a:rPr lang="en-US" sz="2200" b="1" dirty="0" smtClean="0">
                <a:solidFill>
                  <a:srgbClr val="FF0000"/>
                </a:solidFill>
                <a:latin typeface="Cambria" pitchFamily="18" charset="0"/>
              </a:rPr>
              <a:t>No restrictions for 2</a:t>
            </a:r>
            <a:r>
              <a:rPr lang="en-US" sz="2200" b="1" baseline="30000" dirty="0" smtClean="0">
                <a:solidFill>
                  <a:srgbClr val="FF0000"/>
                </a:solidFill>
                <a:latin typeface="Cambria" pitchFamily="18" charset="0"/>
              </a:rPr>
              <a:t>nd</a:t>
            </a:r>
            <a:r>
              <a:rPr lang="en-US" sz="2200" b="1" dirty="0" smtClean="0">
                <a:solidFill>
                  <a:srgbClr val="FF0000"/>
                </a:solidFill>
                <a:latin typeface="Cambria" pitchFamily="18" charset="0"/>
              </a:rPr>
              <a:t> Call!</a:t>
            </a:r>
            <a:endParaRPr lang="en-GB" sz="2200" b="1" dirty="0">
              <a:solidFill>
                <a:srgbClr val="FF0000"/>
              </a:solidFill>
              <a:latin typeface="Cambria" pitchFamily="18" charset="0"/>
            </a:endParaRPr>
          </a:p>
        </p:txBody>
      </p:sp>
    </p:spTree>
    <p:extLst>
      <p:ext uri="{BB962C8B-B14F-4D97-AF65-F5344CB8AC3E}">
        <p14:creationId xmlns:p14="http://schemas.microsoft.com/office/powerpoint/2010/main" val="2848364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r>
              <a:rPr lang="en-US" sz="2400" b="1" dirty="0" smtClean="0">
                <a:solidFill>
                  <a:schemeClr val="tx2">
                    <a:lumMod val="75000"/>
                  </a:schemeClr>
                </a:solidFill>
                <a:latin typeface="Cambria"/>
                <a:ea typeface="Arial Unicode MS"/>
                <a:cs typeface="Times New Roman"/>
              </a:rPr>
              <a:t>DTP is a financing instrument </a:t>
            </a:r>
          </a:p>
          <a:p>
            <a:pPr algn="l"/>
            <a:endParaRPr lang="en-US" sz="1600" b="1" dirty="0" smtClean="0">
              <a:solidFill>
                <a:schemeClr val="tx2">
                  <a:lumMod val="75000"/>
                </a:schemeClr>
              </a:solidFill>
              <a:latin typeface="Cambria"/>
              <a:ea typeface="Arial Unicode MS"/>
              <a:cs typeface="Times New Roman"/>
            </a:endParaRPr>
          </a:p>
          <a:p>
            <a:r>
              <a:rPr lang="en-US" sz="2400" dirty="0" smtClean="0">
                <a:solidFill>
                  <a:schemeClr val="tx2">
                    <a:lumMod val="75000"/>
                  </a:schemeClr>
                </a:solidFill>
                <a:latin typeface="Cambria" panose="02040503050406030204" pitchFamily="18" charset="0"/>
              </a:rPr>
              <a:t>One </a:t>
            </a:r>
            <a:r>
              <a:rPr lang="en-US" sz="2400" dirty="0">
                <a:solidFill>
                  <a:schemeClr val="tx2">
                    <a:lumMod val="75000"/>
                  </a:schemeClr>
                </a:solidFill>
                <a:latin typeface="Cambria" panose="02040503050406030204" pitchFamily="18" charset="0"/>
              </a:rPr>
              <a:t>of the 107 </a:t>
            </a:r>
            <a:r>
              <a:rPr lang="en-US" sz="2400" dirty="0" err="1">
                <a:solidFill>
                  <a:schemeClr val="tx2">
                    <a:lumMod val="75000"/>
                  </a:schemeClr>
                </a:solidFill>
                <a:latin typeface="Cambria" panose="02040503050406030204" pitchFamily="18" charset="0"/>
              </a:rPr>
              <a:t>Interreg</a:t>
            </a:r>
            <a:r>
              <a:rPr lang="en-US" sz="2400" dirty="0">
                <a:solidFill>
                  <a:schemeClr val="tx2">
                    <a:lumMod val="75000"/>
                  </a:schemeClr>
                </a:solidFill>
                <a:latin typeface="Cambria" panose="02040503050406030204" pitchFamily="18" charset="0"/>
              </a:rPr>
              <a:t> </a:t>
            </a:r>
            <a:r>
              <a:rPr lang="en-US" sz="2400" dirty="0" err="1" smtClean="0">
                <a:solidFill>
                  <a:schemeClr val="tx2">
                    <a:lumMod val="75000"/>
                  </a:schemeClr>
                </a:solidFill>
                <a:latin typeface="Cambria" panose="02040503050406030204" pitchFamily="18" charset="0"/>
              </a:rPr>
              <a:t>Programmes</a:t>
            </a:r>
            <a:r>
              <a:rPr lang="en-US" sz="2400" dirty="0" smtClean="0">
                <a:solidFill>
                  <a:schemeClr val="tx2">
                    <a:lumMod val="75000"/>
                  </a:schemeClr>
                </a:solidFill>
                <a:latin typeface="Cambria" panose="02040503050406030204" pitchFamily="18" charset="0"/>
              </a:rPr>
              <a:t> 2014-2020</a:t>
            </a:r>
          </a:p>
          <a:p>
            <a:r>
              <a:rPr lang="en-US" sz="2400" dirty="0" smtClean="0">
                <a:solidFill>
                  <a:schemeClr val="tx2">
                    <a:lumMod val="75000"/>
                  </a:schemeClr>
                </a:solidFill>
                <a:latin typeface="Cambria" panose="02040503050406030204" pitchFamily="18" charset="0"/>
              </a:rPr>
              <a:t>(cross-border</a:t>
            </a:r>
            <a:r>
              <a:rPr lang="en-US" sz="2400" dirty="0">
                <a:solidFill>
                  <a:schemeClr val="tx2">
                    <a:lumMod val="75000"/>
                  </a:schemeClr>
                </a:solidFill>
                <a:latin typeface="Cambria" panose="02040503050406030204" pitchFamily="18" charset="0"/>
              </a:rPr>
              <a:t>, </a:t>
            </a:r>
            <a:r>
              <a:rPr lang="en-US" sz="2400" u="sng" dirty="0">
                <a:solidFill>
                  <a:schemeClr val="tx2">
                    <a:lumMod val="75000"/>
                  </a:schemeClr>
                </a:solidFill>
                <a:latin typeface="Cambria" panose="02040503050406030204" pitchFamily="18" charset="0"/>
              </a:rPr>
              <a:t>transnational</a:t>
            </a:r>
            <a:r>
              <a:rPr lang="en-US" sz="2400" dirty="0">
                <a:solidFill>
                  <a:schemeClr val="tx2">
                    <a:lumMod val="75000"/>
                  </a:schemeClr>
                </a:solidFill>
                <a:latin typeface="Cambria" panose="02040503050406030204" pitchFamily="18" charset="0"/>
              </a:rPr>
              <a:t>, interregional)</a:t>
            </a: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What is DTP?</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0236" y="1516234"/>
            <a:ext cx="162618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00" y="3730933"/>
            <a:ext cx="4367188" cy="272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6778" y="4361211"/>
            <a:ext cx="3139678" cy="85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4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Rectangle 3"/>
          <p:cNvSpPr/>
          <p:nvPr/>
        </p:nvSpPr>
        <p:spPr>
          <a:xfrm>
            <a:off x="611560" y="1700808"/>
            <a:ext cx="7920880" cy="523220"/>
          </a:xfrm>
          <a:prstGeom prst="rect">
            <a:avLst/>
          </a:prstGeom>
        </p:spPr>
        <p:txBody>
          <a:bodyPr wrap="square">
            <a:spAutoFit/>
          </a:bodyPr>
          <a:lstStyle/>
          <a:p>
            <a:endParaRPr lang="en-US" sz="2800" dirty="0">
              <a:solidFill>
                <a:srgbClr val="1F497D">
                  <a:lumMod val="75000"/>
                </a:srgbClr>
              </a:solidFill>
              <a:latin typeface="Cambria" panose="02040503050406030204" pitchFamily="18" charset="0"/>
            </a:endParaRPr>
          </a:p>
        </p:txBody>
      </p:sp>
      <p:sp>
        <p:nvSpPr>
          <p:cNvPr id="10" name="Cím 1"/>
          <p:cNvSpPr txBox="1">
            <a:spLocks/>
          </p:cNvSpPr>
          <p:nvPr/>
        </p:nvSpPr>
        <p:spPr>
          <a:xfrm>
            <a:off x="3419872" y="836712"/>
            <a:ext cx="5256584" cy="57606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solidFill>
                  <a:srgbClr val="4F81BD">
                    <a:lumMod val="75000"/>
                  </a:srgbClr>
                </a:solidFill>
                <a:latin typeface="Cambria" panose="02040503050406030204" pitchFamily="18" charset="0"/>
              </a:rPr>
              <a:t>SO 2.4 – Environmental risk management</a:t>
            </a:r>
            <a:endParaRPr lang="en-GB" sz="2200" dirty="0">
              <a:solidFill>
                <a:srgbClr val="4F81BD">
                  <a:lumMod val="75000"/>
                </a:srgbClr>
              </a:solidFill>
              <a:latin typeface="Cambria" panose="020405030504060302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727869672"/>
              </p:ext>
            </p:extLst>
          </p:nvPr>
        </p:nvGraphicFramePr>
        <p:xfrm>
          <a:off x="591002" y="1772816"/>
          <a:ext cx="7776864" cy="4254515"/>
        </p:xfrm>
        <a:graphic>
          <a:graphicData uri="http://schemas.openxmlformats.org/drawingml/2006/table">
            <a:tbl>
              <a:tblPr firstRow="1" firstCol="1" bandRow="1">
                <a:tableStyleId>{5C22544A-7EE6-4342-B048-85BDC9FD1C3A}</a:tableStyleId>
              </a:tblPr>
              <a:tblGrid>
                <a:gridCol w="3934494"/>
                <a:gridCol w="3842370"/>
              </a:tblGrid>
              <a:tr h="596915">
                <a:tc>
                  <a:txBody>
                    <a:bodyPr/>
                    <a:lstStyle/>
                    <a:p>
                      <a:pPr algn="just">
                        <a:lnSpc>
                          <a:spcPct val="115000"/>
                        </a:lnSpc>
                        <a:spcBef>
                          <a:spcPts val="1000"/>
                        </a:spcBef>
                        <a:spcAft>
                          <a:spcPts val="0"/>
                        </a:spcAft>
                      </a:pPr>
                      <a:r>
                        <a:rPr lang="en-GB" sz="1600" dirty="0" smtClean="0">
                          <a:effectLst/>
                          <a:latin typeface="Cambria" panose="02040503050406030204" pitchFamily="18" charset="0"/>
                        </a:rPr>
                        <a:t>                 Topics </a:t>
                      </a:r>
                      <a:r>
                        <a:rPr lang="en-GB" sz="1600" dirty="0">
                          <a:effectLst/>
                          <a:latin typeface="Cambria" panose="02040503050406030204" pitchFamily="18" charset="0"/>
                        </a:rPr>
                        <a:t>addressed by the DTP</a:t>
                      </a:r>
                      <a:endParaRPr lang="en-GB" sz="1600" b="1" dirty="0">
                        <a:solidFill>
                          <a:srgbClr val="4F81BD"/>
                        </a:solidFill>
                        <a:effectLst/>
                        <a:latin typeface="Cambria" panose="02040503050406030204" pitchFamily="18" charset="0"/>
                        <a:ea typeface="Times New Roman"/>
                        <a:cs typeface="Times New Roman"/>
                      </a:endParaRPr>
                    </a:p>
                  </a:txBody>
                  <a:tcPr marL="68580" marR="68580" marT="0" marB="0" anchor="ctr"/>
                </a:tc>
                <a:tc>
                  <a:txBody>
                    <a:bodyPr/>
                    <a:lstStyle/>
                    <a:p>
                      <a:pPr algn="just">
                        <a:lnSpc>
                          <a:spcPct val="115000"/>
                        </a:lnSpc>
                        <a:spcBef>
                          <a:spcPts val="1000"/>
                        </a:spcBef>
                        <a:spcAft>
                          <a:spcPts val="0"/>
                        </a:spcAft>
                      </a:pPr>
                      <a:r>
                        <a:rPr lang="en-GB" sz="1600" dirty="0" smtClean="0">
                          <a:effectLst/>
                          <a:latin typeface="Cambria" panose="02040503050406030204" pitchFamily="18" charset="0"/>
                        </a:rPr>
                        <a:t>         </a:t>
                      </a:r>
                      <a:r>
                        <a:rPr lang="hu-HU" sz="1600" baseline="0" dirty="0" smtClean="0">
                          <a:effectLst/>
                          <a:latin typeface="Cambria" panose="02040503050406030204" pitchFamily="18" charset="0"/>
                        </a:rPr>
                        <a:t> </a:t>
                      </a:r>
                      <a:r>
                        <a:rPr lang="en-GB" sz="1600" dirty="0" smtClean="0">
                          <a:effectLst/>
                          <a:latin typeface="Cambria" panose="02040503050406030204" pitchFamily="18" charset="0"/>
                        </a:rPr>
                        <a:t>NOT </a:t>
                      </a:r>
                      <a:r>
                        <a:rPr lang="en-GB" sz="1600" dirty="0">
                          <a:effectLst/>
                          <a:latin typeface="Cambria" panose="02040503050406030204" pitchFamily="18" charset="0"/>
                        </a:rPr>
                        <a:t>addressed by the DTP</a:t>
                      </a:r>
                      <a:endParaRPr lang="en-GB" sz="1600" b="1" dirty="0">
                        <a:solidFill>
                          <a:srgbClr val="4F81BD"/>
                        </a:solidFill>
                        <a:effectLst/>
                        <a:latin typeface="Cambria" panose="02040503050406030204" pitchFamily="18" charset="0"/>
                        <a:ea typeface="Times New Roman"/>
                        <a:cs typeface="Times New Roman"/>
                      </a:endParaRPr>
                    </a:p>
                  </a:txBody>
                  <a:tcPr marL="68580" marR="68580" marT="0" marB="0" anchor="ctr"/>
                </a:tc>
              </a:tr>
              <a:tr h="3651557">
                <a:tc>
                  <a:txBody>
                    <a:bodyPr/>
                    <a:lstStyle/>
                    <a:p>
                      <a:pPr marL="342900" lvl="0" indent="-342900" algn="l" defTabSz="914400" rtl="0" eaLnBrk="1" latinLnBrk="0" hangingPunct="1">
                        <a:buFont typeface="Wingdings" panose="05000000000000000000" pitchFamily="2" charset="2"/>
                        <a:buChar char="Ø"/>
                      </a:pPr>
                      <a:r>
                        <a:rPr lang="en-GB" sz="2000" b="0" kern="1200" noProof="0" dirty="0" smtClean="0">
                          <a:solidFill>
                            <a:schemeClr val="tx2">
                              <a:lumMod val="75000"/>
                            </a:schemeClr>
                          </a:solidFill>
                          <a:effectLst/>
                          <a:latin typeface="Cambria" panose="02040503050406030204" pitchFamily="18" charset="0"/>
                          <a:ea typeface="+mn-ea"/>
                          <a:cs typeface="+mn-cs"/>
                        </a:rPr>
                        <a:t>Strategic, operational cooperation; interoperability among emergency response authorities and stakeholders responding to major transnational emergencies</a:t>
                      </a:r>
                    </a:p>
                    <a:p>
                      <a:pPr marL="612000" lvl="1" indent="-288000">
                        <a:buFont typeface="Arial" panose="020B0604020202020204" pitchFamily="34" charset="0"/>
                        <a:buChar char="•"/>
                      </a:pPr>
                      <a:r>
                        <a:rPr lang="en-GB" sz="1800" b="1" kern="1200" noProof="0" dirty="0" smtClean="0">
                          <a:solidFill>
                            <a:schemeClr val="tx2">
                              <a:lumMod val="75000"/>
                            </a:schemeClr>
                          </a:solidFill>
                          <a:effectLst/>
                          <a:latin typeface="Cambria" panose="02040503050406030204" pitchFamily="18" charset="0"/>
                          <a:ea typeface="+mn-ea"/>
                          <a:cs typeface="+mn-cs"/>
                        </a:rPr>
                        <a:t>Flood protection</a:t>
                      </a:r>
                      <a:r>
                        <a:rPr lang="en-GB" sz="1800" b="0" kern="1200" noProof="0" dirty="0" smtClean="0">
                          <a:solidFill>
                            <a:schemeClr val="tx2">
                              <a:lumMod val="75000"/>
                            </a:schemeClr>
                          </a:solidFill>
                          <a:effectLst/>
                          <a:latin typeface="Cambria" panose="02040503050406030204" pitchFamily="18" charset="0"/>
                          <a:ea typeface="+mn-ea"/>
                          <a:cs typeface="+mn-cs"/>
                        </a:rPr>
                        <a:t>, but not directly flood prevention        (SO 2.1)</a:t>
                      </a:r>
                    </a:p>
                    <a:p>
                      <a:pPr marL="612000" lvl="1" indent="-288000">
                        <a:buFont typeface="Arial" panose="020B0604020202020204" pitchFamily="34" charset="0"/>
                        <a:buChar char="•"/>
                      </a:pPr>
                      <a:r>
                        <a:rPr lang="en-GB" sz="1800" b="1" kern="1200" noProof="0" dirty="0" smtClean="0">
                          <a:solidFill>
                            <a:schemeClr val="tx2">
                              <a:lumMod val="75000"/>
                            </a:schemeClr>
                          </a:solidFill>
                          <a:effectLst/>
                          <a:latin typeface="Cambria" panose="02040503050406030204" pitchFamily="18" charset="0"/>
                          <a:ea typeface="+mn-ea"/>
                          <a:cs typeface="+mn-cs"/>
                        </a:rPr>
                        <a:t>Drought</a:t>
                      </a:r>
                      <a:r>
                        <a:rPr lang="en-GB" sz="1800" b="0" kern="1200" noProof="0" dirty="0" smtClean="0">
                          <a:solidFill>
                            <a:schemeClr val="tx2">
                              <a:lumMod val="75000"/>
                            </a:schemeClr>
                          </a:solidFill>
                          <a:effectLst/>
                          <a:latin typeface="Cambria" panose="02040503050406030204" pitchFamily="18" charset="0"/>
                          <a:ea typeface="+mn-ea"/>
                          <a:cs typeface="+mn-cs"/>
                        </a:rPr>
                        <a:t> management</a:t>
                      </a:r>
                    </a:p>
                    <a:p>
                      <a:pPr marL="612000" lvl="1" indent="-288000">
                        <a:buFont typeface="Arial" panose="020B0604020202020204" pitchFamily="34" charset="0"/>
                        <a:buChar char="•"/>
                      </a:pPr>
                      <a:r>
                        <a:rPr lang="en-GB" sz="1800" b="1" kern="1200" noProof="0" dirty="0" smtClean="0">
                          <a:solidFill>
                            <a:schemeClr val="tx2">
                              <a:lumMod val="75000"/>
                            </a:schemeClr>
                          </a:solidFill>
                          <a:effectLst/>
                          <a:latin typeface="Cambria" panose="02040503050406030204" pitchFamily="18" charset="0"/>
                          <a:ea typeface="+mn-ea"/>
                          <a:cs typeface="+mn-cs"/>
                        </a:rPr>
                        <a:t>Industrial accidents</a:t>
                      </a:r>
                    </a:p>
                    <a:p>
                      <a:pPr marL="612000" lvl="1" indent="-288000">
                        <a:buFont typeface="Arial" panose="020B0604020202020204" pitchFamily="34" charset="0"/>
                        <a:buChar char="•"/>
                      </a:pPr>
                      <a:r>
                        <a:rPr lang="en-GB" sz="1800" b="1" kern="1200" noProof="0" dirty="0" smtClean="0">
                          <a:solidFill>
                            <a:schemeClr val="tx2">
                              <a:lumMod val="75000"/>
                            </a:schemeClr>
                          </a:solidFill>
                          <a:effectLst/>
                          <a:latin typeface="Cambria" panose="02040503050406030204" pitchFamily="18" charset="0"/>
                          <a:ea typeface="+mn-ea"/>
                          <a:cs typeface="+mn-cs"/>
                        </a:rPr>
                        <a:t>Single / multi-risks </a:t>
                      </a:r>
                    </a:p>
                  </a:txBody>
                  <a:tcPr marL="68580" marR="68580" marT="0" marB="0">
                    <a:solidFill>
                      <a:schemeClr val="accent1">
                        <a:lumMod val="20000"/>
                        <a:lumOff val="80000"/>
                      </a:schemeClr>
                    </a:solidFill>
                  </a:tcPr>
                </a:tc>
                <a:tc>
                  <a:txBody>
                    <a:bodyPr/>
                    <a:lstStyle/>
                    <a:p>
                      <a:pPr marL="342900" lvl="0" indent="-342900">
                        <a:buFont typeface="Wingdings" panose="05000000000000000000" pitchFamily="2" charset="2"/>
                        <a:buChar char="Ø"/>
                      </a:pPr>
                      <a:r>
                        <a:rPr lang="en-GB" sz="2000" kern="1200" noProof="0" dirty="0" smtClean="0">
                          <a:solidFill>
                            <a:schemeClr val="tx2">
                              <a:lumMod val="75000"/>
                            </a:schemeClr>
                          </a:solidFill>
                          <a:effectLst/>
                          <a:latin typeface="Cambria" panose="02040503050406030204" pitchFamily="18" charset="0"/>
                          <a:ea typeface="+mn-ea"/>
                          <a:cs typeface="+mn-cs"/>
                        </a:rPr>
                        <a:t>Flood prevention focus by</a:t>
                      </a:r>
                      <a:r>
                        <a:rPr lang="en-GB" sz="2000" kern="1200" baseline="0" noProof="0" dirty="0" smtClean="0">
                          <a:solidFill>
                            <a:schemeClr val="tx2">
                              <a:lumMod val="75000"/>
                            </a:schemeClr>
                          </a:solidFill>
                          <a:effectLst/>
                          <a:latin typeface="Cambria" panose="02040503050406030204" pitchFamily="18" charset="0"/>
                          <a:ea typeface="+mn-ea"/>
                          <a:cs typeface="+mn-cs"/>
                        </a:rPr>
                        <a:t> </a:t>
                      </a:r>
                      <a:r>
                        <a:rPr lang="en-GB" sz="2000" kern="1200" noProof="0" dirty="0" smtClean="0">
                          <a:solidFill>
                            <a:schemeClr val="tx2">
                              <a:lumMod val="75000"/>
                            </a:schemeClr>
                          </a:solidFill>
                          <a:effectLst/>
                          <a:latin typeface="Cambria" panose="02040503050406030204" pitchFamily="18" charset="0"/>
                          <a:ea typeface="+mn-ea"/>
                          <a:cs typeface="+mn-cs"/>
                        </a:rPr>
                        <a:t>SO 2.1</a:t>
                      </a:r>
                    </a:p>
                    <a:p>
                      <a:pPr marL="342900" lvl="0" indent="-342900">
                        <a:buFont typeface="Wingdings" panose="05000000000000000000" pitchFamily="2" charset="2"/>
                        <a:buChar char="Ø"/>
                      </a:pPr>
                      <a:r>
                        <a:rPr lang="en-GB" sz="2000" kern="1200" noProof="0" dirty="0" smtClean="0">
                          <a:solidFill>
                            <a:schemeClr val="tx2">
                              <a:lumMod val="75000"/>
                            </a:schemeClr>
                          </a:solidFill>
                          <a:effectLst/>
                          <a:latin typeface="Cambria" panose="02040503050406030204" pitchFamily="18" charset="0"/>
                          <a:ea typeface="+mn-ea"/>
                          <a:cs typeface="+mn-cs"/>
                        </a:rPr>
                        <a:t>Climate change adaptation</a:t>
                      </a:r>
                    </a:p>
                    <a:p>
                      <a:pPr marL="342900" lvl="0" indent="-342900">
                        <a:buFont typeface="Wingdings" panose="05000000000000000000" pitchFamily="2" charset="2"/>
                        <a:buChar char="Ø"/>
                      </a:pPr>
                      <a:r>
                        <a:rPr lang="en-GB" sz="2000" kern="1200" noProof="0" dirty="0" smtClean="0">
                          <a:solidFill>
                            <a:schemeClr val="tx2">
                              <a:lumMod val="75000"/>
                            </a:schemeClr>
                          </a:solidFill>
                          <a:effectLst/>
                          <a:latin typeface="Cambria" panose="02040503050406030204" pitchFamily="18" charset="0"/>
                          <a:ea typeface="+mn-ea"/>
                          <a:cs typeface="+mn-cs"/>
                        </a:rPr>
                        <a:t>Air pollution focus </a:t>
                      </a:r>
                    </a:p>
                    <a:p>
                      <a:pPr marL="342900" lvl="0" indent="-342900">
                        <a:buFont typeface="Wingdings" panose="05000000000000000000" pitchFamily="2" charset="2"/>
                        <a:buChar char="Ø"/>
                      </a:pPr>
                      <a:r>
                        <a:rPr lang="en-GB" sz="2000" kern="1200" noProof="0" dirty="0" smtClean="0">
                          <a:solidFill>
                            <a:schemeClr val="tx2">
                              <a:lumMod val="75000"/>
                            </a:schemeClr>
                          </a:solidFill>
                          <a:effectLst/>
                          <a:latin typeface="Cambria" panose="02040503050406030204" pitchFamily="18" charset="0"/>
                          <a:ea typeface="+mn-ea"/>
                          <a:cs typeface="+mn-cs"/>
                        </a:rPr>
                        <a:t>Natural disasters not connected to non-functioning ecosystems / man-made actions (earthquakes, geomagnetic storms…)</a:t>
                      </a:r>
                    </a:p>
                    <a:p>
                      <a:pPr marL="342900" lvl="0" indent="-342900">
                        <a:buFont typeface="Wingdings" panose="05000000000000000000" pitchFamily="2" charset="2"/>
                        <a:buChar char="Ø"/>
                      </a:pPr>
                      <a:r>
                        <a:rPr lang="en-GB" sz="2000" kern="1200" noProof="0" dirty="0" smtClean="0">
                          <a:solidFill>
                            <a:schemeClr val="tx2">
                              <a:lumMod val="75000"/>
                            </a:schemeClr>
                          </a:solidFill>
                          <a:effectLst/>
                          <a:latin typeface="Cambria" panose="02040503050406030204" pitchFamily="18" charset="0"/>
                          <a:ea typeface="+mn-ea"/>
                          <a:cs typeface="+mn-cs"/>
                        </a:rPr>
                        <a:t>Human health related interventions (e.g. epidemics, diseases)</a:t>
                      </a:r>
                    </a:p>
                  </a:txBody>
                  <a:tcPr marL="68580" marR="68580" marT="0" marB="0">
                    <a:solidFill>
                      <a:schemeClr val="accent1">
                        <a:lumMod val="20000"/>
                        <a:lumOff val="80000"/>
                      </a:schemeClr>
                    </a:solidFill>
                  </a:tcPr>
                </a:tc>
              </a:tr>
            </a:tbl>
          </a:graphicData>
        </a:graphic>
      </p:graphicFrame>
      <p:pic>
        <p:nvPicPr>
          <p:cNvPr id="11" name="Picture 10" descr="C:\Users\gomezge\AppData\Local\Microsoft\Windows\Temporary Internet Files\Content.IE5\6HDFN820\Cute-Ball-Stop-icon[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39739"/>
            <a:ext cx="442913" cy="414337"/>
          </a:xfrm>
          <a:prstGeom prst="rect">
            <a:avLst/>
          </a:prstGeom>
          <a:noFill/>
          <a:ln>
            <a:noFill/>
          </a:ln>
        </p:spPr>
      </p:pic>
      <p:pic>
        <p:nvPicPr>
          <p:cNvPr id="9" name="Picture 8" descr="C:\Users\gomezge\AppData\Local\Microsoft\Windows\Temporary Internet Files\Content.IE5\QZU3TO80\ok-2[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73" y="1839739"/>
            <a:ext cx="414337" cy="414337"/>
          </a:xfrm>
          <a:prstGeom prst="rect">
            <a:avLst/>
          </a:prstGeom>
          <a:noFill/>
          <a:ln>
            <a:noFill/>
          </a:ln>
        </p:spPr>
      </p:pic>
    </p:spTree>
    <p:extLst>
      <p:ext uri="{BB962C8B-B14F-4D97-AF65-F5344CB8AC3E}">
        <p14:creationId xmlns:p14="http://schemas.microsoft.com/office/powerpoint/2010/main" val="100110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fontScale="90000"/>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Officers </a:t>
            </a:r>
            <a:r>
              <a:rPr lang="en-US" sz="2400" b="1" dirty="0" smtClean="0">
                <a:solidFill>
                  <a:schemeClr val="tx2">
                    <a:lumMod val="75000"/>
                  </a:schemeClr>
                </a:solidFill>
                <a:latin typeface="Cambria" panose="02040503050406030204" pitchFamily="18" charset="0"/>
                <a:ea typeface="Arial Unicode MS"/>
                <a:cs typeface="Times New Roman"/>
              </a:rPr>
              <a:t>PA2</a:t>
            </a:r>
            <a:br>
              <a:rPr lang="en-US" sz="2400" b="1" dirty="0" smtClean="0">
                <a:solidFill>
                  <a:schemeClr val="tx2">
                    <a:lumMod val="75000"/>
                  </a:schemeClr>
                </a:solidFill>
                <a:latin typeface="Cambria" panose="02040503050406030204" pitchFamily="18" charset="0"/>
                <a:ea typeface="Arial Unicode MS"/>
                <a:cs typeface="Times New Roman"/>
              </a:rPr>
            </a:br>
            <a:r>
              <a:rPr lang="en-US" sz="2400" b="1" dirty="0">
                <a:solidFill>
                  <a:schemeClr val="tx2">
                    <a:lumMod val="75000"/>
                  </a:schemeClr>
                </a:solidFill>
                <a:latin typeface="Cambria" panose="02040503050406030204" pitchFamily="18" charset="0"/>
                <a:ea typeface="Arial Unicode MS"/>
                <a:cs typeface="Times New Roman"/>
              </a:rPr>
              <a:t/>
            </a:r>
            <a:br>
              <a:rPr lang="en-US" sz="2400" b="1"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Simona </a:t>
            </a:r>
            <a:r>
              <a:rPr lang="en-US" sz="2400" dirty="0" smtClean="0">
                <a:solidFill>
                  <a:schemeClr val="tx2">
                    <a:lumMod val="75000"/>
                  </a:schemeClr>
                </a:solidFill>
                <a:latin typeface="Cambria" panose="02040503050406030204" pitchFamily="18" charset="0"/>
                <a:ea typeface="Arial Unicode MS"/>
                <a:cs typeface="Times New Roman"/>
              </a:rPr>
              <a:t>Ene (SO 2.2)</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GB" sz="2400" dirty="0">
                <a:solidFill>
                  <a:schemeClr val="tx2">
                    <a:lumMod val="75000"/>
                  </a:schemeClr>
                </a:solidFill>
                <a:latin typeface="Cambria" panose="02040503050406030204" pitchFamily="18" charset="0"/>
                <a:hlinkClick r:id="rId3"/>
              </a:rPr>
              <a:t>simona.ene@interreg-danube.eu</a:t>
            </a:r>
            <a:r>
              <a:rPr lang="en-GB" sz="2400" dirty="0">
                <a:solidFill>
                  <a:schemeClr val="tx2">
                    <a:lumMod val="75000"/>
                  </a:schemeClr>
                </a:solidFill>
                <a:latin typeface="Cambria" panose="02040503050406030204" pitchFamily="18" charset="0"/>
              </a:rPr>
              <a:t> </a:t>
            </a:r>
            <a:br>
              <a:rPr lang="en-GB" sz="2400" dirty="0">
                <a:solidFill>
                  <a:schemeClr val="tx2">
                    <a:lumMod val="75000"/>
                  </a:schemeClr>
                </a:solidFill>
                <a:latin typeface="Cambria" panose="02040503050406030204" pitchFamily="18" charset="0"/>
              </a:rPr>
            </a:br>
            <a:r>
              <a:rPr lang="en-GB" sz="2400" dirty="0">
                <a:solidFill>
                  <a:schemeClr val="tx2">
                    <a:lumMod val="75000"/>
                  </a:schemeClr>
                </a:solidFill>
                <a:latin typeface="Cambria" panose="02040503050406030204" pitchFamily="18" charset="0"/>
              </a:rPr>
              <a:t>+36 1 795 4082</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rPr>
              <a:t/>
            </a:r>
            <a:br>
              <a:rPr lang="en-US" sz="2400" dirty="0" smtClean="0">
                <a:solidFill>
                  <a:schemeClr val="tx2">
                    <a:lumMod val="75000"/>
                  </a:schemeClr>
                </a:solidFill>
                <a:latin typeface="Cambria" panose="02040503050406030204" pitchFamily="18" charset="0"/>
                <a:ea typeface="Arial Unicode MS"/>
                <a:cs typeface="Times New Roman"/>
              </a:rPr>
            </a:br>
            <a:r>
              <a:rPr lang="en-US" sz="2400" dirty="0" smtClean="0">
                <a:solidFill>
                  <a:schemeClr val="tx2">
                    <a:lumMod val="75000"/>
                  </a:schemeClr>
                </a:solidFill>
                <a:latin typeface="Cambria" panose="02040503050406030204" pitchFamily="18" charset="0"/>
                <a:ea typeface="Arial Unicode MS"/>
                <a:cs typeface="Times New Roman"/>
              </a:rPr>
              <a:t>Gusztav Csomor (SO 2.1, 2.3, 2.4)</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hlinkClick r:id="rId4"/>
              </a:rPr>
              <a:t>gusztav.csomor@interreg-danube.eu</a:t>
            </a:r>
            <a:r>
              <a:rPr lang="en-US" sz="2400" dirty="0">
                <a:solidFill>
                  <a:schemeClr val="tx2">
                    <a:lumMod val="75000"/>
                  </a:schemeClr>
                </a:solidFill>
                <a:latin typeface="Cambria" panose="02040503050406030204" pitchFamily="18" charset="0"/>
                <a:ea typeface="Arial Unicode MS"/>
                <a:cs typeface="Times New Roman"/>
              </a:rPr>
              <a:t> </a:t>
            </a:r>
            <a:br>
              <a:rPr lang="en-US" sz="2400"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+36 1 795 3836</a:t>
            </a:r>
          </a:p>
        </p:txBody>
      </p:sp>
      <p:sp>
        <p:nvSpPr>
          <p:cNvPr id="7" name="Alcím 2"/>
          <p:cNvSpPr>
            <a:spLocks noGrp="1"/>
          </p:cNvSpPr>
          <p:nvPr>
            <p:ph type="subTitle"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Contact details </a:t>
            </a:r>
            <a:r>
              <a:rPr lang="en-US" sz="3000" dirty="0" smtClean="0">
                <a:solidFill>
                  <a:srgbClr val="4F81BD">
                    <a:lumMod val="75000"/>
                  </a:srgbClr>
                </a:solidFill>
                <a:latin typeface="Cambria" panose="02040503050406030204" pitchFamily="18" charset="0"/>
              </a:rPr>
              <a:t>PA2</a:t>
            </a:r>
            <a:endParaRPr lang="en-GB" sz="3000" dirty="0">
              <a:solidFill>
                <a:srgbClr val="4F81BD">
                  <a:lumMod val="75000"/>
                </a:srgbClr>
              </a:solidFill>
              <a:latin typeface="Cambria" panose="02040503050406030204" pitchFamily="18" charset="0"/>
            </a:endParaRPr>
          </a:p>
        </p:txBody>
      </p:sp>
      <p:pic>
        <p:nvPicPr>
          <p:cNvPr id="3074" name="Picture 2" descr="Image result for contact details ic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31" y="2276872"/>
            <a:ext cx="2605341" cy="26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49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3.1 - Transport</a:t>
            </a:r>
            <a:endParaRPr lang="en-GB" sz="3000" dirty="0">
              <a:solidFill>
                <a:srgbClr val="4F81BD">
                  <a:lumMod val="75000"/>
                </a:srgbClr>
              </a:solidFill>
              <a:latin typeface="Cambria" panose="02040503050406030204" pitchFamily="18" charset="0"/>
            </a:endParaRPr>
          </a:p>
        </p:txBody>
      </p:sp>
      <p:sp>
        <p:nvSpPr>
          <p:cNvPr id="4" name="Rectangle 3"/>
          <p:cNvSpPr/>
          <p:nvPr/>
        </p:nvSpPr>
        <p:spPr>
          <a:xfrm>
            <a:off x="611560" y="1700808"/>
            <a:ext cx="7920880" cy="1292662"/>
          </a:xfrm>
          <a:prstGeom prst="rect">
            <a:avLst/>
          </a:prstGeom>
        </p:spPr>
        <p:txBody>
          <a:bodyPr wrap="square">
            <a:spAutoFit/>
          </a:bodyPr>
          <a:lstStyle/>
          <a:p>
            <a:r>
              <a:rPr lang="en-GB" sz="2600" b="1" dirty="0" smtClean="0">
                <a:solidFill>
                  <a:srgbClr val="4F81BD"/>
                </a:solidFill>
                <a:latin typeface="Cambria" pitchFamily="18" charset="0"/>
              </a:rPr>
              <a:t>SO 3.1: Support </a:t>
            </a:r>
            <a:r>
              <a:rPr lang="en-GB" sz="2600" b="1" dirty="0">
                <a:solidFill>
                  <a:srgbClr val="4F81BD"/>
                </a:solidFill>
                <a:latin typeface="Cambria" pitchFamily="18" charset="0"/>
              </a:rPr>
              <a:t>environmentally-friendly and safe transport systems and balanced accessibility of urban and rural areas </a:t>
            </a:r>
            <a:endParaRPr lang="en-US" dirty="0">
              <a:solidFill>
                <a:schemeClr val="tx2">
                  <a:lumMod val="75000"/>
                </a:schemeClr>
              </a:solidFill>
              <a:latin typeface="Cambria" panose="020405030504060302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242074"/>
            <a:ext cx="3399435" cy="2304256"/>
          </a:xfrm>
          <a:prstGeom prst="rect">
            <a:avLst/>
          </a:prstGeom>
        </p:spPr>
      </p:pic>
      <p:sp>
        <p:nvSpPr>
          <p:cNvPr id="6" name="Rectangle 5"/>
          <p:cNvSpPr/>
          <p:nvPr/>
        </p:nvSpPr>
        <p:spPr>
          <a:xfrm>
            <a:off x="4139952" y="2852936"/>
            <a:ext cx="4752528" cy="3323987"/>
          </a:xfrm>
          <a:prstGeom prst="rect">
            <a:avLst/>
          </a:prstGeom>
        </p:spPr>
        <p:txBody>
          <a:bodyPr wrap="square">
            <a:spAutoFit/>
          </a:bodyPr>
          <a:lstStyle/>
          <a:p>
            <a:r>
              <a:rPr lang="en-GB" sz="2400" dirty="0" smtClean="0">
                <a:solidFill>
                  <a:schemeClr val="tx2">
                    <a:lumMod val="75000"/>
                  </a:schemeClr>
                </a:solidFill>
                <a:latin typeface="Cambria" pitchFamily="18" charset="0"/>
              </a:rPr>
              <a:t>Improve </a:t>
            </a:r>
            <a:r>
              <a:rPr lang="en-GB" sz="2400" dirty="0">
                <a:solidFill>
                  <a:schemeClr val="tx2">
                    <a:lumMod val="75000"/>
                  </a:schemeClr>
                </a:solidFill>
                <a:latin typeface="Cambria" pitchFamily="18" charset="0"/>
              </a:rPr>
              <a:t>planning, coordination and creating practical solutions for an environmentally-friendly, low-carbon and safer transport network and services in the programme area contributing to a balanced accessibility of urban and rural areas.</a:t>
            </a:r>
            <a:r>
              <a:rPr lang="en-GB" sz="2000" i="1" dirty="0">
                <a:solidFill>
                  <a:schemeClr val="tx2">
                    <a:lumMod val="75000"/>
                  </a:schemeClr>
                </a:solidFill>
                <a:latin typeface="Cambria" pitchFamily="18" charset="0"/>
              </a:rPr>
              <a:t/>
            </a:r>
            <a:br>
              <a:rPr lang="en-GB" sz="2000" i="1" dirty="0">
                <a:solidFill>
                  <a:schemeClr val="tx2">
                    <a:lumMod val="75000"/>
                  </a:schemeClr>
                </a:solidFill>
                <a:latin typeface="Cambria" pitchFamily="18" charset="0"/>
              </a:rPr>
            </a:br>
            <a:endParaRPr lang="en-US" dirty="0">
              <a:solidFill>
                <a:schemeClr val="tx2">
                  <a:lumMod val="75000"/>
                </a:schemeClr>
              </a:solidFill>
              <a:latin typeface="Cambria" panose="02040503050406030204" pitchFamily="18" charset="0"/>
            </a:endParaRPr>
          </a:p>
        </p:txBody>
      </p:sp>
    </p:spTree>
    <p:extLst>
      <p:ext uri="{BB962C8B-B14F-4D97-AF65-F5344CB8AC3E}">
        <p14:creationId xmlns:p14="http://schemas.microsoft.com/office/powerpoint/2010/main" val="2456388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3.1 - Transport</a:t>
            </a:r>
            <a:endParaRPr lang="en-GB" sz="3000" dirty="0">
              <a:solidFill>
                <a:srgbClr val="4F81BD">
                  <a:lumMod val="75000"/>
                </a:srgbClr>
              </a:solidFill>
              <a:latin typeface="Cambria" panose="020405030504060302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37009599"/>
              </p:ext>
            </p:extLst>
          </p:nvPr>
        </p:nvGraphicFramePr>
        <p:xfrm>
          <a:off x="683568" y="1700808"/>
          <a:ext cx="7848872" cy="4248472"/>
        </p:xfrm>
        <a:graphic>
          <a:graphicData uri="http://schemas.openxmlformats.org/drawingml/2006/table">
            <a:tbl>
              <a:tblPr firstRow="1" firstCol="1" bandRow="1">
                <a:tableStyleId>{5C22544A-7EE6-4342-B048-85BDC9FD1C3A}</a:tableStyleId>
              </a:tblPr>
              <a:tblGrid>
                <a:gridCol w="7848872"/>
              </a:tblGrid>
              <a:tr h="596915">
                <a:tc>
                  <a:txBody>
                    <a:bodyPr/>
                    <a:lstStyle/>
                    <a:p>
                      <a:pPr algn="ctr">
                        <a:lnSpc>
                          <a:spcPct val="115000"/>
                        </a:lnSpc>
                        <a:spcBef>
                          <a:spcPts val="1000"/>
                        </a:spcBef>
                        <a:spcAft>
                          <a:spcPts val="0"/>
                        </a:spcAft>
                      </a:pPr>
                      <a:r>
                        <a:rPr lang="en-GB" sz="2600" dirty="0" smtClean="0">
                          <a:solidFill>
                            <a:srgbClr val="FF0000"/>
                          </a:solidFill>
                          <a:effectLst/>
                          <a:latin typeface="Cambria" panose="02040503050406030204" pitchFamily="18" charset="0"/>
                        </a:rPr>
                        <a:t>2</a:t>
                      </a:r>
                      <a:r>
                        <a:rPr lang="en-GB" sz="2600" baseline="30000" dirty="0" smtClean="0">
                          <a:solidFill>
                            <a:srgbClr val="FF0000"/>
                          </a:solidFill>
                          <a:effectLst/>
                          <a:latin typeface="Cambria" panose="02040503050406030204" pitchFamily="18" charset="0"/>
                        </a:rPr>
                        <a:t>nd</a:t>
                      </a:r>
                      <a:r>
                        <a:rPr lang="en-GB" sz="2600" dirty="0" smtClean="0">
                          <a:solidFill>
                            <a:srgbClr val="FF0000"/>
                          </a:solidFill>
                          <a:effectLst/>
                          <a:latin typeface="Cambria" panose="02040503050406030204" pitchFamily="18" charset="0"/>
                        </a:rPr>
                        <a:t> Call restrictions!!!</a:t>
                      </a:r>
                      <a:endParaRPr lang="en-GB" sz="2600" b="1" dirty="0">
                        <a:solidFill>
                          <a:srgbClr val="FF0000"/>
                        </a:solidFill>
                        <a:effectLst/>
                        <a:latin typeface="Cambria" panose="02040503050406030204" pitchFamily="18" charset="0"/>
                        <a:ea typeface="Times New Roman"/>
                        <a:cs typeface="Times New Roman"/>
                      </a:endParaRPr>
                    </a:p>
                  </a:txBody>
                  <a:tcPr marL="68580" marR="68580" marT="0" marB="0" anchor="ctr">
                    <a:solidFill>
                      <a:schemeClr val="tx2">
                        <a:lumMod val="40000"/>
                        <a:lumOff val="60000"/>
                      </a:schemeClr>
                    </a:solidFill>
                  </a:tcPr>
                </a:tc>
              </a:tr>
              <a:tr h="3651557">
                <a:tc>
                  <a:txBody>
                    <a:bodyPr/>
                    <a:lstStyle/>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400" b="0" kern="1200" dirty="0" smtClean="0">
                          <a:solidFill>
                            <a:schemeClr val="tx2">
                              <a:lumMod val="75000"/>
                            </a:schemeClr>
                          </a:solidFill>
                          <a:effectLst/>
                          <a:latin typeface="Cambria" panose="02040503050406030204" pitchFamily="18" charset="0"/>
                          <a:ea typeface="+mn-ea"/>
                          <a:cs typeface="+mn-cs"/>
                        </a:rPr>
                        <a:t>Multi/ inter-modality (especially inclusive but not limited to rail and air transport)</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400" b="0" kern="1200" dirty="0" smtClean="0">
                          <a:solidFill>
                            <a:schemeClr val="tx2">
                              <a:lumMod val="75000"/>
                            </a:schemeClr>
                          </a:solidFill>
                          <a:effectLst/>
                          <a:latin typeface="Cambria" panose="02040503050406030204" pitchFamily="18" charset="0"/>
                          <a:ea typeface="+mn-ea"/>
                          <a:cs typeface="+mn-cs"/>
                        </a:rPr>
                        <a:t>Transport safety (inclusive of ITS, if applicable)</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400" b="0" kern="1200" dirty="0" smtClean="0">
                          <a:solidFill>
                            <a:schemeClr val="tx2">
                              <a:lumMod val="75000"/>
                            </a:schemeClr>
                          </a:solidFill>
                          <a:effectLst/>
                          <a:latin typeface="Cambria" panose="02040503050406030204" pitchFamily="18" charset="0"/>
                          <a:ea typeface="+mn-ea"/>
                          <a:cs typeface="+mn-cs"/>
                        </a:rPr>
                        <a:t>IWT fleet modernisation</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400" b="0" kern="1200" dirty="0" smtClean="0">
                          <a:solidFill>
                            <a:schemeClr val="tx2">
                              <a:lumMod val="75000"/>
                            </a:schemeClr>
                          </a:solidFill>
                          <a:effectLst/>
                          <a:latin typeface="Cambria" panose="02040503050406030204" pitchFamily="18" charset="0"/>
                          <a:ea typeface="+mn-ea"/>
                          <a:cs typeface="+mn-cs"/>
                        </a:rPr>
                        <a:t>Connectivity of rural areas </a:t>
                      </a:r>
                    </a:p>
                    <a:p>
                      <a:pPr marL="342900" marR="0" lvl="0" indent="-342900" algn="l" defTabSz="914400" rtl="0" eaLnBrk="1" fontAlgn="auto" latinLnBrk="0" hangingPunct="1">
                        <a:lnSpc>
                          <a:spcPct val="115000"/>
                        </a:lnSpc>
                        <a:spcBef>
                          <a:spcPts val="1000"/>
                        </a:spcBef>
                        <a:spcAft>
                          <a:spcPts val="0"/>
                        </a:spcAft>
                        <a:buClrTx/>
                        <a:buSzTx/>
                        <a:buFont typeface="Wingdings"/>
                        <a:buChar char=""/>
                        <a:tabLst/>
                        <a:defRPr/>
                      </a:pPr>
                      <a:r>
                        <a:rPr lang="en-GB" sz="2400" b="0" kern="1200" dirty="0" smtClean="0">
                          <a:solidFill>
                            <a:schemeClr val="tx2">
                              <a:lumMod val="75000"/>
                            </a:schemeClr>
                          </a:solidFill>
                          <a:effectLst/>
                          <a:latin typeface="Cambria" panose="02040503050406030204" pitchFamily="18" charset="0"/>
                          <a:ea typeface="+mn-ea"/>
                          <a:cs typeface="+mn-cs"/>
                        </a:rPr>
                        <a:t>Improvement of public transport</a:t>
                      </a:r>
                    </a:p>
                  </a:txBody>
                  <a:tcPr marL="68580" marR="68580"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3807714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3.2 - Energy</a:t>
            </a:r>
            <a:endParaRPr lang="en-GB" sz="3000" dirty="0">
              <a:solidFill>
                <a:srgbClr val="4F81BD">
                  <a:lumMod val="75000"/>
                </a:srgbClr>
              </a:solidFill>
              <a:latin typeface="Cambria" panose="02040503050406030204" pitchFamily="18" charset="0"/>
            </a:endParaRPr>
          </a:p>
        </p:txBody>
      </p:sp>
      <p:sp>
        <p:nvSpPr>
          <p:cNvPr id="9" name="Rectangle 8"/>
          <p:cNvSpPr/>
          <p:nvPr/>
        </p:nvSpPr>
        <p:spPr>
          <a:xfrm>
            <a:off x="611560" y="1700808"/>
            <a:ext cx="7920880" cy="954107"/>
          </a:xfrm>
          <a:prstGeom prst="rect">
            <a:avLst/>
          </a:prstGeom>
        </p:spPr>
        <p:txBody>
          <a:bodyPr wrap="square">
            <a:spAutoFit/>
          </a:bodyPr>
          <a:lstStyle/>
          <a:p>
            <a:r>
              <a:rPr lang="en-GB" sz="2800" b="1" dirty="0" smtClean="0">
                <a:solidFill>
                  <a:srgbClr val="4F81BD"/>
                </a:solidFill>
                <a:latin typeface="Cambria" pitchFamily="18" charset="0"/>
              </a:rPr>
              <a:t>So 3.2 Improve </a:t>
            </a:r>
            <a:r>
              <a:rPr lang="en-GB" sz="2800" b="1" dirty="0">
                <a:solidFill>
                  <a:srgbClr val="4F81BD"/>
                </a:solidFill>
                <a:latin typeface="Cambria" pitchFamily="18" charset="0"/>
              </a:rPr>
              <a:t>energy security and energy </a:t>
            </a:r>
            <a:r>
              <a:rPr lang="en-GB" sz="2800" b="1" dirty="0" smtClean="0">
                <a:solidFill>
                  <a:srgbClr val="4F81BD"/>
                </a:solidFill>
                <a:latin typeface="Cambria" pitchFamily="18" charset="0"/>
              </a:rPr>
              <a:t>efficiency </a:t>
            </a:r>
            <a:endParaRPr lang="en-GB" sz="2800" b="1" dirty="0">
              <a:solidFill>
                <a:srgbClr val="4F81BD"/>
              </a:solidFill>
              <a:latin typeface="Cambria"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31" y="2852936"/>
            <a:ext cx="2970765" cy="2520280"/>
          </a:xfrm>
          <a:prstGeom prst="rect">
            <a:avLst/>
          </a:prstGeom>
        </p:spPr>
      </p:pic>
      <p:sp>
        <p:nvSpPr>
          <p:cNvPr id="11" name="Rectangle 10"/>
          <p:cNvSpPr/>
          <p:nvPr/>
        </p:nvSpPr>
        <p:spPr>
          <a:xfrm>
            <a:off x="4320480" y="2420888"/>
            <a:ext cx="4572000" cy="3693319"/>
          </a:xfrm>
          <a:prstGeom prst="rect">
            <a:avLst/>
          </a:prstGeom>
        </p:spPr>
        <p:txBody>
          <a:bodyPr>
            <a:spAutoFit/>
          </a:bodyPr>
          <a:lstStyle/>
          <a:p>
            <a:r>
              <a:rPr lang="en-GB" sz="2600" dirty="0">
                <a:solidFill>
                  <a:schemeClr val="tx2">
                    <a:lumMod val="75000"/>
                  </a:schemeClr>
                </a:solidFill>
                <a:latin typeface="Cambria" pitchFamily="18" charset="0"/>
              </a:rPr>
              <a:t>Contribute to the energy security and energy efficiency of the region BY supporting the development of joint regional storage and distribution solutions and strategies for increasing energy efficiency and renewable energy usage.</a:t>
            </a:r>
          </a:p>
        </p:txBody>
      </p:sp>
      <p:sp>
        <p:nvSpPr>
          <p:cNvPr id="12" name="Rectangle 11"/>
          <p:cNvSpPr/>
          <p:nvPr/>
        </p:nvSpPr>
        <p:spPr>
          <a:xfrm>
            <a:off x="611560" y="5590987"/>
            <a:ext cx="3816424" cy="430887"/>
          </a:xfrm>
          <a:prstGeom prst="rect">
            <a:avLst/>
          </a:prstGeom>
        </p:spPr>
        <p:txBody>
          <a:bodyPr wrap="square">
            <a:spAutoFit/>
          </a:bodyPr>
          <a:lstStyle/>
          <a:p>
            <a:r>
              <a:rPr lang="en-US" sz="2200" b="1" dirty="0" smtClean="0">
                <a:solidFill>
                  <a:srgbClr val="FF0000"/>
                </a:solidFill>
                <a:latin typeface="Cambria" pitchFamily="18" charset="0"/>
              </a:rPr>
              <a:t>No restrictions for 2</a:t>
            </a:r>
            <a:r>
              <a:rPr lang="en-US" sz="2200" b="1" baseline="30000" dirty="0" smtClean="0">
                <a:solidFill>
                  <a:srgbClr val="FF0000"/>
                </a:solidFill>
                <a:latin typeface="Cambria" pitchFamily="18" charset="0"/>
              </a:rPr>
              <a:t>nd</a:t>
            </a:r>
            <a:r>
              <a:rPr lang="en-US" sz="2200" b="1" dirty="0" smtClean="0">
                <a:solidFill>
                  <a:srgbClr val="FF0000"/>
                </a:solidFill>
                <a:latin typeface="Cambria" pitchFamily="18" charset="0"/>
              </a:rPr>
              <a:t> Call!</a:t>
            </a:r>
            <a:endParaRPr lang="en-GB" sz="2200" b="1" dirty="0">
              <a:solidFill>
                <a:srgbClr val="FF0000"/>
              </a:solidFill>
              <a:latin typeface="Cambria" pitchFamily="18" charset="0"/>
            </a:endParaRPr>
          </a:p>
        </p:txBody>
      </p:sp>
    </p:spTree>
    <p:extLst>
      <p:ext uri="{BB962C8B-B14F-4D97-AF65-F5344CB8AC3E}">
        <p14:creationId xmlns:p14="http://schemas.microsoft.com/office/powerpoint/2010/main" val="2136669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SO 3.2 - Energy</a:t>
            </a:r>
            <a:endParaRPr lang="en-GB" sz="3000" dirty="0">
              <a:solidFill>
                <a:srgbClr val="4F81BD">
                  <a:lumMod val="75000"/>
                </a:srgbClr>
              </a:solidFill>
              <a:latin typeface="Cambria" panose="020405030504060302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61555281"/>
              </p:ext>
            </p:extLst>
          </p:nvPr>
        </p:nvGraphicFramePr>
        <p:xfrm>
          <a:off x="611560" y="1484784"/>
          <a:ext cx="7776864" cy="4864115"/>
        </p:xfrm>
        <a:graphic>
          <a:graphicData uri="http://schemas.openxmlformats.org/drawingml/2006/table">
            <a:tbl>
              <a:tblPr firstRow="1" firstCol="1" bandRow="1">
                <a:tableStyleId>{5C22544A-7EE6-4342-B048-85BDC9FD1C3A}</a:tableStyleId>
              </a:tblPr>
              <a:tblGrid>
                <a:gridCol w="3934494"/>
                <a:gridCol w="3842370"/>
              </a:tblGrid>
              <a:tr h="596915">
                <a:tc>
                  <a:txBody>
                    <a:bodyPr/>
                    <a:lstStyle/>
                    <a:p>
                      <a:pPr algn="just">
                        <a:lnSpc>
                          <a:spcPct val="115000"/>
                        </a:lnSpc>
                        <a:spcBef>
                          <a:spcPts val="1000"/>
                        </a:spcBef>
                        <a:spcAft>
                          <a:spcPts val="0"/>
                        </a:spcAft>
                      </a:pPr>
                      <a:r>
                        <a:rPr lang="en-GB" sz="1600" dirty="0" smtClean="0">
                          <a:effectLst/>
                          <a:latin typeface="Cambria" panose="02040503050406030204" pitchFamily="18" charset="0"/>
                        </a:rPr>
                        <a:t>                 Topics </a:t>
                      </a:r>
                      <a:r>
                        <a:rPr lang="en-GB" sz="1600" dirty="0">
                          <a:effectLst/>
                          <a:latin typeface="Cambria" panose="02040503050406030204" pitchFamily="18" charset="0"/>
                        </a:rPr>
                        <a:t>addressed by the DTP</a:t>
                      </a:r>
                      <a:endParaRPr lang="en-GB" sz="1600" b="1" dirty="0">
                        <a:solidFill>
                          <a:srgbClr val="4F81BD"/>
                        </a:solidFill>
                        <a:effectLst/>
                        <a:latin typeface="Cambria" panose="02040503050406030204" pitchFamily="18" charset="0"/>
                        <a:ea typeface="Times New Roman"/>
                        <a:cs typeface="Times New Roman"/>
                      </a:endParaRPr>
                    </a:p>
                  </a:txBody>
                  <a:tcPr marL="68580" marR="68580" marT="0" marB="0" anchor="ctr"/>
                </a:tc>
                <a:tc>
                  <a:txBody>
                    <a:bodyPr/>
                    <a:lstStyle/>
                    <a:p>
                      <a:pPr algn="just">
                        <a:lnSpc>
                          <a:spcPct val="115000"/>
                        </a:lnSpc>
                        <a:spcBef>
                          <a:spcPts val="1000"/>
                        </a:spcBef>
                        <a:spcAft>
                          <a:spcPts val="0"/>
                        </a:spcAft>
                      </a:pPr>
                      <a:r>
                        <a:rPr lang="en-GB" sz="1600" dirty="0" smtClean="0">
                          <a:effectLst/>
                          <a:latin typeface="Cambria" panose="02040503050406030204" pitchFamily="18" charset="0"/>
                        </a:rPr>
                        <a:t>          Topics </a:t>
                      </a:r>
                      <a:r>
                        <a:rPr lang="en-GB" sz="1600" dirty="0">
                          <a:effectLst/>
                          <a:latin typeface="Cambria" panose="02040503050406030204" pitchFamily="18" charset="0"/>
                        </a:rPr>
                        <a:t>NOT addressed by the DTP</a:t>
                      </a:r>
                      <a:endParaRPr lang="en-GB" sz="1600" b="1" dirty="0">
                        <a:solidFill>
                          <a:srgbClr val="4F81BD"/>
                        </a:solidFill>
                        <a:effectLst/>
                        <a:latin typeface="Cambria" panose="02040503050406030204" pitchFamily="18" charset="0"/>
                        <a:ea typeface="Times New Roman"/>
                        <a:cs typeface="Times New Roman"/>
                      </a:endParaRPr>
                    </a:p>
                  </a:txBody>
                  <a:tcPr marL="68580" marR="68580" marT="0" marB="0" anchor="ctr"/>
                </a:tc>
              </a:tr>
              <a:tr h="3651557">
                <a:tc>
                  <a:txBody>
                    <a:bodyPr/>
                    <a:lstStyle/>
                    <a:p>
                      <a:r>
                        <a:rPr lang="en-US" sz="2000" b="0" kern="1200" dirty="0" smtClean="0">
                          <a:solidFill>
                            <a:schemeClr val="tx2">
                              <a:lumMod val="75000"/>
                            </a:schemeClr>
                          </a:solidFill>
                          <a:effectLst/>
                          <a:latin typeface="Cambria" panose="02040503050406030204" pitchFamily="18" charset="0"/>
                          <a:ea typeface="+mn-ea"/>
                          <a:cs typeface="+mn-cs"/>
                        </a:rPr>
                        <a:t>SO covers a niche area related to smart energy distribution, storage and transmission systems and distributed generation from renewable sources:</a:t>
                      </a:r>
                      <a:endParaRPr lang="en-GB" sz="2000" b="0" kern="1200" dirty="0" smtClean="0">
                        <a:solidFill>
                          <a:schemeClr val="tx2">
                            <a:lumMod val="75000"/>
                          </a:schemeClr>
                        </a:solidFill>
                        <a:effectLst/>
                        <a:latin typeface="Cambria" panose="02040503050406030204" pitchFamily="18" charset="0"/>
                        <a:ea typeface="+mn-ea"/>
                        <a:cs typeface="+mn-cs"/>
                      </a:endParaRPr>
                    </a:p>
                    <a:p>
                      <a:pPr marL="342900" lvl="0" indent="-342900">
                        <a:buFont typeface="Wingdings" panose="05000000000000000000" pitchFamily="2" charset="2"/>
                        <a:buChar char="Ø"/>
                      </a:pPr>
                      <a:r>
                        <a:rPr lang="en-US" sz="2000" b="0" kern="1200" dirty="0" smtClean="0">
                          <a:solidFill>
                            <a:schemeClr val="tx2">
                              <a:lumMod val="75000"/>
                            </a:schemeClr>
                          </a:solidFill>
                          <a:effectLst/>
                          <a:latin typeface="Cambria" panose="02040503050406030204" pitchFamily="18" charset="0"/>
                          <a:ea typeface="+mn-ea"/>
                          <a:cs typeface="+mn-cs"/>
                        </a:rPr>
                        <a:t>Development of smart grids and integration of RES </a:t>
                      </a:r>
                      <a:endParaRPr lang="en-GB" sz="2000" b="0" kern="1200" dirty="0" smtClean="0">
                        <a:solidFill>
                          <a:schemeClr val="tx2">
                            <a:lumMod val="75000"/>
                          </a:schemeClr>
                        </a:solidFill>
                        <a:effectLst/>
                        <a:latin typeface="Cambria" panose="02040503050406030204" pitchFamily="18" charset="0"/>
                        <a:ea typeface="+mn-ea"/>
                        <a:cs typeface="+mn-cs"/>
                      </a:endParaRPr>
                    </a:p>
                    <a:p>
                      <a:pPr marL="342900" lvl="0" indent="-342900">
                        <a:buFont typeface="Wingdings" panose="05000000000000000000" pitchFamily="2" charset="2"/>
                        <a:buChar char="Ø"/>
                      </a:pPr>
                      <a:r>
                        <a:rPr lang="en-US" sz="2000" b="0" kern="1200" dirty="0" smtClean="0">
                          <a:solidFill>
                            <a:schemeClr val="tx2">
                              <a:lumMod val="75000"/>
                            </a:schemeClr>
                          </a:solidFill>
                          <a:effectLst/>
                          <a:latin typeface="Cambria" panose="02040503050406030204" pitchFamily="18" charset="0"/>
                          <a:ea typeface="+mn-ea"/>
                          <a:cs typeface="+mn-cs"/>
                        </a:rPr>
                        <a:t>Regional energy planning and distribution</a:t>
                      </a:r>
                      <a:endParaRPr lang="en-GB" sz="2000" b="0" kern="1200" dirty="0" smtClean="0">
                        <a:solidFill>
                          <a:schemeClr val="tx2">
                            <a:lumMod val="75000"/>
                          </a:schemeClr>
                        </a:solidFill>
                        <a:effectLst/>
                        <a:latin typeface="Cambria" panose="02040503050406030204" pitchFamily="18" charset="0"/>
                        <a:ea typeface="+mn-ea"/>
                        <a:cs typeface="+mn-cs"/>
                      </a:endParaRPr>
                    </a:p>
                    <a:p>
                      <a:pPr marL="342900" lvl="0" indent="-342900">
                        <a:buFont typeface="Wingdings" panose="05000000000000000000" pitchFamily="2" charset="2"/>
                        <a:buChar char="Ø"/>
                      </a:pPr>
                      <a:r>
                        <a:rPr lang="en-US" sz="2000" b="0" kern="1200" dirty="0" smtClean="0">
                          <a:solidFill>
                            <a:schemeClr val="tx2">
                              <a:lumMod val="75000"/>
                            </a:schemeClr>
                          </a:solidFill>
                          <a:effectLst/>
                          <a:latin typeface="Cambria" panose="02040503050406030204" pitchFamily="18" charset="0"/>
                          <a:ea typeface="+mn-ea"/>
                          <a:cs typeface="+mn-cs"/>
                        </a:rPr>
                        <a:t>Security of energy supply through a better exploitation of RES</a:t>
                      </a:r>
                      <a:endParaRPr lang="en-GB" sz="2000" b="0" kern="1200" dirty="0">
                        <a:solidFill>
                          <a:schemeClr val="tx2">
                            <a:lumMod val="75000"/>
                          </a:schemeClr>
                        </a:solidFill>
                        <a:effectLst/>
                        <a:latin typeface="Cambria" panose="02040503050406030204" pitchFamily="18" charset="0"/>
                        <a:ea typeface="+mn-ea"/>
                        <a:cs typeface="+mn-cs"/>
                      </a:endParaRPr>
                    </a:p>
                  </a:txBody>
                  <a:tcPr marL="68580" marR="68580" marT="0" marB="0">
                    <a:solidFill>
                      <a:schemeClr val="accent1">
                        <a:lumMod val="20000"/>
                        <a:lumOff val="80000"/>
                      </a:schemeClr>
                    </a:solidFill>
                  </a:tcPr>
                </a:tc>
                <a:tc>
                  <a:txBody>
                    <a:bodyPr/>
                    <a:lstStyle/>
                    <a:p>
                      <a:pPr marL="342900" lvl="0" indent="-342900">
                        <a:buFont typeface="Wingdings" panose="05000000000000000000" pitchFamily="2" charset="2"/>
                        <a:buChar char="Ø"/>
                      </a:pPr>
                      <a:r>
                        <a:rPr lang="en-US" sz="2000" kern="1200" dirty="0" smtClean="0">
                          <a:solidFill>
                            <a:schemeClr val="tx2">
                              <a:lumMod val="75000"/>
                            </a:schemeClr>
                          </a:solidFill>
                          <a:effectLst/>
                          <a:latin typeface="Cambria" panose="02040503050406030204" pitchFamily="18" charset="0"/>
                          <a:ea typeface="+mn-ea"/>
                          <a:cs typeface="+mn-cs"/>
                        </a:rPr>
                        <a:t>Development of specific installations, prototypes or technologies</a:t>
                      </a:r>
                      <a:endParaRPr lang="en-GB" sz="2000" kern="1200" dirty="0" smtClean="0">
                        <a:solidFill>
                          <a:schemeClr val="tx2">
                            <a:lumMod val="75000"/>
                          </a:schemeClr>
                        </a:solidFill>
                        <a:effectLst/>
                        <a:latin typeface="Cambria" panose="02040503050406030204" pitchFamily="18" charset="0"/>
                        <a:ea typeface="+mn-ea"/>
                        <a:cs typeface="+mn-cs"/>
                      </a:endParaRPr>
                    </a:p>
                    <a:p>
                      <a:pPr marL="342900" lvl="0" indent="-342900">
                        <a:buFont typeface="Wingdings" panose="05000000000000000000" pitchFamily="2" charset="2"/>
                        <a:buChar char="Ø"/>
                      </a:pPr>
                      <a:r>
                        <a:rPr lang="en-US" sz="2000" kern="1200" dirty="0" smtClean="0">
                          <a:solidFill>
                            <a:schemeClr val="tx2">
                              <a:lumMod val="75000"/>
                            </a:schemeClr>
                          </a:solidFill>
                          <a:effectLst/>
                          <a:latin typeface="Cambria" panose="02040503050406030204" pitchFamily="18" charset="0"/>
                          <a:ea typeface="+mn-ea"/>
                          <a:cs typeface="+mn-cs"/>
                        </a:rPr>
                        <a:t>Implementation of actions solely aiming the alignment to specific standards, directives or local commitments</a:t>
                      </a:r>
                      <a:endParaRPr lang="en-GB" sz="2000" kern="1200" dirty="0" smtClean="0">
                        <a:solidFill>
                          <a:schemeClr val="tx2">
                            <a:lumMod val="75000"/>
                          </a:schemeClr>
                        </a:solidFill>
                        <a:effectLst/>
                        <a:latin typeface="Cambria" panose="02040503050406030204" pitchFamily="18" charset="0"/>
                        <a:ea typeface="+mn-ea"/>
                        <a:cs typeface="+mn-cs"/>
                      </a:endParaRPr>
                    </a:p>
                    <a:p>
                      <a:pPr marL="342900" lvl="0" indent="-342900">
                        <a:buFont typeface="Wingdings" panose="05000000000000000000" pitchFamily="2" charset="2"/>
                        <a:buChar char="Ø"/>
                      </a:pPr>
                      <a:r>
                        <a:rPr lang="en-US" sz="2000" kern="1200" dirty="0" smtClean="0">
                          <a:solidFill>
                            <a:schemeClr val="tx2">
                              <a:lumMod val="75000"/>
                            </a:schemeClr>
                          </a:solidFill>
                          <a:effectLst/>
                          <a:latin typeface="Cambria" panose="02040503050406030204" pitchFamily="18" charset="0"/>
                          <a:ea typeface="+mn-ea"/>
                          <a:cs typeface="+mn-cs"/>
                        </a:rPr>
                        <a:t>Indirect approaches (energy efficiency through awareness raising actions/ training of energy managers)</a:t>
                      </a:r>
                      <a:endParaRPr lang="en-GB" sz="2000" kern="1200" dirty="0" smtClean="0">
                        <a:solidFill>
                          <a:schemeClr val="tx2">
                            <a:lumMod val="75000"/>
                          </a:schemeClr>
                        </a:solidFill>
                        <a:effectLst/>
                        <a:latin typeface="Cambria" panose="02040503050406030204" pitchFamily="18" charset="0"/>
                        <a:ea typeface="+mn-ea"/>
                        <a:cs typeface="+mn-cs"/>
                      </a:endParaRPr>
                    </a:p>
                    <a:p>
                      <a:pPr marL="342900" indent="-342900">
                        <a:buFont typeface="Wingdings" panose="05000000000000000000" pitchFamily="2" charset="2"/>
                        <a:buChar char="Ø"/>
                      </a:pPr>
                      <a:r>
                        <a:rPr lang="en-US" sz="2000" kern="1200" dirty="0" smtClean="0">
                          <a:solidFill>
                            <a:schemeClr val="tx2">
                              <a:lumMod val="75000"/>
                            </a:schemeClr>
                          </a:solidFill>
                          <a:effectLst/>
                          <a:latin typeface="Cambria" panose="02040503050406030204" pitchFamily="18" charset="0"/>
                          <a:ea typeface="+mn-ea"/>
                          <a:cs typeface="+mn-cs"/>
                        </a:rPr>
                        <a:t>The shift towards low-carbon economy</a:t>
                      </a:r>
                      <a:r>
                        <a:rPr lang="en-GB" sz="2000" dirty="0" smtClean="0">
                          <a:solidFill>
                            <a:schemeClr val="tx2">
                              <a:lumMod val="75000"/>
                            </a:schemeClr>
                          </a:solidFill>
                          <a:effectLst/>
                          <a:latin typeface="Cambria" panose="02040503050406030204" pitchFamily="18" charset="0"/>
                        </a:rPr>
                        <a:t> -</a:t>
                      </a:r>
                      <a:r>
                        <a:rPr lang="en-GB" sz="2000" baseline="0" dirty="0" smtClean="0">
                          <a:solidFill>
                            <a:schemeClr val="tx2">
                              <a:lumMod val="75000"/>
                            </a:schemeClr>
                          </a:solidFill>
                          <a:effectLst/>
                          <a:latin typeface="Cambria" panose="02040503050406030204" pitchFamily="18" charset="0"/>
                        </a:rPr>
                        <a:t> </a:t>
                      </a:r>
                      <a:r>
                        <a:rPr lang="en-GB" sz="2000" dirty="0" smtClean="0">
                          <a:solidFill>
                            <a:schemeClr val="tx2">
                              <a:lumMod val="75000"/>
                            </a:schemeClr>
                          </a:solidFill>
                          <a:effectLst/>
                          <a:latin typeface="Cambria" panose="02040503050406030204" pitchFamily="18" charset="0"/>
                        </a:rPr>
                        <a:t>E</a:t>
                      </a:r>
                      <a:r>
                        <a:rPr lang="en-US" sz="2000" kern="1200" dirty="0" smtClean="0">
                          <a:solidFill>
                            <a:schemeClr val="tx2">
                              <a:lumMod val="75000"/>
                            </a:schemeClr>
                          </a:solidFill>
                          <a:effectLst/>
                          <a:latin typeface="Cambria" panose="02040503050406030204" pitchFamily="18" charset="0"/>
                          <a:ea typeface="+mn-ea"/>
                          <a:cs typeface="+mn-cs"/>
                        </a:rPr>
                        <a:t>RDF Regulation 1301/2013, Art.5, (4)</a:t>
                      </a:r>
                      <a:endParaRPr lang="en-GB" sz="2000" kern="1200" dirty="0">
                        <a:solidFill>
                          <a:schemeClr val="tx2">
                            <a:lumMod val="75000"/>
                          </a:schemeClr>
                        </a:solidFill>
                        <a:effectLst/>
                        <a:latin typeface="Cambria" panose="02040503050406030204" pitchFamily="18" charset="0"/>
                        <a:ea typeface="+mn-ea"/>
                        <a:cs typeface="+mn-cs"/>
                      </a:endParaRPr>
                    </a:p>
                  </a:txBody>
                  <a:tcPr marL="68580" marR="68580" marT="0" marB="0">
                    <a:solidFill>
                      <a:schemeClr val="accent1">
                        <a:lumMod val="20000"/>
                        <a:lumOff val="80000"/>
                      </a:schemeClr>
                    </a:solidFill>
                  </a:tcPr>
                </a:tc>
              </a:tr>
            </a:tbl>
          </a:graphicData>
        </a:graphic>
      </p:graphicFrame>
      <p:pic>
        <p:nvPicPr>
          <p:cNvPr id="13" name="Picture 12" descr="C:\Users\gomezge\AppData\Local\Microsoft\Windows\Temporary Internet Files\Content.IE5\QZU3TO80\ok-2[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570" y="1556792"/>
            <a:ext cx="414337" cy="414337"/>
          </a:xfrm>
          <a:prstGeom prst="rect">
            <a:avLst/>
          </a:prstGeom>
          <a:noFill/>
          <a:ln>
            <a:noFill/>
          </a:ln>
        </p:spPr>
      </p:pic>
      <p:pic>
        <p:nvPicPr>
          <p:cNvPr id="14" name="Picture 13" descr="C:\Users\gomezge\AppData\Local\Microsoft\Windows\Temporary Internet Files\Content.IE5\6HDFN820\Cute-Ball-Stop-icon[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583357"/>
            <a:ext cx="442913" cy="414337"/>
          </a:xfrm>
          <a:prstGeom prst="rect">
            <a:avLst/>
          </a:prstGeom>
          <a:noFill/>
          <a:ln>
            <a:noFill/>
          </a:ln>
        </p:spPr>
      </p:pic>
    </p:spTree>
    <p:extLst>
      <p:ext uri="{BB962C8B-B14F-4D97-AF65-F5344CB8AC3E}">
        <p14:creationId xmlns:p14="http://schemas.microsoft.com/office/powerpoint/2010/main" val="1247525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594719"/>
          </a:xfrm>
        </p:spPr>
        <p:txBody>
          <a:bodyPr>
            <a:normAutofit/>
          </a:bodyPr>
          <a:lstStyle/>
          <a:p>
            <a:pPr algn="r"/>
            <a:r>
              <a:rPr lang="en-US" sz="2400" b="1" dirty="0">
                <a:solidFill>
                  <a:schemeClr val="tx2">
                    <a:lumMod val="75000"/>
                  </a:schemeClr>
                </a:solidFill>
                <a:latin typeface="Cambria" panose="02040503050406030204" pitchFamily="18" charset="0"/>
                <a:ea typeface="Arial Unicode MS"/>
                <a:cs typeface="Times New Roman"/>
              </a:rPr>
              <a:t>Project Officer PA3</a:t>
            </a:r>
            <a:br>
              <a:rPr lang="en-US" sz="2400" b="1"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rPr>
              <a:t>Ana Leganel</a:t>
            </a:r>
            <a:br>
              <a:rPr lang="en-US" sz="2400" dirty="0">
                <a:solidFill>
                  <a:schemeClr val="tx2">
                    <a:lumMod val="75000"/>
                  </a:schemeClr>
                </a:solidFill>
                <a:latin typeface="Cambria" panose="02040503050406030204" pitchFamily="18" charset="0"/>
                <a:ea typeface="Arial Unicode MS"/>
                <a:cs typeface="Times New Roman"/>
              </a:rPr>
            </a:br>
            <a:r>
              <a:rPr lang="en-US" sz="2400" dirty="0">
                <a:solidFill>
                  <a:schemeClr val="tx2">
                    <a:lumMod val="75000"/>
                  </a:schemeClr>
                </a:solidFill>
                <a:latin typeface="Cambria" panose="02040503050406030204" pitchFamily="18" charset="0"/>
                <a:ea typeface="Arial Unicode MS"/>
                <a:cs typeface="Times New Roman"/>
                <a:hlinkClick r:id="rId3"/>
              </a:rPr>
              <a:t>ana.leganel@interreg-danube.eu</a:t>
            </a:r>
            <a:r>
              <a:rPr lang="en-US" sz="2400" dirty="0">
                <a:solidFill>
                  <a:schemeClr val="tx2">
                    <a:lumMod val="75000"/>
                  </a:schemeClr>
                </a:solidFill>
                <a:latin typeface="Cambria" panose="02040503050406030204" pitchFamily="18" charset="0"/>
                <a:ea typeface="Arial Unicode MS"/>
                <a:cs typeface="Times New Roman"/>
              </a:rPr>
              <a:t/>
            </a:r>
            <a:br>
              <a:rPr lang="en-US" sz="2400" dirty="0">
                <a:solidFill>
                  <a:schemeClr val="tx2">
                    <a:lumMod val="75000"/>
                  </a:schemeClr>
                </a:solidFill>
                <a:latin typeface="Cambria" panose="02040503050406030204" pitchFamily="18" charset="0"/>
                <a:ea typeface="Arial Unicode MS"/>
                <a:cs typeface="Times New Roman"/>
              </a:rPr>
            </a:br>
            <a:r>
              <a:rPr lang="en-US" sz="2400" b="1" dirty="0">
                <a:solidFill>
                  <a:schemeClr val="tx2">
                    <a:lumMod val="75000"/>
                  </a:schemeClr>
                </a:solidFill>
                <a:latin typeface="Cambria" panose="02040503050406030204" pitchFamily="18" charset="0"/>
              </a:rPr>
              <a:t>+36 1 </a:t>
            </a:r>
            <a:r>
              <a:rPr lang="en-GB" sz="2400" b="1" dirty="0">
                <a:solidFill>
                  <a:schemeClr val="tx2">
                    <a:lumMod val="75000"/>
                  </a:schemeClr>
                </a:solidFill>
                <a:latin typeface="Cambria" panose="02040503050406030204" pitchFamily="18" charset="0"/>
              </a:rPr>
              <a:t>795 5338</a:t>
            </a:r>
          </a:p>
        </p:txBody>
      </p:sp>
      <p:sp>
        <p:nvSpPr>
          <p:cNvPr id="7" name="Alcím 2"/>
          <p:cNvSpPr>
            <a:spLocks noGrp="1"/>
          </p:cNvSpPr>
          <p:nvPr>
            <p:ph type="subTitle" idx="1"/>
          </p:nvPr>
        </p:nvSpPr>
        <p:spPr/>
        <p:txBody>
          <a:bodyPr>
            <a:normAutofit fontScale="70000" lnSpcReduction="20000"/>
          </a:bodyPr>
          <a:lstStyle/>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Contact details </a:t>
            </a:r>
            <a:r>
              <a:rPr lang="en-US" sz="3000" dirty="0" smtClean="0">
                <a:solidFill>
                  <a:srgbClr val="4F81BD">
                    <a:lumMod val="75000"/>
                  </a:srgbClr>
                </a:solidFill>
                <a:latin typeface="Cambria" panose="02040503050406030204" pitchFamily="18" charset="0"/>
              </a:rPr>
              <a:t>PA3</a:t>
            </a:r>
            <a:endParaRPr lang="en-GB" sz="3000" dirty="0">
              <a:solidFill>
                <a:srgbClr val="4F81BD">
                  <a:lumMod val="75000"/>
                </a:srgbClr>
              </a:solidFill>
              <a:latin typeface="Cambria" panose="02040503050406030204" pitchFamily="18" charset="0"/>
            </a:endParaRPr>
          </a:p>
        </p:txBody>
      </p:sp>
      <p:pic>
        <p:nvPicPr>
          <p:cNvPr id="3074" name="Picture 2" descr="Image result for contact details ic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31" y="1988840"/>
            <a:ext cx="2605341" cy="260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46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r>
              <a:rPr lang="en-US" sz="2600" dirty="0" smtClean="0">
                <a:solidFill>
                  <a:srgbClr val="244061"/>
                </a:solidFill>
                <a:latin typeface="Cambria"/>
                <a:ea typeface="Arial Unicode MS"/>
                <a:cs typeface="Times New Roman"/>
              </a:rPr>
              <a:t>Maximum duration of projects:</a:t>
            </a:r>
          </a:p>
          <a:p>
            <a:r>
              <a:rPr lang="en-US" sz="2600" dirty="0" smtClean="0">
                <a:solidFill>
                  <a:srgbClr val="244061"/>
                </a:solidFill>
                <a:latin typeface="Cambria"/>
                <a:ea typeface="Arial Unicode MS"/>
                <a:cs typeface="Times New Roman"/>
              </a:rPr>
              <a:t>36 months</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How long can a project be?</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705" y="3645023"/>
            <a:ext cx="2686326" cy="16937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29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r>
              <a:rPr lang="en-US" sz="2000" b="1" dirty="0" smtClean="0">
                <a:solidFill>
                  <a:srgbClr val="244061"/>
                </a:solidFill>
                <a:latin typeface="Cambria"/>
                <a:ea typeface="Arial Unicode MS"/>
                <a:cs typeface="Times New Roman"/>
              </a:rPr>
              <a:t>Budget of the 2</a:t>
            </a:r>
            <a:r>
              <a:rPr lang="en-US" sz="2000" b="1" baseline="30000" dirty="0" smtClean="0">
                <a:solidFill>
                  <a:srgbClr val="244061"/>
                </a:solidFill>
                <a:latin typeface="Cambria"/>
                <a:ea typeface="Arial Unicode MS"/>
                <a:cs typeface="Times New Roman"/>
              </a:rPr>
              <a:t>nd</a:t>
            </a:r>
            <a:r>
              <a:rPr lang="en-US" sz="2000" b="1" dirty="0" smtClean="0">
                <a:solidFill>
                  <a:srgbClr val="244061"/>
                </a:solidFill>
                <a:latin typeface="Cambria"/>
                <a:ea typeface="Arial Unicode MS"/>
                <a:cs typeface="Times New Roman"/>
              </a:rPr>
              <a:t> Call for Proposals</a:t>
            </a:r>
            <a:r>
              <a:rPr lang="hu-HU" sz="2000" b="1" dirty="0" smtClean="0">
                <a:solidFill>
                  <a:srgbClr val="244061"/>
                </a:solidFill>
                <a:latin typeface="Cambria"/>
                <a:ea typeface="Arial Unicode MS"/>
                <a:cs typeface="Times New Roman"/>
              </a:rPr>
              <a:t> </a:t>
            </a:r>
            <a:r>
              <a:rPr lang="hu-HU" sz="2000" b="1" dirty="0" err="1" smtClean="0">
                <a:solidFill>
                  <a:srgbClr val="244061"/>
                </a:solidFill>
                <a:latin typeface="Cambria"/>
                <a:ea typeface="Arial Unicode MS"/>
                <a:cs typeface="Times New Roman"/>
              </a:rPr>
              <a:t>in</a:t>
            </a:r>
            <a:r>
              <a:rPr lang="hu-HU" sz="2000" b="1" dirty="0" smtClean="0">
                <a:solidFill>
                  <a:srgbClr val="244061"/>
                </a:solidFill>
                <a:latin typeface="Cambria"/>
                <a:ea typeface="Arial Unicode MS"/>
                <a:cs typeface="Times New Roman"/>
              </a:rPr>
              <a:t> EUR</a:t>
            </a:r>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How much money do I have?</a:t>
            </a:r>
            <a:endParaRPr lang="en-GB" sz="3000" dirty="0">
              <a:solidFill>
                <a:srgbClr val="4F81BD">
                  <a:lumMod val="75000"/>
                </a:srgbClr>
              </a:solidFill>
              <a:latin typeface="Cambria" panose="020405030504060302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2123529"/>
            <a:ext cx="8004175"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355976" y="2123529"/>
            <a:ext cx="2808312" cy="40417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en-US" sz="2400" b="1" dirty="0" smtClean="0">
                <a:ln w="18000">
                  <a:solidFill>
                    <a:srgbClr val="FF0000"/>
                  </a:solidFill>
                  <a:prstDash val="solid"/>
                  <a:miter lim="800000"/>
                </a:ln>
                <a:noFill/>
                <a:effectLst>
                  <a:outerShdw blurRad="25500" dist="23000" dir="7020000" algn="tl">
                    <a:srgbClr val="000000">
                      <a:alpha val="50000"/>
                    </a:srgbClr>
                  </a:outerShdw>
                </a:effectLst>
              </a:rPr>
              <a:t>Planned to be available at the launch of the call!</a:t>
            </a:r>
            <a:endParaRPr lang="en-GB" sz="2400" b="1" dirty="0">
              <a:ln w="18000">
                <a:solidFill>
                  <a:srgbClr val="FF0000"/>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78977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772816"/>
            <a:ext cx="7270576" cy="3240360"/>
          </a:xfrm>
        </p:spPr>
        <p:txBody>
          <a:bodyPr anchor="t">
            <a:normAutofit/>
          </a:bodyPr>
          <a:lstStyle/>
          <a:p>
            <a:pPr algn="l"/>
            <a:r>
              <a:rPr lang="en-US" sz="4000" dirty="0" smtClean="0">
                <a:solidFill>
                  <a:schemeClr val="accent1">
                    <a:lumMod val="75000"/>
                  </a:schemeClr>
                </a:solidFill>
                <a:latin typeface="Cambria" panose="02040503050406030204" pitchFamily="18" charset="0"/>
              </a:rPr>
              <a:t/>
            </a:r>
            <a:br>
              <a:rPr lang="en-US" sz="4000" dirty="0" smtClean="0">
                <a:solidFill>
                  <a:schemeClr val="accent1">
                    <a:lumMod val="75000"/>
                  </a:schemeClr>
                </a:solidFill>
                <a:latin typeface="Cambria" panose="02040503050406030204" pitchFamily="18" charset="0"/>
              </a:rPr>
            </a:br>
            <a:r>
              <a:rPr lang="en-US" sz="4000" dirty="0">
                <a:solidFill>
                  <a:schemeClr val="accent1">
                    <a:lumMod val="75000"/>
                  </a:schemeClr>
                </a:solidFill>
                <a:latin typeface="Cambria" panose="02040503050406030204" pitchFamily="18" charset="0"/>
              </a:rPr>
              <a:t/>
            </a:r>
            <a:br>
              <a:rPr lang="en-US" sz="4000" dirty="0">
                <a:solidFill>
                  <a:schemeClr val="accent1">
                    <a:lumMod val="75000"/>
                  </a:schemeClr>
                </a:solidFill>
                <a:latin typeface="Cambria" panose="02040503050406030204" pitchFamily="18" charset="0"/>
              </a:rPr>
            </a:br>
            <a:r>
              <a:rPr lang="en-US" sz="4000" b="1" dirty="0" smtClean="0">
                <a:solidFill>
                  <a:schemeClr val="accent1">
                    <a:lumMod val="75000"/>
                  </a:schemeClr>
                </a:solidFill>
                <a:latin typeface="Cambria" panose="02040503050406030204" pitchFamily="18" charset="0"/>
              </a:rPr>
              <a:t>How to develop a successful project?</a:t>
            </a:r>
            <a:endParaRPr lang="en-US" sz="4000" b="1" dirty="0">
              <a:solidFill>
                <a:schemeClr val="accent1">
                  <a:lumMod val="75000"/>
                </a:schemeClr>
              </a:solidFill>
              <a:latin typeface="Cambria" panose="02040503050406030204" pitchFamily="18" charset="0"/>
            </a:endParaRP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70038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solidFill>
                  <a:srgbClr val="4F81BD">
                    <a:lumMod val="75000"/>
                  </a:srgbClr>
                </a:solidFill>
                <a:latin typeface="Cambria" panose="02040503050406030204" pitchFamily="18" charset="0"/>
              </a:rPr>
              <a:t>Programme area</a:t>
            </a:r>
            <a:endParaRPr lang="en-US" sz="3000" dirty="0" smtClean="0">
              <a:solidFill>
                <a:srgbClr val="4F81BD">
                  <a:lumMod val="75000"/>
                </a:srgbClr>
              </a:solidFill>
              <a:latin typeface="Cambria" panose="02040503050406030204" pitchFamily="18" charset="0"/>
            </a:endParaRPr>
          </a:p>
        </p:txBody>
      </p:sp>
      <p:sp>
        <p:nvSpPr>
          <p:cNvPr id="6" name="Alcím 2"/>
          <p:cNvSpPr txBox="1">
            <a:spLocks/>
          </p:cNvSpPr>
          <p:nvPr/>
        </p:nvSpPr>
        <p:spPr>
          <a:xfrm>
            <a:off x="611560" y="1628800"/>
            <a:ext cx="3456384" cy="47525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smtClean="0">
                <a:solidFill>
                  <a:srgbClr val="1F497D">
                    <a:lumMod val="75000"/>
                  </a:srgbClr>
                </a:solidFill>
                <a:latin typeface="Cambria" panose="02040503050406030204" pitchFamily="18" charset="0"/>
              </a:rPr>
              <a:t>14 countries:</a:t>
            </a:r>
          </a:p>
          <a:p>
            <a:pPr algn="l"/>
            <a:endParaRPr lang="en-GB" sz="2400" dirty="0" smtClean="0">
              <a:solidFill>
                <a:srgbClr val="1F497D">
                  <a:lumMod val="75000"/>
                </a:srgbClr>
              </a:solidFill>
              <a:latin typeface="Cambria" panose="02040503050406030204" pitchFamily="18" charset="0"/>
            </a:endParaRPr>
          </a:p>
          <a:p>
            <a:pPr marL="342900" indent="-342900" algn="l">
              <a:buFont typeface="Wingdings" panose="05000000000000000000" pitchFamily="2" charset="2"/>
              <a:buChar char="Ø"/>
            </a:pPr>
            <a:r>
              <a:rPr lang="en-GB" sz="2400" b="1" dirty="0" smtClean="0">
                <a:solidFill>
                  <a:srgbClr val="1F497D">
                    <a:lumMod val="75000"/>
                  </a:srgbClr>
                </a:solidFill>
                <a:latin typeface="Cambria" panose="02040503050406030204" pitchFamily="18" charset="0"/>
              </a:rPr>
              <a:t>9 EU MS</a:t>
            </a:r>
            <a:r>
              <a:rPr lang="en-GB" sz="2400" dirty="0" smtClean="0">
                <a:solidFill>
                  <a:srgbClr val="1F497D">
                    <a:lumMod val="75000"/>
                  </a:srgbClr>
                </a:solidFill>
                <a:latin typeface="Cambria" panose="02040503050406030204" pitchFamily="18" charset="0"/>
              </a:rPr>
              <a:t>: DE, AT, CZ, SI, SK, HU, HR, RO, BG </a:t>
            </a:r>
          </a:p>
          <a:p>
            <a:pPr marL="342900" indent="-342900" algn="l">
              <a:buFont typeface="Wingdings" panose="05000000000000000000" pitchFamily="2" charset="2"/>
              <a:buChar char="Ø"/>
            </a:pPr>
            <a:r>
              <a:rPr lang="en-GB" sz="2400" b="1" dirty="0" smtClean="0">
                <a:solidFill>
                  <a:srgbClr val="1F497D">
                    <a:lumMod val="75000"/>
                  </a:srgbClr>
                </a:solidFill>
                <a:latin typeface="Cambria" panose="02040503050406030204" pitchFamily="18" charset="0"/>
              </a:rPr>
              <a:t>3 EU (potential) candidate countries</a:t>
            </a:r>
            <a:r>
              <a:rPr lang="en-GB" sz="2400" dirty="0" smtClean="0">
                <a:solidFill>
                  <a:srgbClr val="1F497D">
                    <a:lumMod val="75000"/>
                  </a:srgbClr>
                </a:solidFill>
                <a:latin typeface="Cambria" panose="02040503050406030204" pitchFamily="18" charset="0"/>
              </a:rPr>
              <a:t>: RS, ME, </a:t>
            </a:r>
            <a:r>
              <a:rPr lang="en-GB" sz="2400" dirty="0" err="1" smtClean="0">
                <a:solidFill>
                  <a:srgbClr val="1F497D">
                    <a:lumMod val="75000"/>
                  </a:srgbClr>
                </a:solidFill>
                <a:latin typeface="Cambria" panose="02040503050406030204" pitchFamily="18" charset="0"/>
              </a:rPr>
              <a:t>BiH</a:t>
            </a:r>
            <a:endParaRPr lang="en-GB" sz="2400" dirty="0" smtClean="0">
              <a:solidFill>
                <a:srgbClr val="1F497D">
                  <a:lumMod val="75000"/>
                </a:srgbClr>
              </a:solidFill>
              <a:latin typeface="Cambria" panose="02040503050406030204" pitchFamily="18" charset="0"/>
            </a:endParaRPr>
          </a:p>
          <a:p>
            <a:pPr marL="342900" indent="-342900" algn="l">
              <a:buFont typeface="Wingdings" panose="05000000000000000000" pitchFamily="2" charset="2"/>
              <a:buChar char="Ø"/>
            </a:pPr>
            <a:r>
              <a:rPr lang="en-GB" sz="2400" b="1" dirty="0" smtClean="0">
                <a:solidFill>
                  <a:srgbClr val="1F497D">
                    <a:lumMod val="75000"/>
                  </a:srgbClr>
                </a:solidFill>
                <a:latin typeface="Cambria" panose="02040503050406030204" pitchFamily="18" charset="0"/>
              </a:rPr>
              <a:t>2 EU neighbour</a:t>
            </a:r>
            <a:r>
              <a:rPr lang="hu-HU" sz="2400" b="1" dirty="0" err="1" smtClean="0">
                <a:solidFill>
                  <a:srgbClr val="1F497D">
                    <a:lumMod val="75000"/>
                  </a:srgbClr>
                </a:solidFill>
                <a:latin typeface="Cambria" panose="02040503050406030204" pitchFamily="18" charset="0"/>
              </a:rPr>
              <a:t>hood</a:t>
            </a:r>
            <a:r>
              <a:rPr lang="en-GB" sz="2400" b="1" dirty="0" smtClean="0">
                <a:solidFill>
                  <a:srgbClr val="1F497D">
                    <a:lumMod val="75000"/>
                  </a:srgbClr>
                </a:solidFill>
                <a:latin typeface="Cambria" panose="02040503050406030204" pitchFamily="18" charset="0"/>
              </a:rPr>
              <a:t> countries</a:t>
            </a:r>
            <a:r>
              <a:rPr lang="en-GB" sz="2400" dirty="0" smtClean="0">
                <a:solidFill>
                  <a:srgbClr val="1F497D">
                    <a:lumMod val="75000"/>
                  </a:srgbClr>
                </a:solidFill>
                <a:latin typeface="Cambria" panose="02040503050406030204" pitchFamily="18" charset="0"/>
              </a:rPr>
              <a:t>: UA, MD </a:t>
            </a:r>
          </a:p>
          <a:p>
            <a:pPr marL="457200" indent="-457200" algn="l">
              <a:buFont typeface="Arial" panose="020B0604020202020204" pitchFamily="34" charset="0"/>
              <a:buChar char="•"/>
            </a:pPr>
            <a:endParaRPr lang="en-US" sz="2600" dirty="0">
              <a:solidFill>
                <a:srgbClr val="1F497D">
                  <a:lumMod val="75000"/>
                </a:srgbClr>
              </a:solidFill>
              <a:latin typeface="Cambria" panose="02040503050406030204" pitchFamily="18" charset="0"/>
            </a:endParaRPr>
          </a:p>
        </p:txBody>
      </p:sp>
      <p:pic>
        <p:nvPicPr>
          <p:cNvPr id="9" name="Picture 3" descr="\\gvvrcommon10\gvvrcommon10\lun03\NTH\Kiemelt\E T E\DTP\04 Communication\Visual identity-Logos\Logo, slogan and map versions\Final Map\Versions without programme name\DanubeTP_map_bi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45" t="13214" b="14027"/>
          <a:stretch/>
        </p:blipFill>
        <p:spPr bwMode="auto">
          <a:xfrm>
            <a:off x="4098048" y="1844824"/>
            <a:ext cx="5007645" cy="365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3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600" b="1" dirty="0" smtClean="0">
              <a:solidFill>
                <a:srgbClr val="244061"/>
              </a:solidFill>
              <a:latin typeface="Cambria"/>
              <a:ea typeface="Arial Unicode MS"/>
              <a:cs typeface="Times New Roman"/>
            </a:endParaRPr>
          </a:p>
          <a:p>
            <a:pPr marL="285750" indent="-285750" algn="l">
              <a:buFont typeface="Wingdings" panose="05000000000000000000" pitchFamily="2" charset="2"/>
              <a:buChar char="Ø"/>
            </a:pPr>
            <a:r>
              <a:rPr lang="en-GB" sz="2600" dirty="0" smtClean="0">
                <a:solidFill>
                  <a:schemeClr val="tx2">
                    <a:lumMod val="75000"/>
                  </a:schemeClr>
                </a:solidFill>
                <a:latin typeface="Cambria" panose="02040503050406030204" pitchFamily="18" charset="0"/>
              </a:rPr>
              <a:t>… the </a:t>
            </a:r>
            <a:r>
              <a:rPr lang="en-GB" sz="2600" dirty="0">
                <a:solidFill>
                  <a:schemeClr val="tx2">
                    <a:lumMod val="75000"/>
                  </a:schemeClr>
                </a:solidFill>
                <a:latin typeface="Cambria" panose="02040503050406030204" pitchFamily="18" charset="0"/>
              </a:rPr>
              <a:t>project idea…</a:t>
            </a:r>
          </a:p>
          <a:p>
            <a:pPr marL="285750" indent="-285750" algn="l">
              <a:buFont typeface="Wingdings" panose="05000000000000000000" pitchFamily="2" charset="2"/>
              <a:buChar char="Ø"/>
            </a:pPr>
            <a:r>
              <a:rPr lang="en-GB" sz="2600" dirty="0">
                <a:solidFill>
                  <a:schemeClr val="tx2">
                    <a:lumMod val="75000"/>
                  </a:schemeClr>
                </a:solidFill>
                <a:latin typeface="Cambria" panose="02040503050406030204" pitchFamily="18" charset="0"/>
              </a:rPr>
              <a:t>Look for the most appropriate partners…</a:t>
            </a:r>
          </a:p>
          <a:p>
            <a:pPr marL="285750" indent="-285750" algn="l">
              <a:buFont typeface="Wingdings" panose="05000000000000000000" pitchFamily="2" charset="2"/>
              <a:buChar char="Ø"/>
            </a:pPr>
            <a:r>
              <a:rPr lang="en-GB" sz="2600" b="1" dirty="0">
                <a:solidFill>
                  <a:schemeClr val="tx2">
                    <a:lumMod val="75000"/>
                  </a:schemeClr>
                </a:solidFill>
                <a:latin typeface="Cambria" panose="02040503050406030204" pitchFamily="18" charset="0"/>
              </a:rPr>
              <a:t>Develop the intervention logic</a:t>
            </a:r>
            <a:r>
              <a:rPr lang="en-GB" sz="2600" dirty="0">
                <a:solidFill>
                  <a:schemeClr val="tx2">
                    <a:lumMod val="75000"/>
                  </a:schemeClr>
                </a:solidFill>
                <a:latin typeface="Cambria" panose="02040503050406030204" pitchFamily="18" charset="0"/>
              </a:rPr>
              <a:t>…</a:t>
            </a:r>
          </a:p>
          <a:p>
            <a:pPr marL="285750" indent="-285750" algn="l">
              <a:buFont typeface="Wingdings" panose="05000000000000000000" pitchFamily="2" charset="2"/>
              <a:buChar char="Ø"/>
            </a:pPr>
            <a:r>
              <a:rPr lang="en-GB" sz="2600" dirty="0">
                <a:solidFill>
                  <a:schemeClr val="tx2">
                    <a:lumMod val="75000"/>
                  </a:schemeClr>
                </a:solidFill>
                <a:latin typeface="Cambria" panose="02040503050406030204" pitchFamily="18" charset="0"/>
              </a:rPr>
              <a:t>Develop the </a:t>
            </a:r>
            <a:r>
              <a:rPr lang="en-GB" sz="2600" dirty="0" err="1">
                <a:solidFill>
                  <a:schemeClr val="tx2">
                    <a:lumMod val="75000"/>
                  </a:schemeClr>
                </a:solidFill>
                <a:latin typeface="Cambria" panose="02040503050406030204" pitchFamily="18" charset="0"/>
              </a:rPr>
              <a:t>workplan</a:t>
            </a:r>
            <a:r>
              <a:rPr lang="en-GB" sz="2600" dirty="0">
                <a:solidFill>
                  <a:schemeClr val="tx2">
                    <a:lumMod val="75000"/>
                  </a:schemeClr>
                </a:solidFill>
                <a:latin typeface="Cambria" panose="02040503050406030204" pitchFamily="18" charset="0"/>
              </a:rPr>
              <a:t>…</a:t>
            </a:r>
          </a:p>
          <a:p>
            <a:pPr marL="285750" indent="-285750" algn="l">
              <a:buFont typeface="Wingdings" panose="05000000000000000000" pitchFamily="2" charset="2"/>
              <a:buChar char="Ø"/>
            </a:pPr>
            <a:r>
              <a:rPr lang="en-GB" sz="2600" dirty="0">
                <a:solidFill>
                  <a:schemeClr val="tx2">
                    <a:lumMod val="75000"/>
                  </a:schemeClr>
                </a:solidFill>
                <a:latin typeface="Cambria" panose="02040503050406030204" pitchFamily="18" charset="0"/>
              </a:rPr>
              <a:t>Create synergies and capitalise… </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Start with…</a:t>
            </a:r>
            <a:endParaRPr lang="en-GB" sz="3000" dirty="0">
              <a:solidFill>
                <a:srgbClr val="4F81BD">
                  <a:lumMod val="75000"/>
                </a:srgbClr>
              </a:solidFill>
              <a:latin typeface="Cambria" panose="020405030504060302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335358"/>
            <a:ext cx="3319272" cy="1761744"/>
          </a:xfrm>
          <a:prstGeom prst="rect">
            <a:avLst/>
          </a:prstGeom>
        </p:spPr>
      </p:pic>
    </p:spTree>
    <p:extLst>
      <p:ext uri="{BB962C8B-B14F-4D97-AF65-F5344CB8AC3E}">
        <p14:creationId xmlns:p14="http://schemas.microsoft.com/office/powerpoint/2010/main" val="1808408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933056"/>
            <a:ext cx="22860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lcím 2"/>
          <p:cNvSpPr>
            <a:spLocks noGrp="1"/>
          </p:cNvSpPr>
          <p:nvPr>
            <p:ph type="subTitle" idx="1"/>
          </p:nvPr>
        </p:nvSpPr>
        <p:spPr>
          <a:xfrm>
            <a:off x="467544" y="1556792"/>
            <a:ext cx="8352928" cy="5040560"/>
          </a:xfrm>
        </p:spPr>
        <p:txBody>
          <a:bodyPr>
            <a:noAutofit/>
          </a:bodyPr>
          <a:lstStyle/>
          <a:p>
            <a:r>
              <a:rPr lang="en-GB" sz="2000" dirty="0" smtClean="0">
                <a:solidFill>
                  <a:srgbClr val="1F497D">
                    <a:lumMod val="75000"/>
                  </a:srgbClr>
                </a:solidFill>
                <a:latin typeface="Cambria" panose="02040503050406030204" pitchFamily="18" charset="0"/>
              </a:rPr>
              <a:t>DTP core principle → </a:t>
            </a:r>
            <a:r>
              <a:rPr lang="en-GB" sz="2000" b="1" i="1" dirty="0" smtClean="0">
                <a:solidFill>
                  <a:srgbClr val="1F497D">
                    <a:lumMod val="75000"/>
                  </a:srgbClr>
                </a:solidFill>
                <a:latin typeface="Cambria" panose="02040503050406030204" pitchFamily="18" charset="0"/>
              </a:rPr>
              <a:t>result-orientation</a:t>
            </a:r>
            <a:r>
              <a:rPr lang="en-GB" sz="2000" i="1" dirty="0" smtClean="0">
                <a:solidFill>
                  <a:srgbClr val="1F497D">
                    <a:lumMod val="75000"/>
                  </a:srgbClr>
                </a:solidFill>
                <a:latin typeface="Cambria" panose="02040503050406030204" pitchFamily="18" charset="0"/>
              </a:rPr>
              <a:t>, </a:t>
            </a:r>
            <a:r>
              <a:rPr lang="en-GB" sz="2000" dirty="0" smtClean="0">
                <a:solidFill>
                  <a:srgbClr val="1F497D">
                    <a:lumMod val="75000"/>
                  </a:srgbClr>
                </a:solidFill>
                <a:latin typeface="Cambria" panose="02040503050406030204" pitchFamily="18" charset="0"/>
              </a:rPr>
              <a:t>the basis is </a:t>
            </a:r>
            <a:r>
              <a:rPr lang="en-GB" sz="2000" i="1" dirty="0" smtClean="0">
                <a:solidFill>
                  <a:srgbClr val="1F497D">
                    <a:lumMod val="75000"/>
                  </a:srgbClr>
                </a:solidFill>
                <a:latin typeface="Cambria" panose="02040503050406030204" pitchFamily="18" charset="0"/>
              </a:rPr>
              <a:t>the change</a:t>
            </a:r>
          </a:p>
          <a:p>
            <a:pPr algn="just"/>
            <a:r>
              <a:rPr lang="en-GB" sz="2000" b="1" dirty="0" smtClean="0">
                <a:solidFill>
                  <a:srgbClr val="1F497D">
                    <a:lumMod val="75000"/>
                  </a:srgbClr>
                </a:solidFill>
                <a:latin typeface="Cambria" panose="02040503050406030204" pitchFamily="18" charset="0"/>
              </a:rPr>
              <a:t>Intervention logic </a:t>
            </a:r>
            <a:r>
              <a:rPr lang="en-GB" sz="2000" dirty="0" smtClean="0">
                <a:solidFill>
                  <a:srgbClr val="1F497D">
                    <a:lumMod val="75000"/>
                  </a:srgbClr>
                </a:solidFill>
                <a:latin typeface="Cambria" panose="02040503050406030204" pitchFamily="18" charset="0"/>
              </a:rPr>
              <a:t>→ tool showing </a:t>
            </a:r>
            <a:r>
              <a:rPr lang="en-GB" sz="2000" i="1" dirty="0" smtClean="0">
                <a:solidFill>
                  <a:srgbClr val="1F497D">
                    <a:lumMod val="75000"/>
                  </a:srgbClr>
                </a:solidFill>
                <a:latin typeface="Cambria" pitchFamily="18" charset="0"/>
              </a:rPr>
              <a:t>how the change is to be achieved </a:t>
            </a:r>
          </a:p>
          <a:p>
            <a:pPr algn="just"/>
            <a:r>
              <a:rPr lang="en-GB" sz="2000" dirty="0" smtClean="0">
                <a:solidFill>
                  <a:srgbClr val="1F497D">
                    <a:lumMod val="75000"/>
                  </a:srgbClr>
                </a:solidFill>
                <a:latin typeface="Cambria" pitchFamily="18" charset="0"/>
              </a:rPr>
              <a:t>built upon:</a:t>
            </a:r>
          </a:p>
          <a:p>
            <a:pPr marL="342900" indent="-342900" algn="just">
              <a:buFont typeface="Wingdings" pitchFamily="2" charset="2"/>
              <a:buChar char="Ø"/>
            </a:pPr>
            <a:r>
              <a:rPr lang="en-GB" sz="2000" dirty="0" smtClean="0">
                <a:solidFill>
                  <a:srgbClr val="1F497D">
                    <a:lumMod val="75000"/>
                  </a:srgbClr>
                </a:solidFill>
                <a:latin typeface="Cambria" pitchFamily="18" charset="0"/>
              </a:rPr>
              <a:t>Status quo</a:t>
            </a:r>
          </a:p>
          <a:p>
            <a:pPr marL="342900" indent="-342900" algn="just">
              <a:buFont typeface="Wingdings" pitchFamily="2" charset="2"/>
              <a:buChar char="Ø"/>
            </a:pPr>
            <a:r>
              <a:rPr lang="en-GB" sz="2000" dirty="0" smtClean="0">
                <a:solidFill>
                  <a:srgbClr val="1F497D">
                    <a:lumMod val="75000"/>
                  </a:srgbClr>
                </a:solidFill>
                <a:latin typeface="Cambria" pitchFamily="18" charset="0"/>
              </a:rPr>
              <a:t>The change</a:t>
            </a:r>
          </a:p>
          <a:p>
            <a:pPr marL="342900" indent="-342900" algn="just">
              <a:buFont typeface="Wingdings" pitchFamily="2" charset="2"/>
              <a:buChar char="Ø"/>
            </a:pPr>
            <a:r>
              <a:rPr lang="en-GB" sz="2000" dirty="0" smtClean="0">
                <a:solidFill>
                  <a:srgbClr val="1F497D">
                    <a:lumMod val="75000"/>
                  </a:srgbClr>
                </a:solidFill>
                <a:latin typeface="Cambria" pitchFamily="18" charset="0"/>
              </a:rPr>
              <a:t>The specific objectives</a:t>
            </a:r>
          </a:p>
          <a:p>
            <a:pPr marL="342900" indent="-342900" algn="just">
              <a:buFont typeface="Wingdings" pitchFamily="2" charset="2"/>
              <a:buChar char="Ø"/>
            </a:pPr>
            <a:r>
              <a:rPr lang="en-GB" sz="2000" dirty="0" smtClean="0">
                <a:solidFill>
                  <a:srgbClr val="1F497D">
                    <a:lumMod val="75000"/>
                  </a:srgbClr>
                </a:solidFill>
                <a:latin typeface="Cambria" pitchFamily="18" charset="0"/>
              </a:rPr>
              <a:t>The actions, outputs, stakeholders and target groups</a:t>
            </a:r>
          </a:p>
          <a:p>
            <a:pPr marL="342900" indent="-342900" algn="just">
              <a:buFont typeface="Wingdings" pitchFamily="2" charset="2"/>
              <a:buChar char="Ø"/>
            </a:pPr>
            <a:r>
              <a:rPr lang="en-GB" sz="2000" dirty="0" smtClean="0">
                <a:solidFill>
                  <a:srgbClr val="1F497D">
                    <a:lumMod val="75000"/>
                  </a:srgbClr>
                </a:solidFill>
                <a:latin typeface="Cambria" pitchFamily="18" charset="0"/>
              </a:rPr>
              <a:t>The results and durability</a:t>
            </a:r>
          </a:p>
          <a:p>
            <a:pPr algn="l"/>
            <a:endParaRPr lang="en-GB" sz="2000" b="1" dirty="0" smtClean="0">
              <a:solidFill>
                <a:srgbClr val="244061"/>
              </a:solidFill>
              <a:latin typeface="Cambria"/>
              <a:ea typeface="Arial Unicode MS"/>
              <a:cs typeface="Times New Roman"/>
            </a:endParaRPr>
          </a:p>
          <a:p>
            <a:pPr lvl="0"/>
            <a:r>
              <a:rPr lang="en-GB" sz="2000" dirty="0" smtClean="0">
                <a:solidFill>
                  <a:srgbClr val="C00000"/>
                </a:solidFill>
                <a:latin typeface="Cambria" pitchFamily="18" charset="0"/>
              </a:rPr>
              <a:t>IF </a:t>
            </a:r>
          </a:p>
          <a:p>
            <a:pPr lvl="0"/>
            <a:r>
              <a:rPr lang="en-GB" sz="2000" dirty="0" smtClean="0">
                <a:solidFill>
                  <a:srgbClr val="C00000"/>
                </a:solidFill>
                <a:latin typeface="Cambria" pitchFamily="18" charset="0"/>
              </a:rPr>
              <a:t>right </a:t>
            </a:r>
            <a:r>
              <a:rPr lang="en-GB" sz="2000" b="1" u="sng" dirty="0" smtClean="0">
                <a:solidFill>
                  <a:srgbClr val="C00000"/>
                </a:solidFill>
                <a:latin typeface="Cambria" pitchFamily="18" charset="0"/>
              </a:rPr>
              <a:t>activities</a:t>
            </a:r>
            <a:r>
              <a:rPr lang="en-GB" sz="2000" dirty="0" smtClean="0">
                <a:solidFill>
                  <a:srgbClr val="C00000"/>
                </a:solidFill>
                <a:latin typeface="Cambria" pitchFamily="18" charset="0"/>
              </a:rPr>
              <a:t> are implemented &amp; appropriate </a:t>
            </a:r>
            <a:r>
              <a:rPr lang="en-GB" sz="2000" b="1" u="sng" dirty="0" smtClean="0">
                <a:solidFill>
                  <a:srgbClr val="C00000"/>
                </a:solidFill>
                <a:latin typeface="Cambria" pitchFamily="18" charset="0"/>
              </a:rPr>
              <a:t>outputs</a:t>
            </a:r>
            <a:r>
              <a:rPr lang="en-GB" sz="2000" dirty="0" smtClean="0">
                <a:solidFill>
                  <a:srgbClr val="C00000"/>
                </a:solidFill>
                <a:latin typeface="Cambria" pitchFamily="18" charset="0"/>
              </a:rPr>
              <a:t> are delivered, THEN </a:t>
            </a:r>
          </a:p>
          <a:p>
            <a:pPr lvl="0"/>
            <a:r>
              <a:rPr lang="en-GB" sz="2000" dirty="0" smtClean="0">
                <a:solidFill>
                  <a:srgbClr val="C00000"/>
                </a:solidFill>
                <a:latin typeface="Cambria" pitchFamily="18" charset="0"/>
              </a:rPr>
              <a:t>planned </a:t>
            </a:r>
            <a:r>
              <a:rPr lang="en-GB" sz="2000" b="1" u="sng" dirty="0" smtClean="0">
                <a:solidFill>
                  <a:srgbClr val="C00000"/>
                </a:solidFill>
                <a:latin typeface="Cambria" pitchFamily="18" charset="0"/>
              </a:rPr>
              <a:t>objectives</a:t>
            </a:r>
            <a:r>
              <a:rPr lang="en-GB" sz="2000" dirty="0" smtClean="0">
                <a:solidFill>
                  <a:srgbClr val="C00000"/>
                </a:solidFill>
                <a:latin typeface="Cambria" pitchFamily="18" charset="0"/>
              </a:rPr>
              <a:t> are reached &amp; envisaged </a:t>
            </a:r>
            <a:r>
              <a:rPr lang="en-GB" sz="2000" b="1" u="sng" dirty="0" smtClean="0">
                <a:solidFill>
                  <a:srgbClr val="C00000"/>
                </a:solidFill>
                <a:latin typeface="Cambria" pitchFamily="18" charset="0"/>
              </a:rPr>
              <a:t>result</a:t>
            </a:r>
            <a:r>
              <a:rPr lang="en-GB" sz="2000" dirty="0" smtClean="0">
                <a:solidFill>
                  <a:srgbClr val="C00000"/>
                </a:solidFill>
                <a:latin typeface="Cambria" pitchFamily="18" charset="0"/>
              </a:rPr>
              <a:t> is produced.</a:t>
            </a:r>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a:p>
            <a:pPr algn="l"/>
            <a:endParaRPr lang="en-GB"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Intervention Logic</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4062945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772816"/>
            <a:ext cx="7992888" cy="3816424"/>
          </a:xfrm>
        </p:spPr>
        <p:txBody>
          <a:bodyPr>
            <a:normAutofit/>
          </a:bodyPr>
          <a:lstStyle/>
          <a:p>
            <a:pPr algn="l"/>
            <a:endParaRPr lang="hu-HU" sz="2000" dirty="0" smtClean="0">
              <a:solidFill>
                <a:schemeClr val="tx2">
                  <a:lumMod val="75000"/>
                </a:schemeClr>
              </a:solidFill>
              <a:latin typeface="Cambria" panose="02040503050406030204" pitchFamily="18" charset="0"/>
            </a:endParaRPr>
          </a:p>
          <a:p>
            <a:pPr algn="l"/>
            <a:endParaRPr lang="en-US" sz="2600" dirty="0" smtClean="0">
              <a:solidFill>
                <a:srgbClr val="4F81BD"/>
              </a:solidFill>
              <a:latin typeface="Cambria" panose="02040503050406030204" pitchFamily="18" charset="0"/>
            </a:endParaRPr>
          </a:p>
          <a:p>
            <a:pPr algn="l"/>
            <a:endParaRPr lang="hu-HU" sz="2200" dirty="0" smtClean="0">
              <a:solidFill>
                <a:srgbClr val="1F497D"/>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30188063"/>
              </p:ext>
            </p:extLst>
          </p:nvPr>
        </p:nvGraphicFramePr>
        <p:xfrm>
          <a:off x="107504" y="1547576"/>
          <a:ext cx="8856984" cy="5193792"/>
        </p:xfrm>
        <a:graphic>
          <a:graphicData uri="http://schemas.openxmlformats.org/drawingml/2006/table">
            <a:tbl>
              <a:tblPr firstRow="1" firstCol="1" bandRow="1">
                <a:tableStyleId>{5C22544A-7EE6-4342-B048-85BDC9FD1C3A}</a:tableStyleId>
              </a:tblPr>
              <a:tblGrid>
                <a:gridCol w="1800200"/>
                <a:gridCol w="7056784"/>
              </a:tblGrid>
              <a:tr h="504056">
                <a:tc>
                  <a:txBody>
                    <a:bodyPr/>
                    <a:lstStyle/>
                    <a:p>
                      <a:pPr algn="ctr">
                        <a:lnSpc>
                          <a:spcPts val="1200"/>
                        </a:lnSpc>
                        <a:spcAft>
                          <a:spcPts val="0"/>
                        </a:spcAft>
                      </a:pPr>
                      <a:r>
                        <a:rPr lang="en-US" sz="1600" dirty="0" smtClean="0">
                          <a:effectLst/>
                          <a:latin typeface="Cambria" pitchFamily="18" charset="0"/>
                          <a:ea typeface="Times New Roman"/>
                        </a:rPr>
                        <a:t>TERMINOLOGY</a:t>
                      </a:r>
                      <a:endParaRPr lang="hu-HU" sz="1600" dirty="0">
                        <a:effectLst/>
                        <a:latin typeface="Cambria" pitchFamily="18" charset="0"/>
                        <a:ea typeface="Times New Roman"/>
                      </a:endParaRPr>
                    </a:p>
                  </a:txBody>
                  <a:tcPr marL="68580" marR="68580" marT="0" marB="0" anchor="ctr"/>
                </a:tc>
                <a:tc>
                  <a:txBody>
                    <a:bodyPr/>
                    <a:lstStyle/>
                    <a:p>
                      <a:pPr algn="ctr">
                        <a:lnSpc>
                          <a:spcPts val="1200"/>
                        </a:lnSpc>
                        <a:spcAft>
                          <a:spcPts val="0"/>
                        </a:spcAft>
                      </a:pPr>
                      <a:r>
                        <a:rPr lang="en-US" sz="1600" dirty="0" smtClean="0">
                          <a:effectLst/>
                          <a:latin typeface="Cambria" pitchFamily="18" charset="0"/>
                          <a:ea typeface="Times New Roman"/>
                        </a:rPr>
                        <a:t>DEFINITION</a:t>
                      </a:r>
                      <a:endParaRPr lang="hu-HU" sz="1600" dirty="0">
                        <a:effectLst/>
                        <a:latin typeface="Cambria" pitchFamily="18" charset="0"/>
                        <a:ea typeface="Times New Roman"/>
                      </a:endParaRPr>
                    </a:p>
                  </a:txBody>
                  <a:tcPr marL="68580" marR="68580" marT="0" marB="0" anchor="ctr"/>
                </a:tc>
              </a:tr>
              <a:tr h="859345">
                <a:tc>
                  <a:txBody>
                    <a:bodyPr/>
                    <a:lstStyle/>
                    <a:p>
                      <a:pPr algn="ctr">
                        <a:lnSpc>
                          <a:spcPts val="1200"/>
                        </a:lnSpc>
                        <a:spcAft>
                          <a:spcPts val="0"/>
                        </a:spcAft>
                      </a:pPr>
                      <a:r>
                        <a:rPr lang="en-GB" sz="1700" dirty="0" smtClean="0">
                          <a:effectLst/>
                          <a:latin typeface="Cambria" pitchFamily="18" charset="0"/>
                        </a:rPr>
                        <a:t>main </a:t>
                      </a:r>
                      <a:r>
                        <a:rPr lang="en-GB" sz="1700" dirty="0">
                          <a:effectLst/>
                          <a:latin typeface="Cambria" pitchFamily="18" charset="0"/>
                        </a:rPr>
                        <a:t>objective</a:t>
                      </a:r>
                      <a:endParaRPr lang="hu-HU" sz="1700" dirty="0">
                        <a:effectLst/>
                        <a:latin typeface="Cambria" pitchFamily="18" charset="0"/>
                        <a:ea typeface="Times New Roman"/>
                      </a:endParaRPr>
                    </a:p>
                  </a:txBody>
                  <a:tcPr marL="68580" marR="68580" marT="0" marB="0" anchor="ctr"/>
                </a:tc>
                <a:tc>
                  <a:txBody>
                    <a:bodyPr/>
                    <a:lstStyle/>
                    <a:p>
                      <a:pPr algn="l">
                        <a:lnSpc>
                          <a:spcPct val="100000"/>
                        </a:lnSpc>
                        <a:spcAft>
                          <a:spcPts val="0"/>
                        </a:spcAft>
                      </a:pPr>
                      <a:r>
                        <a:rPr lang="en-GB" sz="1700" dirty="0">
                          <a:solidFill>
                            <a:schemeClr val="tx2">
                              <a:lumMod val="75000"/>
                            </a:schemeClr>
                          </a:solidFill>
                          <a:effectLst/>
                          <a:latin typeface="Cambria" pitchFamily="18" charset="0"/>
                        </a:rPr>
                        <a:t>Describes the </a:t>
                      </a:r>
                      <a:r>
                        <a:rPr lang="en-GB" sz="1700" b="1" dirty="0">
                          <a:solidFill>
                            <a:schemeClr val="tx2">
                              <a:lumMod val="75000"/>
                            </a:schemeClr>
                          </a:solidFill>
                          <a:effectLst/>
                          <a:latin typeface="Cambria" pitchFamily="18" charset="0"/>
                        </a:rPr>
                        <a:t>strategic and long term </a:t>
                      </a:r>
                      <a:r>
                        <a:rPr lang="en-GB" sz="1700" dirty="0">
                          <a:solidFill>
                            <a:schemeClr val="tx2">
                              <a:lumMod val="75000"/>
                            </a:schemeClr>
                          </a:solidFill>
                          <a:effectLst/>
                          <a:latin typeface="Cambria" pitchFamily="18" charset="0"/>
                        </a:rPr>
                        <a:t>change that the project seeks to achieve for the benefit of the target groups. </a:t>
                      </a:r>
                      <a:endParaRPr lang="hu-HU" sz="1700" dirty="0">
                        <a:solidFill>
                          <a:schemeClr val="tx2">
                            <a:lumMod val="75000"/>
                          </a:schemeClr>
                        </a:solidFill>
                        <a:effectLst/>
                        <a:latin typeface="Cambria" pitchFamily="18" charset="0"/>
                        <a:ea typeface="Times New Roman"/>
                      </a:endParaRPr>
                    </a:p>
                  </a:txBody>
                  <a:tcPr marL="68580" marR="68580" marT="0" marB="0" anchor="ctr"/>
                </a:tc>
              </a:tr>
              <a:tr h="905508">
                <a:tc>
                  <a:txBody>
                    <a:bodyPr/>
                    <a:lstStyle/>
                    <a:p>
                      <a:pPr algn="ctr">
                        <a:lnSpc>
                          <a:spcPct val="100000"/>
                        </a:lnSpc>
                        <a:spcAft>
                          <a:spcPts val="0"/>
                        </a:spcAft>
                      </a:pPr>
                      <a:r>
                        <a:rPr lang="en-GB" sz="1700" dirty="0" smtClean="0">
                          <a:effectLst/>
                          <a:latin typeface="Cambria" pitchFamily="18" charset="0"/>
                        </a:rPr>
                        <a:t>specific </a:t>
                      </a:r>
                      <a:r>
                        <a:rPr lang="en-GB" sz="1700" dirty="0">
                          <a:effectLst/>
                          <a:latin typeface="Cambria" pitchFamily="18" charset="0"/>
                        </a:rPr>
                        <a:t>objective</a:t>
                      </a:r>
                      <a:endParaRPr lang="hu-HU" sz="1700" dirty="0">
                        <a:effectLst/>
                        <a:latin typeface="Cambria" pitchFamily="18" charset="0"/>
                        <a:ea typeface="Times New Roman"/>
                      </a:endParaRPr>
                    </a:p>
                  </a:txBody>
                  <a:tcPr marL="68580" marR="68580" marT="0" marB="0" anchor="ctr"/>
                </a:tc>
                <a:tc>
                  <a:txBody>
                    <a:bodyPr/>
                    <a:lstStyle/>
                    <a:p>
                      <a:pPr algn="l">
                        <a:lnSpc>
                          <a:spcPct val="100000"/>
                        </a:lnSpc>
                        <a:spcAft>
                          <a:spcPts val="0"/>
                        </a:spcAft>
                      </a:pPr>
                      <a:r>
                        <a:rPr lang="en-GB" sz="1700" dirty="0">
                          <a:solidFill>
                            <a:schemeClr val="tx2">
                              <a:lumMod val="75000"/>
                            </a:schemeClr>
                          </a:solidFill>
                          <a:effectLst/>
                          <a:latin typeface="Cambria" pitchFamily="18" charset="0"/>
                        </a:rPr>
                        <a:t>Describes the </a:t>
                      </a:r>
                      <a:r>
                        <a:rPr lang="en-GB" sz="1700" b="1" dirty="0">
                          <a:solidFill>
                            <a:schemeClr val="tx2">
                              <a:lumMod val="75000"/>
                            </a:schemeClr>
                          </a:solidFill>
                          <a:effectLst/>
                          <a:latin typeface="Cambria" pitchFamily="18" charset="0"/>
                        </a:rPr>
                        <a:t>specific and immediate effects </a:t>
                      </a:r>
                      <a:r>
                        <a:rPr lang="en-GB" sz="1700" dirty="0">
                          <a:solidFill>
                            <a:schemeClr val="tx2">
                              <a:lumMod val="75000"/>
                            </a:schemeClr>
                          </a:solidFill>
                          <a:effectLst/>
                          <a:latin typeface="Cambria" pitchFamily="18" charset="0"/>
                        </a:rPr>
                        <a:t>of the project and it can be realistically achieved within the implementation period.</a:t>
                      </a:r>
                      <a:endParaRPr lang="hu-HU" sz="1700" dirty="0">
                        <a:solidFill>
                          <a:schemeClr val="tx2">
                            <a:lumMod val="75000"/>
                          </a:schemeClr>
                        </a:solidFill>
                        <a:effectLst/>
                        <a:latin typeface="Cambria" pitchFamily="18" charset="0"/>
                        <a:ea typeface="Times New Roman"/>
                      </a:endParaRPr>
                    </a:p>
                  </a:txBody>
                  <a:tcPr marL="68580" marR="68580" marT="0" marB="0" anchor="ctr"/>
                </a:tc>
              </a:tr>
              <a:tr h="852243">
                <a:tc>
                  <a:txBody>
                    <a:bodyPr/>
                    <a:lstStyle/>
                    <a:p>
                      <a:pPr algn="ctr">
                        <a:lnSpc>
                          <a:spcPts val="1200"/>
                        </a:lnSpc>
                        <a:spcAft>
                          <a:spcPts val="0"/>
                        </a:spcAft>
                      </a:pPr>
                      <a:r>
                        <a:rPr lang="en-GB" sz="1700" dirty="0" smtClean="0">
                          <a:effectLst/>
                          <a:latin typeface="Cambria" pitchFamily="18" charset="0"/>
                        </a:rPr>
                        <a:t>result</a:t>
                      </a:r>
                      <a:endParaRPr lang="hu-HU" sz="1700" dirty="0">
                        <a:effectLst/>
                        <a:latin typeface="Cambria" pitchFamily="18" charset="0"/>
                        <a:ea typeface="Times New Roman"/>
                      </a:endParaRPr>
                    </a:p>
                  </a:txBody>
                  <a:tcPr marL="68580" marR="68580" marT="0" marB="0" anchor="ctr"/>
                </a:tc>
                <a:tc>
                  <a:txBody>
                    <a:bodyPr/>
                    <a:lstStyle/>
                    <a:p>
                      <a:pPr algn="l">
                        <a:lnSpc>
                          <a:spcPct val="100000"/>
                        </a:lnSpc>
                        <a:spcAft>
                          <a:spcPts val="0"/>
                        </a:spcAft>
                      </a:pPr>
                      <a:r>
                        <a:rPr lang="en-GB" sz="1700" dirty="0">
                          <a:solidFill>
                            <a:schemeClr val="tx2">
                              <a:lumMod val="75000"/>
                            </a:schemeClr>
                          </a:solidFill>
                          <a:effectLst/>
                          <a:latin typeface="Cambria" pitchFamily="18" charset="0"/>
                        </a:rPr>
                        <a:t>Constitutes the </a:t>
                      </a:r>
                      <a:r>
                        <a:rPr lang="en-GB" sz="1700" b="1" dirty="0">
                          <a:solidFill>
                            <a:schemeClr val="tx2">
                              <a:lumMod val="75000"/>
                            </a:schemeClr>
                          </a:solidFill>
                          <a:effectLst/>
                          <a:latin typeface="Cambria" pitchFamily="18" charset="0"/>
                        </a:rPr>
                        <a:t>immediate advantage</a:t>
                      </a:r>
                      <a:r>
                        <a:rPr lang="en-GB" sz="1700" dirty="0">
                          <a:solidFill>
                            <a:schemeClr val="tx2">
                              <a:lumMod val="75000"/>
                            </a:schemeClr>
                          </a:solidFill>
                          <a:effectLst/>
                          <a:latin typeface="Cambria" pitchFamily="18" charset="0"/>
                        </a:rPr>
                        <a:t> of carrying out the project, telling us about the benefit of using the project main outputs. It should indicate the change the project is aiming for. </a:t>
                      </a:r>
                      <a:endParaRPr lang="hu-HU" sz="1700" dirty="0">
                        <a:solidFill>
                          <a:schemeClr val="tx2">
                            <a:lumMod val="75000"/>
                          </a:schemeClr>
                        </a:solidFill>
                        <a:effectLst/>
                        <a:latin typeface="Cambria" pitchFamily="18" charset="0"/>
                        <a:ea typeface="Times New Roman"/>
                      </a:endParaRPr>
                    </a:p>
                  </a:txBody>
                  <a:tcPr marL="68580" marR="68580" marT="0" marB="0" anchor="ctr"/>
                </a:tc>
              </a:tr>
              <a:tr h="952743">
                <a:tc>
                  <a:txBody>
                    <a:bodyPr/>
                    <a:lstStyle/>
                    <a:p>
                      <a:pPr algn="ctr">
                        <a:lnSpc>
                          <a:spcPts val="1200"/>
                        </a:lnSpc>
                        <a:spcAft>
                          <a:spcPts val="0"/>
                        </a:spcAft>
                      </a:pPr>
                      <a:r>
                        <a:rPr lang="en-GB" sz="1700" dirty="0" smtClean="0">
                          <a:effectLst/>
                          <a:latin typeface="Cambria" pitchFamily="18" charset="0"/>
                        </a:rPr>
                        <a:t>output</a:t>
                      </a:r>
                      <a:endParaRPr lang="hu-HU" sz="1700" dirty="0">
                        <a:effectLst/>
                        <a:latin typeface="Cambria" pitchFamily="18" charset="0"/>
                        <a:ea typeface="Times New Roman"/>
                      </a:endParaRPr>
                    </a:p>
                  </a:txBody>
                  <a:tcPr marL="68580" marR="68580" marT="0" marB="0" anchor="ctr"/>
                </a:tc>
                <a:tc>
                  <a:txBody>
                    <a:bodyPr/>
                    <a:lstStyle/>
                    <a:p>
                      <a:pPr algn="l">
                        <a:lnSpc>
                          <a:spcPct val="100000"/>
                        </a:lnSpc>
                        <a:spcAft>
                          <a:spcPts val="0"/>
                        </a:spcAft>
                      </a:pPr>
                      <a:r>
                        <a:rPr lang="en-GB" sz="1700" dirty="0">
                          <a:solidFill>
                            <a:schemeClr val="tx2">
                              <a:lumMod val="75000"/>
                            </a:schemeClr>
                          </a:solidFill>
                          <a:effectLst/>
                          <a:latin typeface="Cambria" pitchFamily="18" charset="0"/>
                        </a:rPr>
                        <a:t>It tells us what has actually been </a:t>
                      </a:r>
                      <a:r>
                        <a:rPr lang="en-GB" sz="1700" b="1" dirty="0">
                          <a:solidFill>
                            <a:schemeClr val="tx2">
                              <a:lumMod val="75000"/>
                            </a:schemeClr>
                          </a:solidFill>
                          <a:effectLst/>
                          <a:latin typeface="Cambria" pitchFamily="18" charset="0"/>
                        </a:rPr>
                        <a:t>produced</a:t>
                      </a:r>
                      <a:r>
                        <a:rPr lang="en-GB" sz="1700" dirty="0">
                          <a:solidFill>
                            <a:schemeClr val="tx2">
                              <a:lumMod val="75000"/>
                            </a:schemeClr>
                          </a:solidFill>
                          <a:effectLst/>
                          <a:latin typeface="Cambria" pitchFamily="18" charset="0"/>
                        </a:rPr>
                        <a:t> for the money given to the project. It can be captured by a </a:t>
                      </a:r>
                      <a:r>
                        <a:rPr lang="en-GB" sz="1700" b="1" dirty="0">
                          <a:solidFill>
                            <a:schemeClr val="tx2">
                              <a:lumMod val="75000"/>
                            </a:schemeClr>
                          </a:solidFill>
                          <a:effectLst/>
                          <a:latin typeface="Cambria" pitchFamily="18" charset="0"/>
                        </a:rPr>
                        <a:t>programme output indicator</a:t>
                      </a:r>
                      <a:r>
                        <a:rPr lang="en-GB" sz="1700" dirty="0">
                          <a:solidFill>
                            <a:schemeClr val="tx2">
                              <a:lumMod val="75000"/>
                            </a:schemeClr>
                          </a:solidFill>
                          <a:effectLst/>
                          <a:latin typeface="Cambria" pitchFamily="18" charset="0"/>
                        </a:rPr>
                        <a:t>, and directly contributes to the achievement of the project results. </a:t>
                      </a:r>
                      <a:endParaRPr lang="en-GB" sz="1700" dirty="0" smtClean="0">
                        <a:solidFill>
                          <a:schemeClr val="tx2">
                            <a:lumMod val="75000"/>
                          </a:schemeClr>
                        </a:solidFill>
                        <a:effectLst/>
                        <a:latin typeface="Cambria" pitchFamily="18" charset="0"/>
                        <a:ea typeface="Times New Roman"/>
                      </a:endParaRPr>
                    </a:p>
                    <a:p>
                      <a:pPr algn="l">
                        <a:lnSpc>
                          <a:spcPct val="100000"/>
                        </a:lnSpc>
                        <a:spcAft>
                          <a:spcPts val="0"/>
                        </a:spcAft>
                      </a:pPr>
                      <a:r>
                        <a:rPr lang="en-GB" sz="1700" i="1" dirty="0" smtClean="0">
                          <a:solidFill>
                            <a:srgbClr val="FF0000"/>
                          </a:solidFill>
                          <a:effectLst/>
                          <a:latin typeface="Cambria" pitchFamily="18" charset="0"/>
                          <a:ea typeface="Times New Roman"/>
                        </a:rPr>
                        <a:t>E.g.:</a:t>
                      </a:r>
                      <a:r>
                        <a:rPr lang="en-GB" sz="1700" i="1" baseline="0" dirty="0" smtClean="0">
                          <a:solidFill>
                            <a:srgbClr val="FF0000"/>
                          </a:solidFill>
                          <a:effectLst/>
                          <a:latin typeface="Cambria" pitchFamily="18" charset="0"/>
                          <a:ea typeface="Times New Roman"/>
                        </a:rPr>
                        <a:t> transnational strategy </a:t>
                      </a:r>
                      <a:endParaRPr lang="hu-HU" sz="1700" i="1" dirty="0">
                        <a:solidFill>
                          <a:srgbClr val="FF0000"/>
                        </a:solidFill>
                        <a:effectLst/>
                        <a:latin typeface="Cambria" pitchFamily="18" charset="0"/>
                        <a:ea typeface="Times New Roman"/>
                      </a:endParaRPr>
                    </a:p>
                  </a:txBody>
                  <a:tcPr marL="68580" marR="68580" marT="0" marB="0" anchor="ctr"/>
                </a:tc>
              </a:tr>
              <a:tr h="952743">
                <a:tc>
                  <a:txBody>
                    <a:bodyPr/>
                    <a:lstStyle/>
                    <a:p>
                      <a:pPr algn="ctr">
                        <a:lnSpc>
                          <a:spcPts val="1200"/>
                        </a:lnSpc>
                        <a:spcAft>
                          <a:spcPts val="0"/>
                        </a:spcAft>
                      </a:pPr>
                      <a:r>
                        <a:rPr lang="en-GB" sz="1700" i="1" dirty="0" smtClean="0">
                          <a:effectLst/>
                          <a:latin typeface="Cambria" pitchFamily="18" charset="0"/>
                        </a:rPr>
                        <a:t>deliverable</a:t>
                      </a:r>
                      <a:endParaRPr lang="hu-HU" sz="1700" i="1" dirty="0">
                        <a:effectLst/>
                        <a:latin typeface="Cambria" pitchFamily="18" charset="0"/>
                        <a:ea typeface="Times New Roman"/>
                      </a:endParaRPr>
                    </a:p>
                  </a:txBody>
                  <a:tcPr marL="68580" marR="68580" marT="0" marB="0" anchor="ctr"/>
                </a:tc>
                <a:tc>
                  <a:txBody>
                    <a:bodyPr/>
                    <a:lstStyle/>
                    <a:p>
                      <a:pPr algn="l">
                        <a:lnSpc>
                          <a:spcPct val="100000"/>
                        </a:lnSpc>
                        <a:spcAft>
                          <a:spcPts val="0"/>
                        </a:spcAft>
                      </a:pPr>
                      <a:r>
                        <a:rPr lang="en-GB" sz="1700" i="1" dirty="0">
                          <a:solidFill>
                            <a:schemeClr val="tx2">
                              <a:lumMod val="75000"/>
                            </a:schemeClr>
                          </a:solidFill>
                          <a:effectLst/>
                          <a:latin typeface="Cambria" pitchFamily="18" charset="0"/>
                        </a:rPr>
                        <a:t> Is </a:t>
                      </a:r>
                      <a:r>
                        <a:rPr lang="en-GB" sz="1700" b="1" i="1" dirty="0">
                          <a:solidFill>
                            <a:schemeClr val="tx2">
                              <a:lumMod val="75000"/>
                            </a:schemeClr>
                          </a:solidFill>
                          <a:effectLst/>
                          <a:latin typeface="Cambria" pitchFamily="18" charset="0"/>
                        </a:rPr>
                        <a:t>a side-product or service </a:t>
                      </a:r>
                      <a:r>
                        <a:rPr lang="en-GB" sz="1700" i="1" dirty="0">
                          <a:solidFill>
                            <a:schemeClr val="tx2">
                              <a:lumMod val="75000"/>
                            </a:schemeClr>
                          </a:solidFill>
                          <a:effectLst/>
                          <a:latin typeface="Cambria" pitchFamily="18" charset="0"/>
                        </a:rPr>
                        <a:t>of the project that contributes to the development of a project’s main output. </a:t>
                      </a:r>
                      <a:endParaRPr lang="en-GB" sz="1700" i="1" dirty="0" smtClean="0">
                        <a:solidFill>
                          <a:schemeClr val="tx2">
                            <a:lumMod val="75000"/>
                          </a:schemeClr>
                        </a:solidFill>
                        <a:effectLst/>
                        <a:latin typeface="Cambria" pitchFamily="18" charset="0"/>
                        <a:ea typeface="Times New Roman"/>
                      </a:endParaRPr>
                    </a:p>
                    <a:p>
                      <a:pPr algn="l">
                        <a:lnSpc>
                          <a:spcPct val="100000"/>
                        </a:lnSpc>
                        <a:spcAft>
                          <a:spcPts val="0"/>
                        </a:spcAft>
                      </a:pPr>
                      <a:r>
                        <a:rPr lang="en-GB" sz="1700" i="1" dirty="0" smtClean="0">
                          <a:solidFill>
                            <a:srgbClr val="FF0000"/>
                          </a:solidFill>
                          <a:effectLst/>
                          <a:latin typeface="Cambria" pitchFamily="18" charset="0"/>
                          <a:ea typeface="Times New Roman"/>
                        </a:rPr>
                        <a:t>E.g.</a:t>
                      </a:r>
                      <a:r>
                        <a:rPr lang="en-GB" sz="1700" i="1" baseline="0" dirty="0" smtClean="0">
                          <a:solidFill>
                            <a:srgbClr val="FF0000"/>
                          </a:solidFill>
                          <a:effectLst/>
                          <a:latin typeface="Cambria" pitchFamily="18" charset="0"/>
                          <a:ea typeface="Times New Roman"/>
                        </a:rPr>
                        <a:t>: country analysis of the status quo in a certain filed (side product that is contributing to the strategy mentioned above)</a:t>
                      </a:r>
                      <a:endParaRPr lang="hu-HU" sz="1700" i="1" dirty="0">
                        <a:solidFill>
                          <a:srgbClr val="FF0000"/>
                        </a:solidFill>
                        <a:effectLst/>
                        <a:latin typeface="Cambria" pitchFamily="18" charset="0"/>
                        <a:ea typeface="Times New Roman"/>
                      </a:endParaRPr>
                    </a:p>
                  </a:txBody>
                  <a:tcPr marL="68580" marR="68580" marT="0" marB="0" anchor="ctr"/>
                </a:tc>
              </a:tr>
            </a:tbl>
          </a:graphicData>
        </a:graphic>
      </p:graphicFrame>
      <p:sp>
        <p:nvSpPr>
          <p:cNvPr id="8" name="Cím 1"/>
          <p:cNvSpPr txBox="1">
            <a:spLocks/>
          </p:cNvSpPr>
          <p:nvPr/>
        </p:nvSpPr>
        <p:spPr>
          <a:xfrm>
            <a:off x="3419872" y="692696"/>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4F81BD">
                    <a:lumMod val="75000"/>
                  </a:srgbClr>
                </a:solidFill>
                <a:latin typeface="Cambria" panose="02040503050406030204" pitchFamily="18" charset="0"/>
              </a:rPr>
              <a:t>Intervention logic</a:t>
            </a:r>
            <a:endParaRPr lang="hu-HU" sz="28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952725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Intervention Logic</a:t>
            </a:r>
            <a:endParaRPr lang="en-GB" sz="3000" dirty="0">
              <a:solidFill>
                <a:srgbClr val="4F81BD">
                  <a:lumMod val="75000"/>
                </a:srgbClr>
              </a:solidFill>
              <a:latin typeface="Cambria" panose="02040503050406030204" pitchFamily="18" charset="0"/>
            </a:endParaRPr>
          </a:p>
        </p:txBody>
      </p:sp>
      <p:pic>
        <p:nvPicPr>
          <p:cNvPr id="4" name="Picture 2" descr="C:\Users\EneCS\AppData\Local\Microsoft\Windows\Temporary Internet Files\Content.Outlook\R40PC6GP\IL.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043608" y="1476239"/>
            <a:ext cx="7101811" cy="519312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99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GB" sz="2400" b="1" dirty="0">
              <a:solidFill>
                <a:schemeClr val="tx2">
                  <a:lumMod val="60000"/>
                  <a:lumOff val="40000"/>
                </a:schemeClr>
              </a:solidFill>
              <a:latin typeface="Cambria" panose="02040503050406030204" pitchFamily="18" charset="0"/>
            </a:endParaRPr>
          </a:p>
          <a:p>
            <a:pPr algn="l"/>
            <a:r>
              <a:rPr lang="en-GB" sz="2200" b="1" dirty="0" smtClean="0">
                <a:solidFill>
                  <a:schemeClr val="tx2">
                    <a:lumMod val="75000"/>
                  </a:schemeClr>
                </a:solidFill>
                <a:latin typeface="Cambria" panose="02040503050406030204" pitchFamily="18" charset="0"/>
              </a:rPr>
              <a:t>Application Form </a:t>
            </a:r>
            <a:endParaRPr lang="en-GB" sz="2200" b="1" dirty="0">
              <a:solidFill>
                <a:schemeClr val="tx2">
                  <a:lumMod val="75000"/>
                </a:schemeClr>
              </a:solidFill>
              <a:latin typeface="Cambria" panose="02040503050406030204" pitchFamily="18" charset="0"/>
            </a:endParaRPr>
          </a:p>
          <a:p>
            <a:pPr marL="342900" lvl="1" indent="-342900" algn="l">
              <a:buFont typeface="Wingdings" panose="05000000000000000000" pitchFamily="2" charset="2"/>
              <a:buChar char="Ø"/>
            </a:pPr>
            <a:r>
              <a:rPr lang="en-GB" sz="2400" dirty="0">
                <a:solidFill>
                  <a:srgbClr val="244061"/>
                </a:solidFill>
                <a:latin typeface="Cambria"/>
                <a:ea typeface="Arial Unicode MS"/>
                <a:cs typeface="Times New Roman"/>
              </a:rPr>
              <a:t>Requested project budget, work packages and activities</a:t>
            </a:r>
          </a:p>
          <a:p>
            <a:pPr marL="342900" lvl="1" indent="-342900" algn="l">
              <a:buFont typeface="Wingdings" panose="05000000000000000000" pitchFamily="2" charset="2"/>
              <a:buChar char="Ø"/>
            </a:pPr>
            <a:r>
              <a:rPr lang="en-GB" sz="2400" dirty="0">
                <a:solidFill>
                  <a:srgbClr val="244061"/>
                </a:solidFill>
                <a:latin typeface="Cambria"/>
                <a:ea typeface="Arial Unicode MS"/>
                <a:cs typeface="Times New Roman"/>
              </a:rPr>
              <a:t>Investment and equipment </a:t>
            </a:r>
          </a:p>
          <a:p>
            <a:pPr marL="457200" indent="-457200" algn="l">
              <a:buFont typeface="+mj-lt"/>
              <a:buAutoNum type="arabicPeriod"/>
            </a:pPr>
            <a:endParaRPr lang="en-GB" sz="2200" dirty="0">
              <a:solidFill>
                <a:schemeClr val="tx2">
                  <a:lumMod val="75000"/>
                </a:schemeClr>
              </a:solidFill>
              <a:latin typeface="Cambria" panose="02040503050406030204" pitchFamily="18" charset="0"/>
            </a:endParaRPr>
          </a:p>
          <a:p>
            <a:pPr lvl="0" algn="l"/>
            <a:r>
              <a:rPr lang="en-GB" sz="2200" b="1" dirty="0">
                <a:solidFill>
                  <a:srgbClr val="1F497D">
                    <a:lumMod val="75000"/>
                  </a:srgbClr>
                </a:solidFill>
                <a:latin typeface="Cambria" panose="02040503050406030204" pitchFamily="18" charset="0"/>
              </a:rPr>
              <a:t>Application Form </a:t>
            </a:r>
            <a:r>
              <a:rPr lang="en-GB" sz="2200" b="1" dirty="0" smtClean="0">
                <a:solidFill>
                  <a:srgbClr val="1F497D">
                    <a:lumMod val="75000"/>
                  </a:srgbClr>
                </a:solidFill>
                <a:latin typeface="Cambria" panose="02040503050406030204" pitchFamily="18" charset="0"/>
              </a:rPr>
              <a:t> - financial Part (excel tables)</a:t>
            </a:r>
          </a:p>
          <a:p>
            <a:pPr marL="342900" lvl="1" indent="-342900" algn="l">
              <a:buFont typeface="Wingdings" panose="05000000000000000000" pitchFamily="2" charset="2"/>
              <a:buChar char="Ø"/>
            </a:pPr>
            <a:r>
              <a:rPr lang="en-GB" sz="2400" dirty="0">
                <a:solidFill>
                  <a:srgbClr val="244061"/>
                </a:solidFill>
                <a:latin typeface="Cambria"/>
                <a:ea typeface="Arial Unicode MS"/>
                <a:cs typeface="Times New Roman"/>
              </a:rPr>
              <a:t>Complete financial information</a:t>
            </a:r>
          </a:p>
          <a:p>
            <a:pPr algn="l"/>
            <a:endParaRPr lang="en-GB" sz="2200" b="1" dirty="0" smtClean="0">
              <a:solidFill>
                <a:schemeClr val="tx2">
                  <a:lumMod val="75000"/>
                </a:schemeClr>
              </a:solidFill>
              <a:latin typeface="Cambria" panose="02040503050406030204" pitchFamily="18" charset="0"/>
            </a:endParaRPr>
          </a:p>
          <a:p>
            <a:pPr algn="l"/>
            <a:r>
              <a:rPr lang="en-GB" sz="2200" b="1" dirty="0" smtClean="0">
                <a:solidFill>
                  <a:srgbClr val="1F497D">
                    <a:lumMod val="75000"/>
                  </a:srgbClr>
                </a:solidFill>
                <a:latin typeface="Cambria" panose="02040503050406030204" pitchFamily="18" charset="0"/>
              </a:rPr>
              <a:t>Implementation Manual (and Control Guidelines) </a:t>
            </a:r>
            <a:endParaRPr lang="en-GB" sz="2200" b="1" dirty="0">
              <a:solidFill>
                <a:srgbClr val="1F497D">
                  <a:lumMod val="75000"/>
                </a:srgbClr>
              </a:solidFill>
              <a:latin typeface="Cambria" panose="02040503050406030204" pitchFamily="18" charset="0"/>
            </a:endParaRPr>
          </a:p>
          <a:p>
            <a:pPr marL="342900" lvl="1" indent="-342900" algn="l">
              <a:buFont typeface="Wingdings" panose="05000000000000000000" pitchFamily="2" charset="2"/>
              <a:buChar char="Ø"/>
            </a:pPr>
            <a:r>
              <a:rPr lang="en-GB" sz="2400" dirty="0">
                <a:solidFill>
                  <a:srgbClr val="244061"/>
                </a:solidFill>
                <a:latin typeface="Cambria"/>
                <a:ea typeface="Arial Unicode MS"/>
                <a:cs typeface="Times New Roman"/>
              </a:rPr>
              <a:t>Eligibility of expenditure</a:t>
            </a:r>
          </a:p>
          <a:p>
            <a:pPr marL="800100" lvl="1" indent="-342900" algn="l">
              <a:buFont typeface="+mj-lt"/>
              <a:buAutoNum type="arabicPeriod"/>
            </a:pPr>
            <a:endParaRPr lang="en-GB" sz="2200" dirty="0">
              <a:solidFill>
                <a:schemeClr val="tx2">
                  <a:lumMod val="75000"/>
                </a:schemeClr>
              </a:solidFill>
              <a:latin typeface="Cambria" panose="02040503050406030204" pitchFamily="18" charset="0"/>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457200"/>
            <a:ext cx="5256584" cy="5235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rgbClr val="4F81BD">
                    <a:lumMod val="75000"/>
                  </a:srgbClr>
                </a:solidFill>
                <a:latin typeface="Cambria" panose="02040503050406030204" pitchFamily="18" charset="0"/>
              </a:rPr>
              <a:t>    </a:t>
            </a:r>
            <a:r>
              <a:rPr lang="en-GB" sz="3000" dirty="0" smtClean="0">
                <a:solidFill>
                  <a:srgbClr val="4F81BD">
                    <a:lumMod val="75000"/>
                  </a:srgbClr>
                </a:solidFill>
                <a:latin typeface="Cambria" panose="02040503050406030204" pitchFamily="18" charset="0"/>
              </a:rPr>
              <a:t>Project </a:t>
            </a:r>
            <a:r>
              <a:rPr lang="en-GB" sz="3000" dirty="0">
                <a:solidFill>
                  <a:srgbClr val="4F81BD">
                    <a:lumMod val="75000"/>
                  </a:srgbClr>
                </a:solidFill>
                <a:latin typeface="Cambria" panose="02040503050406030204" pitchFamily="18" charset="0"/>
              </a:rPr>
              <a:t>budget planning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140968"/>
            <a:ext cx="2094951" cy="167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278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GB" sz="2400" b="1" dirty="0" smtClean="0">
              <a:solidFill>
                <a:schemeClr val="tx2">
                  <a:lumMod val="75000"/>
                </a:schemeClr>
              </a:solidFill>
              <a:latin typeface="Cambria" panose="02040503050406030204" pitchFamily="18" charset="0"/>
            </a:endParaRPr>
          </a:p>
          <a:p>
            <a:pPr algn="l"/>
            <a:r>
              <a:rPr lang="en-GB" sz="2400" b="1" dirty="0" smtClean="0">
                <a:solidFill>
                  <a:schemeClr val="tx2">
                    <a:lumMod val="75000"/>
                  </a:schemeClr>
                </a:solidFill>
                <a:latin typeface="Cambria" panose="02040503050406030204" pitchFamily="18" charset="0"/>
              </a:rPr>
              <a:t>Sources </a:t>
            </a:r>
            <a:r>
              <a:rPr lang="en-GB" sz="2400" b="1" dirty="0">
                <a:solidFill>
                  <a:schemeClr val="tx2">
                    <a:lumMod val="75000"/>
                  </a:schemeClr>
                </a:solidFill>
                <a:latin typeface="Cambria" panose="02040503050406030204" pitchFamily="18" charset="0"/>
              </a:rPr>
              <a:t>of funding</a:t>
            </a:r>
            <a:r>
              <a:rPr lang="en-GB" sz="2400" b="1" dirty="0" smtClean="0">
                <a:solidFill>
                  <a:schemeClr val="tx2">
                    <a:lumMod val="75000"/>
                  </a:schemeClr>
                </a:solidFill>
                <a:latin typeface="Cambria" panose="02040503050406030204" pitchFamily="18" charset="0"/>
              </a:rPr>
              <a:t>:</a:t>
            </a:r>
          </a:p>
          <a:p>
            <a:pPr algn="l"/>
            <a:endParaRPr lang="en-GB" sz="2400" b="1" dirty="0" smtClean="0">
              <a:solidFill>
                <a:schemeClr val="tx2">
                  <a:lumMod val="75000"/>
                </a:schemeClr>
              </a:solidFill>
              <a:latin typeface="Cambria" panose="02040503050406030204" pitchFamily="18" charset="0"/>
            </a:endParaRPr>
          </a:p>
          <a:p>
            <a:pPr marL="342900" indent="-342900" algn="l">
              <a:buFont typeface="Wingdings" panose="05000000000000000000" pitchFamily="2" charset="2"/>
              <a:buChar char="Ø"/>
            </a:pPr>
            <a:r>
              <a:rPr lang="en-GB" sz="2400" dirty="0" smtClean="0">
                <a:solidFill>
                  <a:srgbClr val="244061"/>
                </a:solidFill>
                <a:latin typeface="Cambria"/>
                <a:ea typeface="Arial Unicode MS"/>
                <a:cs typeface="Times New Roman"/>
              </a:rPr>
              <a:t>85</a:t>
            </a:r>
            <a:r>
              <a:rPr lang="en-GB" sz="2400" dirty="0">
                <a:solidFill>
                  <a:srgbClr val="244061"/>
                </a:solidFill>
                <a:latin typeface="Cambria"/>
                <a:ea typeface="Arial Unicode MS"/>
                <a:cs typeface="Times New Roman"/>
              </a:rPr>
              <a:t>% EU contribution ensured by DTP (ERDF, IPA, ENI)</a:t>
            </a:r>
          </a:p>
          <a:p>
            <a:pPr marL="342900" indent="-342900" algn="l">
              <a:buFont typeface="Wingdings" panose="05000000000000000000" pitchFamily="2" charset="2"/>
              <a:buChar char="Ø"/>
            </a:pPr>
            <a:r>
              <a:rPr lang="en-GB" sz="2400" dirty="0">
                <a:solidFill>
                  <a:srgbClr val="244061"/>
                </a:solidFill>
                <a:latin typeface="Cambria"/>
                <a:ea typeface="Arial Unicode MS"/>
                <a:cs typeface="Times New Roman"/>
              </a:rPr>
              <a:t>State contribution - – check the website!</a:t>
            </a:r>
          </a:p>
          <a:p>
            <a:pPr marL="342900" indent="-342900" algn="l">
              <a:buFont typeface="Wingdings" panose="05000000000000000000" pitchFamily="2" charset="2"/>
              <a:buChar char="Ø"/>
            </a:pPr>
            <a:r>
              <a:rPr lang="en-GB" sz="2400" dirty="0">
                <a:solidFill>
                  <a:srgbClr val="244061"/>
                </a:solidFill>
                <a:latin typeface="Cambria"/>
                <a:ea typeface="Arial Unicode MS"/>
                <a:cs typeface="Times New Roman"/>
              </a:rPr>
              <a:t>Public contribution (national level information, NCP support)</a:t>
            </a:r>
          </a:p>
          <a:p>
            <a:pPr marL="342900" indent="-342900" algn="l">
              <a:buFont typeface="Wingdings" panose="05000000000000000000" pitchFamily="2" charset="2"/>
              <a:buChar char="Ø"/>
            </a:pPr>
            <a:r>
              <a:rPr lang="en-GB" sz="2400" dirty="0">
                <a:solidFill>
                  <a:srgbClr val="244061"/>
                </a:solidFill>
                <a:latin typeface="Cambria"/>
                <a:ea typeface="Arial Unicode MS"/>
                <a:cs typeface="Times New Roman"/>
              </a:rPr>
              <a:t>Private contribution  </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457200"/>
            <a:ext cx="5256584" cy="5235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rgbClr val="4F81BD">
                    <a:lumMod val="75000"/>
                  </a:srgbClr>
                </a:solidFill>
                <a:latin typeface="Cambria" panose="02040503050406030204" pitchFamily="18" charset="0"/>
              </a:rPr>
              <a:t>    </a:t>
            </a:r>
            <a:r>
              <a:rPr lang="en-GB" sz="3000" dirty="0" smtClean="0">
                <a:solidFill>
                  <a:srgbClr val="4F81BD">
                    <a:lumMod val="75000"/>
                  </a:srgbClr>
                </a:solidFill>
                <a:latin typeface="Cambria" panose="02040503050406030204" pitchFamily="18" charset="0"/>
              </a:rPr>
              <a:t>Project </a:t>
            </a:r>
            <a:r>
              <a:rPr lang="en-GB" sz="3000" dirty="0">
                <a:solidFill>
                  <a:srgbClr val="4F81BD">
                    <a:lumMod val="75000"/>
                  </a:srgbClr>
                </a:solidFill>
                <a:latin typeface="Cambria" panose="02040503050406030204" pitchFamily="18" charset="0"/>
              </a:rPr>
              <a:t>budget planning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413284"/>
            <a:ext cx="2763391" cy="183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227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GB" sz="2400" b="1" dirty="0" smtClean="0">
              <a:solidFill>
                <a:schemeClr val="tx2">
                  <a:lumMod val="75000"/>
                </a:schemeClr>
              </a:solidFill>
              <a:latin typeface="Cambria" panose="02040503050406030204" pitchFamily="18" charset="0"/>
            </a:endParaRPr>
          </a:p>
          <a:p>
            <a:pPr algn="l"/>
            <a:r>
              <a:rPr lang="en-GB" sz="2400" b="1" dirty="0" smtClean="0">
                <a:solidFill>
                  <a:schemeClr val="tx2">
                    <a:lumMod val="75000"/>
                  </a:schemeClr>
                </a:solidFill>
                <a:latin typeface="Cambria" panose="02040503050406030204" pitchFamily="18" charset="0"/>
              </a:rPr>
              <a:t>Work packages </a:t>
            </a:r>
            <a:r>
              <a:rPr lang="en-GB" sz="2400" b="1" dirty="0">
                <a:solidFill>
                  <a:schemeClr val="tx2">
                    <a:lumMod val="75000"/>
                  </a:schemeClr>
                </a:solidFill>
                <a:latin typeface="Cambria" panose="02040503050406030204" pitchFamily="18" charset="0"/>
              </a:rPr>
              <a:t>and </a:t>
            </a:r>
            <a:r>
              <a:rPr lang="en-GB" sz="2400" b="1" dirty="0" smtClean="0">
                <a:solidFill>
                  <a:schemeClr val="tx2">
                    <a:lumMod val="75000"/>
                  </a:schemeClr>
                </a:solidFill>
                <a:latin typeface="Cambria" panose="02040503050406030204" pitchFamily="18" charset="0"/>
              </a:rPr>
              <a:t>budget </a:t>
            </a:r>
            <a:r>
              <a:rPr lang="en-GB" sz="2400" b="1" dirty="0">
                <a:solidFill>
                  <a:schemeClr val="tx2">
                    <a:lumMod val="75000"/>
                  </a:schemeClr>
                </a:solidFill>
                <a:latin typeface="Cambria" panose="02040503050406030204" pitchFamily="18" charset="0"/>
              </a:rPr>
              <a:t>lines from PP level</a:t>
            </a:r>
            <a:r>
              <a:rPr lang="en-GB" sz="2400" b="1" dirty="0" smtClean="0">
                <a:solidFill>
                  <a:schemeClr val="tx2">
                    <a:lumMod val="75000"/>
                  </a:schemeClr>
                </a:solidFill>
                <a:latin typeface="Cambria" panose="02040503050406030204" pitchFamily="18" charset="0"/>
              </a:rPr>
              <a:t>:</a:t>
            </a:r>
          </a:p>
          <a:p>
            <a:pPr algn="l"/>
            <a:endParaRPr lang="en-GB" sz="2400" b="1" dirty="0">
              <a:solidFill>
                <a:schemeClr val="tx2">
                  <a:lumMod val="75000"/>
                </a:schemeClr>
              </a:solidFill>
              <a:latin typeface="Cambria" panose="02040503050406030204" pitchFamily="18" charset="0"/>
            </a:endParaRPr>
          </a:p>
          <a:p>
            <a:pPr marL="342900" indent="-342900" algn="l">
              <a:buFont typeface="Wingdings" panose="05000000000000000000" pitchFamily="2" charset="2"/>
              <a:buChar char="Ø"/>
            </a:pPr>
            <a:r>
              <a:rPr lang="en-GB" sz="2400" dirty="0">
                <a:solidFill>
                  <a:schemeClr val="tx2">
                    <a:lumMod val="75000"/>
                  </a:schemeClr>
                </a:solidFill>
                <a:latin typeface="Cambria" panose="02040503050406030204" pitchFamily="18" charset="0"/>
              </a:rPr>
              <a:t>Build up the partners’ budgets on the basis of their activities per work packages by defining the costs per budget lines for each WP</a:t>
            </a:r>
          </a:p>
          <a:p>
            <a:pPr marL="342900" indent="-342900" algn="l">
              <a:buFont typeface="Wingdings" panose="05000000000000000000" pitchFamily="2" charset="2"/>
              <a:buChar char="Ø"/>
            </a:pPr>
            <a:r>
              <a:rPr lang="en-GB" sz="2400" dirty="0">
                <a:solidFill>
                  <a:schemeClr val="tx2">
                    <a:lumMod val="75000"/>
                  </a:schemeClr>
                </a:solidFill>
                <a:latin typeface="Cambria" panose="02040503050406030204" pitchFamily="18" charset="0"/>
              </a:rPr>
              <a:t>The budgets of the project partners will produce the total budget overview for partners per budget lines and per work packages</a:t>
            </a:r>
            <a:endParaRPr lang="hu-HU" sz="2400" dirty="0">
              <a:solidFill>
                <a:schemeClr val="tx2">
                  <a:lumMod val="75000"/>
                </a:schemeClr>
              </a:solidFill>
              <a:latin typeface="Cambria" panose="02040503050406030204" pitchFamily="18" charset="0"/>
            </a:endParaRPr>
          </a:p>
          <a:p>
            <a:pPr lvl="1" algn="l"/>
            <a:endParaRPr lang="en-GB" sz="2200" dirty="0">
              <a:solidFill>
                <a:schemeClr val="tx2">
                  <a:lumMod val="75000"/>
                </a:schemeClr>
              </a:solidFill>
              <a:latin typeface="Cambria" panose="02040503050406030204" pitchFamily="18" charset="0"/>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457200"/>
            <a:ext cx="5256584" cy="5235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rgbClr val="4F81BD">
                    <a:lumMod val="75000"/>
                  </a:srgbClr>
                </a:solidFill>
                <a:latin typeface="Cambria" panose="02040503050406030204" pitchFamily="18" charset="0"/>
              </a:rPr>
              <a:t>    </a:t>
            </a:r>
            <a:r>
              <a:rPr lang="en-GB" sz="3000" dirty="0" smtClean="0">
                <a:solidFill>
                  <a:srgbClr val="4F81BD">
                    <a:lumMod val="75000"/>
                  </a:srgbClr>
                </a:solidFill>
                <a:latin typeface="Cambria" panose="02040503050406030204" pitchFamily="18" charset="0"/>
              </a:rPr>
              <a:t>Project </a:t>
            </a:r>
            <a:r>
              <a:rPr lang="en-GB" sz="3000" dirty="0">
                <a:solidFill>
                  <a:srgbClr val="4F81BD">
                    <a:lumMod val="75000"/>
                  </a:srgbClr>
                </a:solidFill>
                <a:latin typeface="Cambria" panose="02040503050406030204" pitchFamily="18" charset="0"/>
              </a:rPr>
              <a:t>budget planning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556792"/>
            <a:ext cx="1714159" cy="128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403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GB" sz="2800" b="1" dirty="0" smtClean="0">
              <a:solidFill>
                <a:schemeClr val="accent1">
                  <a:lumMod val="75000"/>
                </a:schemeClr>
              </a:solidFill>
              <a:latin typeface="Cambria" panose="02040503050406030204" pitchFamily="18" charset="0"/>
            </a:endParaRPr>
          </a:p>
          <a:p>
            <a:pPr algn="l"/>
            <a:r>
              <a:rPr lang="en-GB" sz="2400" b="1" dirty="0" smtClean="0">
                <a:solidFill>
                  <a:schemeClr val="tx2">
                    <a:lumMod val="75000"/>
                  </a:schemeClr>
                </a:solidFill>
                <a:latin typeface="Cambria" panose="02040503050406030204" pitchFamily="18" charset="0"/>
              </a:rPr>
              <a:t>			Spending </a:t>
            </a:r>
            <a:r>
              <a:rPr lang="en-GB" sz="2400" b="1" dirty="0">
                <a:solidFill>
                  <a:schemeClr val="tx2">
                    <a:lumMod val="75000"/>
                  </a:schemeClr>
                </a:solidFill>
                <a:latin typeface="Cambria" panose="02040503050406030204" pitchFamily="18" charset="0"/>
              </a:rPr>
              <a:t>forecast</a:t>
            </a:r>
            <a:r>
              <a:rPr lang="hu-HU" sz="2400" b="1" dirty="0">
                <a:solidFill>
                  <a:schemeClr val="tx2">
                    <a:lumMod val="75000"/>
                  </a:schemeClr>
                </a:solidFill>
                <a:latin typeface="Cambria" panose="02040503050406030204" pitchFamily="18" charset="0"/>
              </a:rPr>
              <a:t> of </a:t>
            </a:r>
            <a:r>
              <a:rPr lang="hu-HU" sz="2400" b="1" dirty="0" err="1">
                <a:solidFill>
                  <a:schemeClr val="tx2">
                    <a:lumMod val="75000"/>
                  </a:schemeClr>
                </a:solidFill>
                <a:latin typeface="Cambria" panose="02040503050406030204" pitchFamily="18" charset="0"/>
              </a:rPr>
              <a:t>the</a:t>
            </a:r>
            <a:r>
              <a:rPr lang="hu-HU" sz="2400" b="1" dirty="0">
                <a:solidFill>
                  <a:schemeClr val="tx2">
                    <a:lumMod val="75000"/>
                  </a:schemeClr>
                </a:solidFill>
                <a:latin typeface="Cambria" panose="02040503050406030204" pitchFamily="18" charset="0"/>
              </a:rPr>
              <a:t> project</a:t>
            </a:r>
            <a:endParaRPr lang="en-US" sz="2400" b="1" dirty="0">
              <a:solidFill>
                <a:schemeClr val="tx2">
                  <a:lumMod val="75000"/>
                </a:schemeClr>
              </a:solidFill>
              <a:latin typeface="Cambria" panose="02040503050406030204" pitchFamily="18" charset="0"/>
            </a:endParaRPr>
          </a:p>
          <a:p>
            <a:pPr algn="l"/>
            <a:endParaRPr lang="hu-HU" sz="2400" b="1" dirty="0">
              <a:solidFill>
                <a:schemeClr val="accent1">
                  <a:lumMod val="75000"/>
                </a:schemeClr>
              </a:solidFill>
              <a:latin typeface="Cambria" panose="02040503050406030204" pitchFamily="18" charset="0"/>
            </a:endParaRPr>
          </a:p>
          <a:p>
            <a:pPr marL="342900" indent="-342900" algn="l">
              <a:buFont typeface="Wingdings" pitchFamily="2" charset="2"/>
              <a:buChar char="Ø"/>
            </a:pPr>
            <a:r>
              <a:rPr lang="en-GB" sz="2400" dirty="0" smtClean="0">
                <a:solidFill>
                  <a:schemeClr val="tx2">
                    <a:lumMod val="75000"/>
                  </a:schemeClr>
                </a:solidFill>
                <a:latin typeface="Cambria" panose="02040503050406030204" pitchFamily="18" charset="0"/>
              </a:rPr>
              <a:t>Planning </a:t>
            </a:r>
            <a:r>
              <a:rPr lang="en-GB" sz="2400" dirty="0">
                <a:solidFill>
                  <a:schemeClr val="tx2">
                    <a:lumMod val="75000"/>
                  </a:schemeClr>
                </a:solidFill>
                <a:latin typeface="Cambria" panose="02040503050406030204" pitchFamily="18" charset="0"/>
              </a:rPr>
              <a:t>the project budget per reporting </a:t>
            </a:r>
            <a:r>
              <a:rPr lang="en-GB" sz="2400" dirty="0" smtClean="0">
                <a:solidFill>
                  <a:schemeClr val="tx2">
                    <a:lumMod val="75000"/>
                  </a:schemeClr>
                </a:solidFill>
                <a:latin typeface="Cambria" panose="02040503050406030204" pitchFamily="18" charset="0"/>
              </a:rPr>
              <a:t>period</a:t>
            </a:r>
            <a:endParaRPr lang="hu-HU" sz="2400" dirty="0">
              <a:solidFill>
                <a:schemeClr val="tx2">
                  <a:lumMod val="75000"/>
                </a:schemeClr>
              </a:solidFill>
              <a:latin typeface="Cambria" panose="02040503050406030204" pitchFamily="18" charset="0"/>
            </a:endParaRPr>
          </a:p>
          <a:p>
            <a:pPr algn="l"/>
            <a:endParaRPr lang="en-GB" sz="2400" b="1" dirty="0">
              <a:solidFill>
                <a:schemeClr val="tx2">
                  <a:lumMod val="75000"/>
                </a:schemeClr>
              </a:solidFill>
              <a:latin typeface="Cambria" panose="02040503050406030204" pitchFamily="18" charset="0"/>
            </a:endParaRPr>
          </a:p>
          <a:p>
            <a:pPr marL="342900" indent="-342900" algn="just">
              <a:lnSpc>
                <a:spcPct val="80000"/>
              </a:lnSpc>
              <a:buFont typeface="Wingdings" pitchFamily="2" charset="2"/>
              <a:buChar char="Ø"/>
            </a:pPr>
            <a:r>
              <a:rPr lang="en-GB" sz="2400" dirty="0" smtClean="0">
                <a:solidFill>
                  <a:schemeClr val="tx2">
                    <a:lumMod val="75000"/>
                  </a:schemeClr>
                </a:solidFill>
                <a:latin typeface="Cambria" panose="02040503050406030204" pitchFamily="18" charset="0"/>
                <a:sym typeface="Wingdings" pitchFamily="2" charset="2"/>
              </a:rPr>
              <a:t>Spending </a:t>
            </a:r>
            <a:r>
              <a:rPr lang="en-GB" sz="2400" dirty="0">
                <a:solidFill>
                  <a:schemeClr val="tx2">
                    <a:lumMod val="75000"/>
                  </a:schemeClr>
                </a:solidFill>
                <a:latin typeface="Cambria" panose="02040503050406030204" pitchFamily="18" charset="0"/>
                <a:sym typeface="Wingdings" pitchFamily="2" charset="2"/>
              </a:rPr>
              <a:t>forecasts given at partner level will “produce” the project spending forecast</a:t>
            </a:r>
            <a:endParaRPr lang="hu-HU" sz="2400" dirty="0">
              <a:solidFill>
                <a:schemeClr val="tx2">
                  <a:lumMod val="75000"/>
                </a:schemeClr>
              </a:solidFill>
              <a:latin typeface="Cambria" panose="02040503050406030204" pitchFamily="18" charset="0"/>
              <a:sym typeface="Wingdings" pitchFamily="2" charset="2"/>
            </a:endParaRPr>
          </a:p>
          <a:p>
            <a:pPr algn="just">
              <a:lnSpc>
                <a:spcPct val="80000"/>
              </a:lnSpc>
            </a:pPr>
            <a:endParaRPr lang="en-GB" sz="2400" dirty="0">
              <a:solidFill>
                <a:schemeClr val="tx2">
                  <a:lumMod val="75000"/>
                </a:schemeClr>
              </a:solidFill>
              <a:latin typeface="Cambria" panose="02040503050406030204" pitchFamily="18" charset="0"/>
              <a:sym typeface="Wingdings" pitchFamily="2" charset="2"/>
            </a:endParaRPr>
          </a:p>
          <a:p>
            <a:pPr marL="342900" indent="-342900" algn="just">
              <a:lnSpc>
                <a:spcPct val="80000"/>
              </a:lnSpc>
              <a:buFont typeface="Wingdings" pitchFamily="2" charset="2"/>
              <a:buChar char="Ø"/>
            </a:pPr>
            <a:r>
              <a:rPr lang="en-GB" sz="2400" dirty="0">
                <a:solidFill>
                  <a:schemeClr val="tx2">
                    <a:lumMod val="75000"/>
                  </a:schemeClr>
                </a:solidFill>
                <a:latin typeface="Cambria" panose="02040503050406030204" pitchFamily="18" charset="0"/>
                <a:sym typeface="Wingdings" pitchFamily="2" charset="2"/>
              </a:rPr>
              <a:t>Periods </a:t>
            </a:r>
            <a:r>
              <a:rPr lang="en-GB" sz="2400" dirty="0" smtClean="0">
                <a:solidFill>
                  <a:schemeClr val="tx2">
                    <a:lumMod val="75000"/>
                  </a:schemeClr>
                </a:solidFill>
                <a:latin typeface="Cambria" panose="02040503050406030204" pitchFamily="18" charset="0"/>
                <a:sym typeface="Wingdings" pitchFamily="2" charset="2"/>
              </a:rPr>
              <a:t>have </a:t>
            </a:r>
            <a:r>
              <a:rPr lang="en-GB" sz="2400" dirty="0">
                <a:solidFill>
                  <a:schemeClr val="tx2">
                    <a:lumMod val="75000"/>
                  </a:schemeClr>
                </a:solidFill>
                <a:latin typeface="Cambria" panose="02040503050406030204" pitchFamily="18" charset="0"/>
                <a:sym typeface="Wingdings" pitchFamily="2" charset="2"/>
              </a:rPr>
              <a:t>to cover </a:t>
            </a:r>
            <a:r>
              <a:rPr lang="en-GB" sz="2400" b="1" dirty="0">
                <a:solidFill>
                  <a:schemeClr val="tx2">
                    <a:lumMod val="75000"/>
                  </a:schemeClr>
                </a:solidFill>
                <a:latin typeface="Cambria" panose="02040503050406030204" pitchFamily="18" charset="0"/>
                <a:sym typeface="Wingdings" pitchFamily="2" charset="2"/>
              </a:rPr>
              <a:t>6 months</a:t>
            </a:r>
            <a:r>
              <a:rPr lang="en-GB" sz="2400" dirty="0">
                <a:solidFill>
                  <a:schemeClr val="tx2">
                    <a:lumMod val="75000"/>
                  </a:schemeClr>
                </a:solidFill>
                <a:latin typeface="Cambria" panose="02040503050406030204" pitchFamily="18" charset="0"/>
                <a:sym typeface="Wingdings" pitchFamily="2" charset="2"/>
              </a:rPr>
              <a:t>, starting from the month of the approval date of the project</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457200"/>
            <a:ext cx="5256584" cy="5235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rgbClr val="4F81BD">
                    <a:lumMod val="75000"/>
                  </a:srgbClr>
                </a:solidFill>
                <a:latin typeface="Cambria" panose="02040503050406030204" pitchFamily="18" charset="0"/>
              </a:rPr>
              <a:t>    </a:t>
            </a:r>
            <a:r>
              <a:rPr lang="en-GB" sz="3000" dirty="0" smtClean="0">
                <a:solidFill>
                  <a:srgbClr val="4F81BD">
                    <a:lumMod val="75000"/>
                  </a:srgbClr>
                </a:solidFill>
                <a:latin typeface="Cambria" panose="02040503050406030204" pitchFamily="18" charset="0"/>
              </a:rPr>
              <a:t>Project </a:t>
            </a:r>
            <a:r>
              <a:rPr lang="en-GB" sz="3000" dirty="0">
                <a:solidFill>
                  <a:srgbClr val="4F81BD">
                    <a:lumMod val="75000"/>
                  </a:srgbClr>
                </a:solidFill>
                <a:latin typeface="Cambria" panose="02040503050406030204" pitchFamily="18" charset="0"/>
              </a:rPr>
              <a:t>budget planning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1423045" cy="1423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986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GB" sz="2800" b="1" dirty="0" smtClean="0">
              <a:solidFill>
                <a:schemeClr val="accent1">
                  <a:lumMod val="75000"/>
                </a:schemeClr>
              </a:solidFill>
              <a:latin typeface="Cambria" panose="02040503050406030204" pitchFamily="18" charset="0"/>
            </a:endParaRPr>
          </a:p>
          <a:p>
            <a:pPr algn="l"/>
            <a:r>
              <a:rPr lang="en-GB" sz="2400" b="1" dirty="0">
                <a:solidFill>
                  <a:schemeClr val="tx2">
                    <a:lumMod val="75000"/>
                  </a:schemeClr>
                </a:solidFill>
                <a:latin typeface="Cambria" panose="02040503050406030204" pitchFamily="18" charset="0"/>
              </a:rPr>
              <a:t>Spending forecast</a:t>
            </a:r>
            <a:r>
              <a:rPr lang="hu-HU" sz="2400" b="1" dirty="0">
                <a:solidFill>
                  <a:schemeClr val="tx2">
                    <a:lumMod val="75000"/>
                  </a:schemeClr>
                </a:solidFill>
                <a:latin typeface="Cambria" panose="02040503050406030204" pitchFamily="18" charset="0"/>
              </a:rPr>
              <a:t> of </a:t>
            </a:r>
            <a:r>
              <a:rPr lang="en-US" sz="2400" b="1" dirty="0" smtClean="0">
                <a:solidFill>
                  <a:schemeClr val="tx2">
                    <a:lumMod val="75000"/>
                  </a:schemeClr>
                </a:solidFill>
                <a:latin typeface="Cambria" panose="02040503050406030204" pitchFamily="18" charset="0"/>
              </a:rPr>
              <a:t>the</a:t>
            </a:r>
            <a:r>
              <a:rPr lang="hu-HU" sz="2400" b="1" dirty="0" smtClean="0">
                <a:solidFill>
                  <a:schemeClr val="tx2">
                    <a:lumMod val="75000"/>
                  </a:schemeClr>
                </a:solidFill>
                <a:latin typeface="Cambria" panose="02040503050406030204" pitchFamily="18" charset="0"/>
              </a:rPr>
              <a:t> </a:t>
            </a:r>
            <a:r>
              <a:rPr lang="hu-HU" sz="2400" b="1" dirty="0">
                <a:solidFill>
                  <a:schemeClr val="tx2">
                    <a:lumMod val="75000"/>
                  </a:schemeClr>
                </a:solidFill>
                <a:latin typeface="Cambria" panose="02040503050406030204" pitchFamily="18" charset="0"/>
              </a:rPr>
              <a:t>project</a:t>
            </a:r>
            <a:endParaRPr lang="en-US" sz="2400" b="1" dirty="0">
              <a:solidFill>
                <a:schemeClr val="tx2">
                  <a:lumMod val="75000"/>
                </a:schemeClr>
              </a:solidFill>
              <a:latin typeface="Cambria" panose="02040503050406030204" pitchFamily="18" charset="0"/>
            </a:endParaRPr>
          </a:p>
          <a:p>
            <a:pPr algn="l"/>
            <a:endParaRPr lang="hu-HU" sz="2400" b="1" dirty="0">
              <a:solidFill>
                <a:schemeClr val="accent1">
                  <a:lumMod val="75000"/>
                </a:schemeClr>
              </a:solidFill>
              <a:latin typeface="Cambria" panose="02040503050406030204" pitchFamily="18" charset="0"/>
            </a:endParaRPr>
          </a:p>
          <a:p>
            <a:pPr marL="342900" lvl="1" indent="-342900" algn="l">
              <a:lnSpc>
                <a:spcPct val="80000"/>
              </a:lnSpc>
              <a:buFont typeface="Wingdings" pitchFamily="2" charset="2"/>
              <a:buChar char="Ø"/>
            </a:pPr>
            <a:r>
              <a:rPr lang="en-GB" sz="2400" dirty="0">
                <a:solidFill>
                  <a:schemeClr val="tx2">
                    <a:lumMod val="75000"/>
                  </a:schemeClr>
                </a:solidFill>
                <a:latin typeface="Cambria" panose="02040503050406030204" pitchFamily="18" charset="0"/>
                <a:sym typeface="Wingdings" pitchFamily="2" charset="2"/>
              </a:rPr>
              <a:t>To be planned carefully by each project partner:</a:t>
            </a:r>
          </a:p>
          <a:p>
            <a:pPr marL="800100" lvl="3" indent="-342900" algn="l">
              <a:lnSpc>
                <a:spcPct val="80000"/>
              </a:lnSpc>
              <a:buFont typeface="Arial" panose="020B0604020202020204" pitchFamily="34" charset="0"/>
              <a:buChar char="•"/>
            </a:pPr>
            <a:r>
              <a:rPr lang="en-GB" dirty="0">
                <a:solidFill>
                  <a:schemeClr val="tx2">
                    <a:lumMod val="75000"/>
                  </a:schemeClr>
                </a:solidFill>
                <a:latin typeface="Cambria" panose="02040503050406030204" pitchFamily="18" charset="0"/>
                <a:sym typeface="Wingdings" pitchFamily="2" charset="2"/>
              </a:rPr>
              <a:t>The spending level per partner influences the overall project level spending</a:t>
            </a:r>
          </a:p>
          <a:p>
            <a:pPr marL="342900" lvl="1" indent="-342900" algn="l">
              <a:lnSpc>
                <a:spcPct val="80000"/>
              </a:lnSpc>
              <a:buFont typeface="Wingdings" pitchFamily="2" charset="2"/>
              <a:buChar char="Ø"/>
            </a:pPr>
            <a:r>
              <a:rPr lang="en-GB" sz="2400" dirty="0">
                <a:solidFill>
                  <a:schemeClr val="tx2">
                    <a:lumMod val="75000"/>
                  </a:schemeClr>
                </a:solidFill>
                <a:latin typeface="Cambria" panose="02040503050406030204" pitchFamily="18" charset="0"/>
                <a:sym typeface="Wingdings" pitchFamily="2" charset="2"/>
              </a:rPr>
              <a:t>Should be in line with the time plan of the project</a:t>
            </a:r>
          </a:p>
          <a:p>
            <a:pPr marL="800100" lvl="3" indent="-342900" algn="l">
              <a:lnSpc>
                <a:spcPct val="80000"/>
              </a:lnSpc>
              <a:buFont typeface="Arial" panose="020B0604020202020204" pitchFamily="34" charset="0"/>
              <a:buChar char="•"/>
            </a:pPr>
            <a:r>
              <a:rPr lang="en-GB" dirty="0">
                <a:solidFill>
                  <a:schemeClr val="tx2">
                    <a:lumMod val="75000"/>
                  </a:schemeClr>
                </a:solidFill>
                <a:latin typeface="Cambria" panose="02040503050406030204" pitchFamily="18" charset="0"/>
                <a:sym typeface="Wingdings" pitchFamily="2" charset="2"/>
              </a:rPr>
              <a:t>Activities fulfilled within the reporting period,</a:t>
            </a:r>
            <a:r>
              <a:rPr lang="hu-HU" dirty="0">
                <a:solidFill>
                  <a:schemeClr val="tx2">
                    <a:lumMod val="75000"/>
                  </a:schemeClr>
                </a:solidFill>
                <a:latin typeface="Cambria" panose="02040503050406030204" pitchFamily="18" charset="0"/>
                <a:sym typeface="Wingdings" pitchFamily="2" charset="2"/>
              </a:rPr>
              <a:t/>
            </a:r>
            <a:br>
              <a:rPr lang="hu-HU" dirty="0">
                <a:solidFill>
                  <a:schemeClr val="tx2">
                    <a:lumMod val="75000"/>
                  </a:schemeClr>
                </a:solidFill>
                <a:latin typeface="Cambria" panose="02040503050406030204" pitchFamily="18" charset="0"/>
                <a:sym typeface="Wingdings" pitchFamily="2" charset="2"/>
              </a:rPr>
            </a:br>
            <a:r>
              <a:rPr lang="en-GB" dirty="0">
                <a:solidFill>
                  <a:schemeClr val="tx2">
                    <a:lumMod val="75000"/>
                  </a:schemeClr>
                </a:solidFill>
                <a:latin typeface="Cambria" panose="02040503050406030204" pitchFamily="18" charset="0"/>
                <a:sym typeface="Wingdings" pitchFamily="2" charset="2"/>
              </a:rPr>
              <a:t>i.e. expenditure incurred, expenditure paid within the reporting </a:t>
            </a:r>
            <a:r>
              <a:rPr lang="en-GB" dirty="0" smtClean="0">
                <a:solidFill>
                  <a:schemeClr val="tx2">
                    <a:lumMod val="75000"/>
                  </a:schemeClr>
                </a:solidFill>
                <a:latin typeface="Cambria" panose="02040503050406030204" pitchFamily="18" charset="0"/>
                <a:sym typeface="Wingdings" pitchFamily="2" charset="2"/>
              </a:rPr>
              <a:t>period, </a:t>
            </a:r>
            <a:r>
              <a:rPr lang="en-GB" dirty="0">
                <a:solidFill>
                  <a:schemeClr val="tx2">
                    <a:lumMod val="75000"/>
                  </a:schemeClr>
                </a:solidFill>
                <a:latin typeface="Cambria" panose="02040503050406030204" pitchFamily="18" charset="0"/>
                <a:sym typeface="Wingdings" pitchFamily="2" charset="2"/>
              </a:rPr>
              <a:t>validated expenditure of the reporting period </a:t>
            </a:r>
          </a:p>
          <a:p>
            <a:pPr marL="342900" lvl="1" indent="-342900" algn="l">
              <a:lnSpc>
                <a:spcPct val="80000"/>
              </a:lnSpc>
              <a:buFont typeface="Wingdings" pitchFamily="2" charset="2"/>
              <a:buChar char="Ø"/>
            </a:pPr>
            <a:r>
              <a:rPr lang="en-GB" sz="2400" dirty="0">
                <a:solidFill>
                  <a:schemeClr val="tx2">
                    <a:lumMod val="75000"/>
                  </a:schemeClr>
                </a:solidFill>
                <a:latin typeface="Cambria" panose="02040503050406030204" pitchFamily="18" charset="0"/>
                <a:sym typeface="Wingdings" pitchFamily="2" charset="2"/>
              </a:rPr>
              <a:t>Should be realistic </a:t>
            </a:r>
          </a:p>
          <a:p>
            <a:pPr marL="800100" lvl="3" indent="-342900" algn="l">
              <a:lnSpc>
                <a:spcPct val="80000"/>
              </a:lnSpc>
              <a:buFont typeface="Arial" panose="020B0604020202020204" pitchFamily="34" charset="0"/>
              <a:buChar char="•"/>
            </a:pPr>
            <a:r>
              <a:rPr lang="en-US" dirty="0" smtClean="0">
                <a:solidFill>
                  <a:schemeClr val="tx2">
                    <a:lumMod val="75000"/>
                  </a:schemeClr>
                </a:solidFill>
                <a:latin typeface="Cambria" panose="02040503050406030204" pitchFamily="18" charset="0"/>
              </a:rPr>
              <a:t>Consider</a:t>
            </a:r>
            <a:r>
              <a:rPr lang="en-GB" dirty="0" smtClean="0">
                <a:solidFill>
                  <a:schemeClr val="tx2">
                    <a:lumMod val="75000"/>
                  </a:schemeClr>
                </a:solidFill>
                <a:latin typeface="Cambria" panose="02040503050406030204" pitchFamily="18" charset="0"/>
              </a:rPr>
              <a:t> </a:t>
            </a:r>
            <a:r>
              <a:rPr lang="en-GB" dirty="0">
                <a:solidFill>
                  <a:schemeClr val="tx2">
                    <a:lumMod val="75000"/>
                  </a:schemeClr>
                </a:solidFill>
                <a:latin typeface="Cambria" panose="02040503050406030204" pitchFamily="18" charset="0"/>
              </a:rPr>
              <a:t>the timeframe for each activity, including also the time needed for public procurements and payments!</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457200"/>
            <a:ext cx="5256584" cy="5235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rgbClr val="4F81BD">
                    <a:lumMod val="75000"/>
                  </a:srgbClr>
                </a:solidFill>
                <a:latin typeface="Cambria" panose="02040503050406030204" pitchFamily="18" charset="0"/>
              </a:rPr>
              <a:t>    </a:t>
            </a:r>
            <a:r>
              <a:rPr lang="en-GB" sz="3000" dirty="0" smtClean="0">
                <a:solidFill>
                  <a:srgbClr val="4F81BD">
                    <a:lumMod val="75000"/>
                  </a:srgbClr>
                </a:solidFill>
                <a:latin typeface="Cambria" panose="02040503050406030204" pitchFamily="18" charset="0"/>
              </a:rPr>
              <a:t>Project </a:t>
            </a:r>
            <a:r>
              <a:rPr lang="en-GB" sz="3000" dirty="0">
                <a:solidFill>
                  <a:srgbClr val="4F81BD">
                    <a:lumMod val="75000"/>
                  </a:srgbClr>
                </a:solidFill>
                <a:latin typeface="Cambria" panose="02040503050406030204" pitchFamily="18" charset="0"/>
              </a:rPr>
              <a:t>budget planning</a:t>
            </a:r>
          </a:p>
        </p:txBody>
      </p:sp>
    </p:spTree>
    <p:extLst>
      <p:ext uri="{BB962C8B-B14F-4D97-AF65-F5344CB8AC3E}">
        <p14:creationId xmlns:p14="http://schemas.microsoft.com/office/powerpoint/2010/main" val="1655832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400" b="1" dirty="0">
                <a:solidFill>
                  <a:schemeClr val="tx2">
                    <a:lumMod val="75000"/>
                  </a:schemeClr>
                </a:solidFill>
                <a:latin typeface="Cambria" panose="02040503050406030204" pitchFamily="18" charset="0"/>
              </a:rPr>
              <a:t>Use of the EURO</a:t>
            </a:r>
          </a:p>
          <a:p>
            <a:pPr algn="l"/>
            <a:endParaRPr lang="en-GB" sz="2400" b="1" dirty="0">
              <a:solidFill>
                <a:srgbClr val="1F497D"/>
              </a:solidFill>
              <a:latin typeface="Cambria" panose="02040503050406030204" pitchFamily="18" charset="0"/>
            </a:endParaRPr>
          </a:p>
          <a:p>
            <a:pPr marL="342900" indent="-342900" algn="l">
              <a:buFont typeface="Wingdings" pitchFamily="2" charset="2"/>
              <a:buChar char="Ø"/>
            </a:pPr>
            <a:r>
              <a:rPr lang="en-GB" sz="2400" dirty="0">
                <a:solidFill>
                  <a:schemeClr val="tx2">
                    <a:lumMod val="75000"/>
                  </a:schemeClr>
                </a:solidFill>
                <a:latin typeface="Cambria" panose="02040503050406030204" pitchFamily="18" charset="0"/>
              </a:rPr>
              <a:t>Project budget (and partner budget) to be planned in Euro</a:t>
            </a:r>
          </a:p>
          <a:p>
            <a:pPr marL="342900" indent="-342900" algn="l">
              <a:buFont typeface="Wingdings" pitchFamily="2" charset="2"/>
              <a:buChar char="Ø"/>
            </a:pPr>
            <a:r>
              <a:rPr lang="en-GB" sz="2400" dirty="0">
                <a:solidFill>
                  <a:schemeClr val="tx2">
                    <a:lumMod val="75000"/>
                  </a:schemeClr>
                </a:solidFill>
                <a:latin typeface="Cambria" panose="02040503050406030204" pitchFamily="18" charset="0"/>
              </a:rPr>
              <a:t>All expenditure to be reported in Euro</a:t>
            </a:r>
          </a:p>
          <a:p>
            <a:pPr marL="342900" indent="-342900" algn="l">
              <a:buFont typeface="Wingdings" pitchFamily="2" charset="2"/>
              <a:buChar char="Ø"/>
            </a:pPr>
            <a:r>
              <a:rPr lang="en-GB" sz="2400" dirty="0" smtClean="0">
                <a:solidFill>
                  <a:schemeClr val="tx2">
                    <a:lumMod val="75000"/>
                  </a:schemeClr>
                </a:solidFill>
                <a:latin typeface="Cambria" panose="02040503050406030204" pitchFamily="18" charset="0"/>
              </a:rPr>
              <a:t>EU </a:t>
            </a:r>
            <a:r>
              <a:rPr lang="en-GB" sz="2400" dirty="0">
                <a:solidFill>
                  <a:schemeClr val="tx2">
                    <a:lumMod val="75000"/>
                  </a:schemeClr>
                </a:solidFill>
                <a:latin typeface="Cambria" panose="02040503050406030204" pitchFamily="18" charset="0"/>
              </a:rPr>
              <a:t>contribution will be </a:t>
            </a:r>
            <a:r>
              <a:rPr lang="en-GB" sz="2400" dirty="0" smtClean="0">
                <a:solidFill>
                  <a:schemeClr val="tx2">
                    <a:lumMod val="75000"/>
                  </a:schemeClr>
                </a:solidFill>
                <a:latin typeface="Cambria" panose="02040503050406030204" pitchFamily="18" charset="0"/>
              </a:rPr>
              <a:t>transferred to LP in </a:t>
            </a:r>
            <a:r>
              <a:rPr lang="en-GB" sz="2400" dirty="0">
                <a:solidFill>
                  <a:schemeClr val="tx2">
                    <a:lumMod val="75000"/>
                  </a:schemeClr>
                </a:solidFill>
                <a:latin typeface="Cambria" panose="02040503050406030204" pitchFamily="18" charset="0"/>
              </a:rPr>
              <a:t>Euro</a:t>
            </a:r>
          </a:p>
          <a:p>
            <a:pPr marL="342900" lvl="0" indent="-342900" algn="l">
              <a:buFont typeface="Wingdings" pitchFamily="2" charset="2"/>
              <a:buChar char="Ø"/>
            </a:pPr>
            <a:r>
              <a:rPr lang="en-GB" sz="2400" dirty="0">
                <a:solidFill>
                  <a:schemeClr val="tx2">
                    <a:lumMod val="75000"/>
                  </a:schemeClr>
                </a:solidFill>
                <a:latin typeface="Cambria" panose="02040503050406030204" pitchFamily="18" charset="0"/>
              </a:rPr>
              <a:t>Expenditure incurred by project partners in a currency other than the euro shall be converted into euro by using </a:t>
            </a:r>
            <a:r>
              <a:rPr lang="en-GB" sz="2400" b="1" dirty="0">
                <a:solidFill>
                  <a:schemeClr val="tx2">
                    <a:lumMod val="75000"/>
                  </a:schemeClr>
                </a:solidFill>
                <a:latin typeface="Cambria" panose="02040503050406030204" pitchFamily="18" charset="0"/>
              </a:rPr>
              <a:t>the monthly accounting exchange rate of the European </a:t>
            </a:r>
            <a:r>
              <a:rPr lang="en-GB" sz="2400" b="1" dirty="0" smtClean="0">
                <a:solidFill>
                  <a:schemeClr val="tx2">
                    <a:lumMod val="75000"/>
                  </a:schemeClr>
                </a:solidFill>
                <a:latin typeface="Cambria" panose="02040503050406030204" pitchFamily="18" charset="0"/>
              </a:rPr>
              <a:t>Commission</a:t>
            </a:r>
            <a:r>
              <a:rPr lang="en-GB" sz="2400" dirty="0">
                <a:solidFill>
                  <a:schemeClr val="tx2">
                    <a:lumMod val="75000"/>
                  </a:schemeClr>
                </a:solidFill>
                <a:latin typeface="Cambria" panose="02040503050406030204" pitchFamily="18" charset="0"/>
              </a:rPr>
              <a:t> </a:t>
            </a:r>
            <a:r>
              <a:rPr lang="en-GB" sz="2400" dirty="0" smtClean="0">
                <a:solidFill>
                  <a:schemeClr val="tx2">
                    <a:lumMod val="75000"/>
                  </a:schemeClr>
                </a:solidFill>
                <a:latin typeface="Cambria" panose="02040503050406030204" pitchFamily="18" charset="0"/>
              </a:rPr>
              <a:t>in </a:t>
            </a:r>
            <a:r>
              <a:rPr lang="en-GB" sz="2400" dirty="0">
                <a:solidFill>
                  <a:schemeClr val="tx2">
                    <a:lumMod val="75000"/>
                  </a:schemeClr>
                </a:solidFill>
                <a:latin typeface="Cambria" panose="02040503050406030204" pitchFamily="18" charset="0"/>
              </a:rPr>
              <a:t>the month during which expenditure was </a:t>
            </a:r>
            <a:r>
              <a:rPr lang="en-GB" sz="2400" b="1" dirty="0">
                <a:solidFill>
                  <a:schemeClr val="tx2">
                    <a:lumMod val="75000"/>
                  </a:schemeClr>
                </a:solidFill>
                <a:latin typeface="Cambria" panose="02040503050406030204" pitchFamily="18" charset="0"/>
              </a:rPr>
              <a:t>submitted for verification to the controller </a:t>
            </a:r>
            <a:r>
              <a:rPr lang="en-GB" sz="2000" dirty="0">
                <a:solidFill>
                  <a:srgbClr val="1F497D"/>
                </a:solidFill>
                <a:latin typeface="Cambria" panose="02040503050406030204" pitchFamily="18" charset="0"/>
              </a:rPr>
              <a:t>(</a:t>
            </a:r>
            <a:r>
              <a:rPr lang="en-GB" sz="2000" dirty="0" smtClean="0">
                <a:solidFill>
                  <a:srgbClr val="1F497D"/>
                </a:solidFill>
                <a:latin typeface="Cambria" panose="02040503050406030204" pitchFamily="18" charset="0"/>
                <a:hlinkClick r:id="rId3"/>
              </a:rPr>
              <a:t>http</a:t>
            </a:r>
            <a:r>
              <a:rPr lang="en-GB" sz="2000" dirty="0">
                <a:solidFill>
                  <a:srgbClr val="1F497D"/>
                </a:solidFill>
                <a:latin typeface="Cambria" panose="02040503050406030204" pitchFamily="18" charset="0"/>
                <a:hlinkClick r:id="rId3"/>
              </a:rPr>
              <a:t>://</a:t>
            </a:r>
            <a:r>
              <a:rPr lang="en-GB" sz="2000" dirty="0" smtClean="0">
                <a:solidFill>
                  <a:srgbClr val="1F497D"/>
                </a:solidFill>
                <a:latin typeface="Cambria" panose="02040503050406030204" pitchFamily="18" charset="0"/>
                <a:hlinkClick r:id="rId3"/>
              </a:rPr>
              <a:t>ec.europa.eu/budget/contracts_grants/info_contracts/inforeuro/inforeuro_en.cfm</a:t>
            </a:r>
            <a:r>
              <a:rPr lang="en-GB" sz="2000" dirty="0" smtClean="0">
                <a:solidFill>
                  <a:srgbClr val="1F497D"/>
                </a:solidFill>
                <a:latin typeface="Cambria" panose="02040503050406030204" pitchFamily="18" charset="0"/>
              </a:rPr>
              <a:t>)</a:t>
            </a:r>
            <a:endParaRPr lang="hu-HU" sz="2000" b="1" dirty="0">
              <a:solidFill>
                <a:srgbClr val="1F497D"/>
              </a:solidFill>
              <a:latin typeface="Cambria" panose="02040503050406030204" pitchFamily="18" charset="0"/>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4" name="Cím 1"/>
          <p:cNvSpPr txBox="1">
            <a:spLocks/>
          </p:cNvSpPr>
          <p:nvPr/>
        </p:nvSpPr>
        <p:spPr>
          <a:xfrm>
            <a:off x="3419872" y="457200"/>
            <a:ext cx="5256584" cy="52352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rgbClr val="4F81BD">
                    <a:lumMod val="75000"/>
                  </a:srgbClr>
                </a:solidFill>
                <a:latin typeface="Cambria" panose="02040503050406030204" pitchFamily="18" charset="0"/>
              </a:rPr>
              <a:t>    </a:t>
            </a:r>
            <a:r>
              <a:rPr lang="en-GB" sz="3000" dirty="0" smtClean="0">
                <a:solidFill>
                  <a:srgbClr val="4F81BD">
                    <a:lumMod val="75000"/>
                  </a:srgbClr>
                </a:solidFill>
                <a:latin typeface="Cambria" panose="02040503050406030204" pitchFamily="18" charset="0"/>
              </a:rPr>
              <a:t>Project </a:t>
            </a:r>
            <a:r>
              <a:rPr lang="en-GB" sz="3000" dirty="0">
                <a:solidFill>
                  <a:srgbClr val="4F81BD">
                    <a:lumMod val="75000"/>
                  </a:srgbClr>
                </a:solidFill>
                <a:latin typeface="Cambria" panose="02040503050406030204" pitchFamily="18" charset="0"/>
              </a:rPr>
              <a:t>budget planning</a:t>
            </a:r>
          </a:p>
        </p:txBody>
      </p:sp>
    </p:spTree>
    <p:extLst>
      <p:ext uri="{BB962C8B-B14F-4D97-AF65-F5344CB8AC3E}">
        <p14:creationId xmlns:p14="http://schemas.microsoft.com/office/powerpoint/2010/main" val="2002457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US" sz="2400" b="1" dirty="0" smtClean="0">
                <a:solidFill>
                  <a:srgbClr val="244061"/>
                </a:solidFill>
                <a:latin typeface="Cambria"/>
                <a:ea typeface="Arial Unicode MS"/>
                <a:cs typeface="Times New Roman"/>
              </a:rPr>
              <a:t>DTP supports joint cooperation projects which: </a:t>
            </a:r>
          </a:p>
          <a:p>
            <a:pPr algn="l"/>
            <a:endParaRPr lang="en-US" sz="1000" b="1" dirty="0" smtClean="0">
              <a:solidFill>
                <a:srgbClr val="244061"/>
              </a:solidFill>
              <a:latin typeface="Cambria"/>
              <a:ea typeface="Arial Unicode MS"/>
              <a:cs typeface="Times New Roman"/>
            </a:endParaRPr>
          </a:p>
          <a:p>
            <a:pPr algn="l"/>
            <a:r>
              <a:rPr lang="en-US" sz="2400" dirty="0" smtClean="0">
                <a:solidFill>
                  <a:schemeClr val="tx2">
                    <a:lumMod val="75000"/>
                  </a:schemeClr>
                </a:solidFill>
                <a:latin typeface="Cambria" panose="02040503050406030204" pitchFamily="18" charset="0"/>
              </a:rPr>
              <a:t>- Develop </a:t>
            </a:r>
            <a:r>
              <a:rPr lang="en-US" sz="2400" dirty="0">
                <a:solidFill>
                  <a:schemeClr val="tx2">
                    <a:lumMod val="75000"/>
                  </a:schemeClr>
                </a:solidFill>
                <a:latin typeface="Cambria" panose="02040503050406030204" pitchFamily="18" charset="0"/>
              </a:rPr>
              <a:t>institutional </a:t>
            </a:r>
            <a:r>
              <a:rPr lang="en-US" sz="2400" dirty="0" smtClean="0">
                <a:solidFill>
                  <a:schemeClr val="tx2">
                    <a:lumMod val="75000"/>
                  </a:schemeClr>
                </a:solidFill>
                <a:latin typeface="Cambria" panose="02040503050406030204" pitchFamily="18" charset="0"/>
              </a:rPr>
              <a:t>capacity</a:t>
            </a:r>
          </a:p>
          <a:p>
            <a:pPr algn="l"/>
            <a:r>
              <a:rPr lang="en-US" sz="2400" dirty="0" smtClean="0">
                <a:solidFill>
                  <a:schemeClr val="tx2">
                    <a:lumMod val="75000"/>
                  </a:schemeClr>
                </a:solidFill>
                <a:latin typeface="Cambria" panose="02040503050406030204" pitchFamily="18" charset="0"/>
              </a:rPr>
              <a:t>and </a:t>
            </a:r>
            <a:r>
              <a:rPr lang="en-US" sz="2400" dirty="0">
                <a:solidFill>
                  <a:schemeClr val="tx2">
                    <a:lumMod val="75000"/>
                  </a:schemeClr>
                </a:solidFill>
                <a:latin typeface="Cambria" panose="02040503050406030204" pitchFamily="18" charset="0"/>
              </a:rPr>
              <a:t>ensure knowledge </a:t>
            </a:r>
            <a:r>
              <a:rPr lang="en-US" sz="2400" dirty="0" smtClean="0">
                <a:solidFill>
                  <a:schemeClr val="tx2">
                    <a:lumMod val="75000"/>
                  </a:schemeClr>
                </a:solidFill>
                <a:latin typeface="Cambria" panose="02040503050406030204" pitchFamily="18" charset="0"/>
              </a:rPr>
              <a:t>transfer</a:t>
            </a:r>
          </a:p>
          <a:p>
            <a:pPr algn="l"/>
            <a:endParaRPr lang="en-US" sz="2400" dirty="0" smtClean="0">
              <a:solidFill>
                <a:schemeClr val="tx2">
                  <a:lumMod val="75000"/>
                </a:schemeClr>
              </a:solidFill>
              <a:latin typeface="Cambria" panose="02040503050406030204" pitchFamily="18" charset="0"/>
            </a:endParaRPr>
          </a:p>
          <a:p>
            <a:pPr algn="l"/>
            <a:r>
              <a:rPr lang="en-US" sz="2400" dirty="0" smtClean="0">
                <a:solidFill>
                  <a:schemeClr val="tx2">
                    <a:lumMod val="75000"/>
                  </a:schemeClr>
                </a:solidFill>
                <a:latin typeface="Cambria" panose="02040503050406030204" pitchFamily="18" charset="0"/>
              </a:rPr>
              <a:t>	</a:t>
            </a: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Pave </a:t>
            </a:r>
            <a:r>
              <a:rPr lang="en-US" sz="2400" dirty="0">
                <a:solidFill>
                  <a:schemeClr val="tx2">
                    <a:lumMod val="75000"/>
                  </a:schemeClr>
                </a:solidFill>
                <a:latin typeface="Cambria" panose="02040503050406030204" pitchFamily="18" charset="0"/>
              </a:rPr>
              <a:t>the way to new investments </a:t>
            </a:r>
            <a:endParaRPr lang="en-US" sz="2400" dirty="0" smtClean="0">
              <a:solidFill>
                <a:schemeClr val="tx2">
                  <a:lumMod val="75000"/>
                </a:schemeClr>
              </a:solidFill>
              <a:latin typeface="Cambria" panose="02040503050406030204" pitchFamily="18" charset="0"/>
            </a:endParaRPr>
          </a:p>
          <a:p>
            <a:pPr algn="l"/>
            <a:endParaRPr lang="en-US" sz="2400" dirty="0" smtClean="0">
              <a:solidFill>
                <a:schemeClr val="tx2">
                  <a:lumMod val="75000"/>
                </a:schemeClr>
              </a:solidFill>
              <a:latin typeface="Cambria" panose="02040503050406030204" pitchFamily="18" charset="0"/>
            </a:endParaRPr>
          </a:p>
          <a:p>
            <a:pPr algn="l"/>
            <a:endParaRPr lang="en-US" sz="2400" dirty="0">
              <a:solidFill>
                <a:schemeClr val="tx2">
                  <a:lumMod val="75000"/>
                </a:schemeClr>
              </a:solidFill>
              <a:latin typeface="Cambria" panose="02040503050406030204" pitchFamily="18" charset="0"/>
            </a:endParaRP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 Support </a:t>
            </a:r>
            <a:r>
              <a:rPr lang="en-US" sz="2400" dirty="0">
                <a:solidFill>
                  <a:schemeClr val="tx2">
                    <a:lumMod val="75000"/>
                  </a:schemeClr>
                </a:solidFill>
                <a:latin typeface="Cambria" panose="02040503050406030204" pitchFamily="18" charset="0"/>
              </a:rPr>
              <a:t>the development of a </a:t>
            </a:r>
            <a:r>
              <a:rPr lang="en-US" sz="2400" dirty="0" smtClean="0">
                <a:solidFill>
                  <a:schemeClr val="tx2">
                    <a:lumMod val="75000"/>
                  </a:schemeClr>
                </a:solidFill>
                <a:latin typeface="Cambria" panose="02040503050406030204" pitchFamily="18" charset="0"/>
              </a:rPr>
              <a:t>common 			framework </a:t>
            </a:r>
            <a:r>
              <a:rPr lang="en-US" sz="2400" dirty="0">
                <a:solidFill>
                  <a:schemeClr val="tx2">
                    <a:lumMod val="75000"/>
                  </a:schemeClr>
                </a:solidFill>
                <a:latin typeface="Cambria" panose="02040503050406030204" pitchFamily="18" charset="0"/>
              </a:rPr>
              <a:t>for policy </a:t>
            </a:r>
            <a:r>
              <a:rPr lang="en-US" sz="2400" dirty="0" smtClean="0">
                <a:solidFill>
                  <a:schemeClr val="tx2">
                    <a:lumMod val="75000"/>
                  </a:schemeClr>
                </a:solidFill>
                <a:latin typeface="Cambria" panose="02040503050406030204" pitchFamily="18" charset="0"/>
              </a:rPr>
              <a:t>implementation</a:t>
            </a: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in </a:t>
            </a:r>
            <a:r>
              <a:rPr lang="en-US" sz="2400" dirty="0">
                <a:solidFill>
                  <a:schemeClr val="tx2">
                    <a:lumMod val="75000"/>
                  </a:schemeClr>
                </a:solidFill>
                <a:latin typeface="Cambria" panose="02040503050406030204" pitchFamily="18" charset="0"/>
              </a:rPr>
              <a:t>various </a:t>
            </a:r>
            <a:r>
              <a:rPr lang="en-US" sz="2400" dirty="0" smtClean="0">
                <a:solidFill>
                  <a:schemeClr val="tx2">
                    <a:lumMod val="75000"/>
                  </a:schemeClr>
                </a:solidFill>
                <a:latin typeface="Cambria" panose="02040503050406030204" pitchFamily="18" charset="0"/>
              </a:rPr>
              <a:t>fields</a:t>
            </a:r>
          </a:p>
          <a:p>
            <a:pPr algn="l"/>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400600"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What activities do DTP finance?</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060848"/>
            <a:ext cx="1838020" cy="10905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3" y="3356992"/>
            <a:ext cx="1601755" cy="1201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11" y="4869160"/>
            <a:ext cx="2310786" cy="153939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48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par>
                                <p:cTn id="17" presetID="42" presetClass="exit" presetSubtype="0" fill="hold" nodeType="with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772816"/>
            <a:ext cx="5110336" cy="2520280"/>
          </a:xfrm>
        </p:spPr>
        <p:txBody>
          <a:bodyPr anchor="t">
            <a:noAutofit/>
          </a:bodyPr>
          <a:lstStyle/>
          <a:p>
            <a:pPr algn="l"/>
            <a:r>
              <a:rPr lang="en-US" sz="4000" dirty="0" smtClean="0">
                <a:solidFill>
                  <a:schemeClr val="accent1">
                    <a:lumMod val="75000"/>
                  </a:schemeClr>
                </a:solidFill>
                <a:latin typeface="Cambria" panose="02040503050406030204" pitchFamily="18" charset="0"/>
              </a:rPr>
              <a:t>Eligibility of expenditure</a:t>
            </a:r>
            <a:endParaRPr lang="en-US" sz="4000" dirty="0">
              <a:solidFill>
                <a:schemeClr val="accent1">
                  <a:lumMod val="75000"/>
                </a:schemeClr>
              </a:solidFill>
              <a:latin typeface="Cambria" panose="02040503050406030204" pitchFamily="18" charset="0"/>
            </a:endParaRP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325267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of expenditure</a:t>
            </a:r>
            <a:endParaRPr lang="hu-HU" sz="3000" dirty="0">
              <a:solidFill>
                <a:srgbClr val="4F81BD">
                  <a:lumMod val="75000"/>
                </a:srgbClr>
              </a:solidFill>
              <a:latin typeface="Cambria" panose="02040503050406030204" pitchFamily="18" charset="0"/>
            </a:endParaRPr>
          </a:p>
        </p:txBody>
      </p:sp>
      <p:graphicFrame>
        <p:nvGraphicFramePr>
          <p:cNvPr id="5" name="Diagram 4"/>
          <p:cNvGraphicFramePr/>
          <p:nvPr>
            <p:extLst>
              <p:ext uri="{D42A27DB-BD31-4B8C-83A1-F6EECF244321}">
                <p14:modId xmlns:p14="http://schemas.microsoft.com/office/powerpoint/2010/main" val="3528196221"/>
              </p:ext>
            </p:extLst>
          </p:nvPr>
        </p:nvGraphicFramePr>
        <p:xfrm>
          <a:off x="611560" y="1772816"/>
          <a:ext cx="7992888"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3803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a:t>
            </a:r>
            <a:endParaRPr lang="hu-HU" sz="3000" dirty="0">
              <a:solidFill>
                <a:srgbClr val="4F81BD">
                  <a:lumMod val="75000"/>
                </a:srgbClr>
              </a:solidFill>
              <a:latin typeface="Cambria" panose="02040503050406030204" pitchFamily="18" charset="0"/>
            </a:endParaRPr>
          </a:p>
          <a:p>
            <a:endParaRPr lang="hu-HU" sz="3000" dirty="0">
              <a:solidFill>
                <a:srgbClr val="4F81BD">
                  <a:lumMod val="75000"/>
                </a:srgbClr>
              </a:solidFill>
              <a:latin typeface="Cambria" panose="02040503050406030204" pitchFamily="18" charset="0"/>
            </a:endParaRPr>
          </a:p>
        </p:txBody>
      </p:sp>
      <p:graphicFrame>
        <p:nvGraphicFramePr>
          <p:cNvPr id="8" name="Diagram 7"/>
          <p:cNvGraphicFramePr/>
          <p:nvPr>
            <p:extLst>
              <p:ext uri="{D42A27DB-BD31-4B8C-83A1-F6EECF244321}">
                <p14:modId xmlns:p14="http://schemas.microsoft.com/office/powerpoint/2010/main" val="1802371213"/>
              </p:ext>
            </p:extLst>
          </p:nvPr>
        </p:nvGraphicFramePr>
        <p:xfrm>
          <a:off x="611560" y="1772816"/>
          <a:ext cx="799288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08303" y="2924944"/>
            <a:ext cx="144016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411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of expenditure</a:t>
            </a:r>
            <a:endParaRPr lang="hu-HU" sz="3000" dirty="0">
              <a:solidFill>
                <a:srgbClr val="4F81BD">
                  <a:lumMod val="75000"/>
                </a:srgbClr>
              </a:solidFill>
              <a:latin typeface="Cambria" panose="02040503050406030204" pitchFamily="18" charset="0"/>
            </a:endParaRPr>
          </a:p>
        </p:txBody>
      </p:sp>
      <p:graphicFrame>
        <p:nvGraphicFramePr>
          <p:cNvPr id="5" name="Diagram 4"/>
          <p:cNvGraphicFramePr/>
          <p:nvPr>
            <p:extLst>
              <p:ext uri="{D42A27DB-BD31-4B8C-83A1-F6EECF244321}">
                <p14:modId xmlns:p14="http://schemas.microsoft.com/office/powerpoint/2010/main" val="2396290059"/>
              </p:ext>
            </p:extLst>
          </p:nvPr>
        </p:nvGraphicFramePr>
        <p:xfrm>
          <a:off x="611560" y="1772816"/>
          <a:ext cx="62646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12915" y="2420888"/>
            <a:ext cx="179863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691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General eligibility rules</a:t>
            </a:r>
          </a:p>
          <a:p>
            <a:endParaRPr lang="hu-HU" sz="3000" dirty="0">
              <a:solidFill>
                <a:srgbClr val="4F81BD">
                  <a:lumMod val="75000"/>
                </a:srgbClr>
              </a:solidFill>
              <a:latin typeface="Cambria" panose="02040503050406030204" pitchFamily="18" charset="0"/>
            </a:endParaRPr>
          </a:p>
        </p:txBody>
      </p:sp>
      <p:graphicFrame>
        <p:nvGraphicFramePr>
          <p:cNvPr id="2" name="Diagram 1"/>
          <p:cNvGraphicFramePr/>
          <p:nvPr>
            <p:extLst>
              <p:ext uri="{D42A27DB-BD31-4B8C-83A1-F6EECF244321}">
                <p14:modId xmlns:p14="http://schemas.microsoft.com/office/powerpoint/2010/main" val="2014782833"/>
              </p:ext>
            </p:extLst>
          </p:nvPr>
        </p:nvGraphicFramePr>
        <p:xfrm>
          <a:off x="611560" y="1772816"/>
          <a:ext cx="799288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903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General eligibility rules</a:t>
            </a:r>
          </a:p>
          <a:p>
            <a:endParaRPr lang="hu-HU" sz="3000" dirty="0">
              <a:solidFill>
                <a:srgbClr val="4F81BD">
                  <a:lumMod val="75000"/>
                </a:srgbClr>
              </a:solidFill>
              <a:latin typeface="Cambria" panose="02040503050406030204" pitchFamily="18" charset="0"/>
            </a:endParaRPr>
          </a:p>
        </p:txBody>
      </p:sp>
      <p:graphicFrame>
        <p:nvGraphicFramePr>
          <p:cNvPr id="2" name="Diagram 1"/>
          <p:cNvGraphicFramePr/>
          <p:nvPr>
            <p:extLst>
              <p:ext uri="{D42A27DB-BD31-4B8C-83A1-F6EECF244321}">
                <p14:modId xmlns:p14="http://schemas.microsoft.com/office/powerpoint/2010/main" val="2958986146"/>
              </p:ext>
            </p:extLst>
          </p:nvPr>
        </p:nvGraphicFramePr>
        <p:xfrm>
          <a:off x="611560" y="1772816"/>
          <a:ext cx="799288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87380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952664"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hu-HU" sz="3000" dirty="0" smtClean="0">
                <a:solidFill>
                  <a:srgbClr val="4F81BD">
                    <a:lumMod val="75000"/>
                  </a:srgbClr>
                </a:solidFill>
                <a:latin typeface="Cambria" panose="02040503050406030204" pitchFamily="18" charset="0"/>
              </a:rPr>
              <a:t>Eligibility of expenditure</a:t>
            </a:r>
            <a:endParaRPr lang="en-GB" sz="3000" dirty="0">
              <a:solidFill>
                <a:srgbClr val="4F81BD">
                  <a:lumMod val="75000"/>
                </a:srgbClr>
              </a:solidFill>
              <a:latin typeface="Cambria" panose="02040503050406030204" pitchFamily="18" charset="0"/>
            </a:endParaRPr>
          </a:p>
          <a:p>
            <a:endParaRPr lang="hu-HU" sz="3000" dirty="0">
              <a:solidFill>
                <a:srgbClr val="4F81BD">
                  <a:lumMod val="75000"/>
                </a:srgbClr>
              </a:solidFill>
              <a:latin typeface="Cambria" panose="02040503050406030204" pitchFamily="18" charset="0"/>
            </a:endParaRPr>
          </a:p>
        </p:txBody>
      </p:sp>
      <p:graphicFrame>
        <p:nvGraphicFramePr>
          <p:cNvPr id="8" name="Diagram 7"/>
          <p:cNvGraphicFramePr/>
          <p:nvPr>
            <p:extLst>
              <p:ext uri="{D42A27DB-BD31-4B8C-83A1-F6EECF244321}">
                <p14:modId xmlns:p14="http://schemas.microsoft.com/office/powerpoint/2010/main" val="1628856308"/>
              </p:ext>
            </p:extLst>
          </p:nvPr>
        </p:nvGraphicFramePr>
        <p:xfrm>
          <a:off x="611560" y="1484784"/>
          <a:ext cx="820891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7347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000" dirty="0" err="1">
                <a:solidFill>
                  <a:srgbClr val="4F81BD">
                    <a:lumMod val="75000"/>
                  </a:srgbClr>
                </a:solidFill>
                <a:latin typeface="Cambria" panose="02040503050406030204" pitchFamily="18" charset="0"/>
              </a:rPr>
              <a:t>Eligibility</a:t>
            </a:r>
            <a:r>
              <a:rPr lang="hu-HU" sz="3000" dirty="0">
                <a:solidFill>
                  <a:srgbClr val="4F81BD">
                    <a:lumMod val="75000"/>
                  </a:srgbClr>
                </a:solidFill>
                <a:latin typeface="Cambria" panose="02040503050406030204" pitchFamily="18" charset="0"/>
              </a:rPr>
              <a:t> </a:t>
            </a:r>
            <a:r>
              <a:rPr lang="en-GB" sz="3000" dirty="0" smtClean="0">
                <a:solidFill>
                  <a:srgbClr val="4F81BD">
                    <a:lumMod val="75000"/>
                  </a:srgbClr>
                </a:solidFill>
                <a:latin typeface="Cambria" panose="02040503050406030204" pitchFamily="18" charset="0"/>
              </a:rPr>
              <a:t>in time</a:t>
            </a:r>
            <a:endParaRPr lang="hu-HU" sz="3000" dirty="0">
              <a:solidFill>
                <a:srgbClr val="4F81BD">
                  <a:lumMod val="75000"/>
                </a:srgbClr>
              </a:solidFill>
              <a:latin typeface="Cambria" panose="02040503050406030204" pitchFamily="18" charset="0"/>
            </a:endParaRPr>
          </a:p>
        </p:txBody>
      </p:sp>
      <p:graphicFrame>
        <p:nvGraphicFramePr>
          <p:cNvPr id="4" name="Diagram 3"/>
          <p:cNvGraphicFramePr/>
          <p:nvPr>
            <p:extLst>
              <p:ext uri="{D42A27DB-BD31-4B8C-83A1-F6EECF244321}">
                <p14:modId xmlns:p14="http://schemas.microsoft.com/office/powerpoint/2010/main" val="1479159317"/>
              </p:ext>
            </p:extLst>
          </p:nvPr>
        </p:nvGraphicFramePr>
        <p:xfrm>
          <a:off x="611560" y="1524560"/>
          <a:ext cx="7992888" cy="4856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descr="\\gvvrdesktops02\gvvrdesktops02\mirjanaap.v2\Desktop\exceptions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5616" y="5157192"/>
            <a:ext cx="1246672" cy="61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323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of expenditure</a:t>
            </a:r>
            <a:endParaRPr lang="hu-HU" sz="3000" dirty="0">
              <a:solidFill>
                <a:srgbClr val="4F81BD">
                  <a:lumMod val="75000"/>
                </a:srgbClr>
              </a:solidFill>
              <a:latin typeface="Cambria" panose="02040503050406030204" pitchFamily="18" charset="0"/>
            </a:endParaRPr>
          </a:p>
        </p:txBody>
      </p:sp>
      <p:graphicFrame>
        <p:nvGraphicFramePr>
          <p:cNvPr id="5" name="Diagram 4"/>
          <p:cNvGraphicFramePr/>
          <p:nvPr>
            <p:extLst>
              <p:ext uri="{D42A27DB-BD31-4B8C-83A1-F6EECF244321}">
                <p14:modId xmlns:p14="http://schemas.microsoft.com/office/powerpoint/2010/main" val="2840166147"/>
              </p:ext>
            </p:extLst>
          </p:nvPr>
        </p:nvGraphicFramePr>
        <p:xfrm>
          <a:off x="755576" y="1773560"/>
          <a:ext cx="597666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04248" y="2492896"/>
            <a:ext cx="179863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544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38811921"/>
              </p:ext>
            </p:extLst>
          </p:nvPr>
        </p:nvGraphicFramePr>
        <p:xfrm>
          <a:off x="467544" y="1556792"/>
          <a:ext cx="835292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850629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US" sz="2400" b="1" dirty="0" smtClean="0">
                <a:solidFill>
                  <a:srgbClr val="244061"/>
                </a:solidFill>
                <a:latin typeface="Cambria"/>
                <a:ea typeface="Arial Unicode MS"/>
                <a:cs typeface="Times New Roman"/>
              </a:rPr>
              <a:t>DTP supports joint cooperation projects which: </a:t>
            </a:r>
          </a:p>
          <a:p>
            <a:pPr algn="l"/>
            <a:r>
              <a:rPr lang="en-US" sz="2400" dirty="0" smtClean="0">
                <a:solidFill>
                  <a:schemeClr val="tx2">
                    <a:lumMod val="75000"/>
                  </a:schemeClr>
                </a:solidFill>
                <a:latin typeface="Cambria" panose="02040503050406030204" pitchFamily="18" charset="0"/>
              </a:rPr>
              <a:t>				</a:t>
            </a: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a:t>
            </a: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 Support </a:t>
            </a:r>
            <a:r>
              <a:rPr lang="en-US" sz="2400" dirty="0">
                <a:solidFill>
                  <a:schemeClr val="tx2">
                    <a:lumMod val="75000"/>
                  </a:schemeClr>
                </a:solidFill>
                <a:latin typeface="Cambria" panose="02040503050406030204" pitchFamily="18" charset="0"/>
              </a:rPr>
              <a:t>policy </a:t>
            </a:r>
            <a:r>
              <a:rPr lang="en-US" sz="2400" dirty="0" err="1" smtClean="0">
                <a:solidFill>
                  <a:schemeClr val="tx2">
                    <a:lumMod val="75000"/>
                  </a:schemeClr>
                </a:solidFill>
                <a:latin typeface="Cambria" panose="02040503050406030204" pitchFamily="18" charset="0"/>
              </a:rPr>
              <a:t>harmonisation</a:t>
            </a:r>
            <a:endParaRPr lang="en-US" sz="2400" dirty="0" smtClean="0">
              <a:solidFill>
                <a:schemeClr val="tx2">
                  <a:lumMod val="75000"/>
                </a:schemeClr>
              </a:solidFill>
              <a:latin typeface="Cambria" panose="02040503050406030204" pitchFamily="18" charset="0"/>
            </a:endParaRP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in </a:t>
            </a:r>
            <a:r>
              <a:rPr lang="en-US" sz="2400" dirty="0">
                <a:solidFill>
                  <a:schemeClr val="tx2">
                    <a:lumMod val="75000"/>
                  </a:schemeClr>
                </a:solidFill>
                <a:latin typeface="Cambria" panose="02040503050406030204" pitchFamily="18" charset="0"/>
              </a:rPr>
              <a:t>various fields</a:t>
            </a:r>
          </a:p>
          <a:p>
            <a:pPr algn="l"/>
            <a:endParaRPr lang="en-US" sz="2400" b="1" dirty="0" smtClean="0">
              <a:solidFill>
                <a:srgbClr val="244061"/>
              </a:solidFill>
              <a:latin typeface="Cambria"/>
              <a:ea typeface="Arial Unicode MS"/>
              <a:cs typeface="Times New Roman"/>
            </a:endParaRPr>
          </a:p>
          <a:p>
            <a:pPr algn="l"/>
            <a:endParaRPr lang="en-US" sz="2400" dirty="0" smtClean="0">
              <a:solidFill>
                <a:schemeClr val="tx2">
                  <a:lumMod val="75000"/>
                </a:schemeClr>
              </a:solidFill>
              <a:latin typeface="Cambria" panose="02040503050406030204" pitchFamily="18" charset="0"/>
            </a:endParaRPr>
          </a:p>
          <a:p>
            <a:pPr algn="l"/>
            <a:r>
              <a:rPr lang="en-US" sz="2400" dirty="0" smtClean="0">
                <a:solidFill>
                  <a:schemeClr val="tx2">
                    <a:lumMod val="75000"/>
                  </a:schemeClr>
                </a:solidFill>
                <a:latin typeface="Cambria" panose="02040503050406030204" pitchFamily="18" charset="0"/>
              </a:rPr>
              <a:t>	- Develop </a:t>
            </a:r>
            <a:r>
              <a:rPr lang="en-US" sz="2400" dirty="0">
                <a:solidFill>
                  <a:schemeClr val="tx2">
                    <a:lumMod val="75000"/>
                  </a:schemeClr>
                </a:solidFill>
                <a:latin typeface="Cambria" panose="02040503050406030204" pitchFamily="18" charset="0"/>
              </a:rPr>
              <a:t>innovative </a:t>
            </a:r>
            <a:r>
              <a:rPr lang="en-US" sz="2400" dirty="0" smtClean="0">
                <a:solidFill>
                  <a:schemeClr val="tx2">
                    <a:lumMod val="75000"/>
                  </a:schemeClr>
                </a:solidFill>
                <a:latin typeface="Cambria" panose="02040503050406030204" pitchFamily="18" charset="0"/>
              </a:rPr>
              <a:t>solutions</a:t>
            </a:r>
          </a:p>
          <a:p>
            <a:pPr algn="l"/>
            <a:r>
              <a:rPr lang="en-US" sz="2400" dirty="0" smtClean="0">
                <a:solidFill>
                  <a:schemeClr val="tx2">
                    <a:lumMod val="75000"/>
                  </a:schemeClr>
                </a:solidFill>
                <a:latin typeface="Cambria" panose="02040503050406030204" pitchFamily="18" charset="0"/>
              </a:rPr>
              <a:t>	to </a:t>
            </a:r>
            <a:r>
              <a:rPr lang="en-US" sz="2400" dirty="0">
                <a:solidFill>
                  <a:schemeClr val="tx2">
                    <a:lumMod val="75000"/>
                  </a:schemeClr>
                </a:solidFill>
                <a:latin typeface="Cambria" panose="02040503050406030204" pitchFamily="18" charset="0"/>
              </a:rPr>
              <a:t>common problems</a:t>
            </a:r>
          </a:p>
          <a:p>
            <a:pPr algn="l"/>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71119"/>
            <a:ext cx="5400600"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What </a:t>
            </a:r>
            <a:r>
              <a:rPr lang="en-US" sz="3000" dirty="0">
                <a:solidFill>
                  <a:schemeClr val="accent1">
                    <a:lumMod val="75000"/>
                  </a:schemeClr>
                </a:solidFill>
                <a:latin typeface="Cambria" panose="02040503050406030204" pitchFamily="18" charset="0"/>
              </a:rPr>
              <a:t>activities</a:t>
            </a:r>
            <a:r>
              <a:rPr lang="en-US" sz="3000" dirty="0" smtClean="0">
                <a:solidFill>
                  <a:srgbClr val="4F81BD">
                    <a:lumMod val="75000"/>
                  </a:srgbClr>
                </a:solidFill>
                <a:latin typeface="Cambria" panose="02040503050406030204" pitchFamily="18" charset="0"/>
              </a:rPr>
              <a:t> do DTP finance?</a:t>
            </a:r>
            <a:endParaRPr lang="en-GB" sz="3000" dirty="0">
              <a:solidFill>
                <a:srgbClr val="4F81BD">
                  <a:lumMod val="75000"/>
                </a:srgbClr>
              </a:solidFill>
              <a:latin typeface="Cambria" panose="02040503050406030204" pitchFamily="18" charset="0"/>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516" y="4581128"/>
            <a:ext cx="1302792" cy="1302792"/>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478292"/>
            <a:ext cx="3607189" cy="1382756"/>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40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1"/>
                                        </p:tgtEl>
                                      </p:cBhvr>
                                    </p:animEffect>
                                    <p:anim calcmode="lin" valueType="num">
                                      <p:cBhvr>
                                        <p:cTn id="14" dur="1000"/>
                                        <p:tgtEl>
                                          <p:spTgt spid="11"/>
                                        </p:tgtEl>
                                        <p:attrNameLst>
                                          <p:attrName>ppt_x</p:attrName>
                                        </p:attrNameLst>
                                      </p:cBhvr>
                                      <p:tavLst>
                                        <p:tav tm="0">
                                          <p:val>
                                            <p:strVal val="ppt_x"/>
                                          </p:val>
                                        </p:tav>
                                        <p:tav tm="100000">
                                          <p:val>
                                            <p:strVal val="ppt_x"/>
                                          </p:val>
                                        </p:tav>
                                      </p:tavLst>
                                    </p:anim>
                                    <p:anim calcmode="lin" valueType="num">
                                      <p:cBhvr>
                                        <p:cTn id="15" dur="1000"/>
                                        <p:tgtEl>
                                          <p:spTgt spid="11"/>
                                        </p:tgtEl>
                                        <p:attrNameLst>
                                          <p:attrName>ppt_y</p:attrName>
                                        </p:attrNameLst>
                                      </p:cBhvr>
                                      <p:tavLst>
                                        <p:tav tm="0">
                                          <p:val>
                                            <p:strVal val="ppt_y"/>
                                          </p:val>
                                        </p:tav>
                                        <p:tav tm="100000">
                                          <p:val>
                                            <p:strVal val="ppt_y+.1"/>
                                          </p:val>
                                        </p:tav>
                                      </p:tavLst>
                                    </p:anim>
                                    <p:set>
                                      <p:cBhvr>
                                        <p:cTn id="1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3000" dirty="0">
                <a:solidFill>
                  <a:srgbClr val="4F81BD">
                    <a:lumMod val="75000"/>
                  </a:srgbClr>
                </a:solidFill>
                <a:latin typeface="Cambria" panose="02040503050406030204" pitchFamily="18" charset="0"/>
              </a:rPr>
              <a:t>Eligibility of expenditure</a:t>
            </a:r>
          </a:p>
        </p:txBody>
      </p:sp>
      <p:graphicFrame>
        <p:nvGraphicFramePr>
          <p:cNvPr id="5" name="Diagram 4"/>
          <p:cNvGraphicFramePr/>
          <p:nvPr>
            <p:extLst>
              <p:ext uri="{D42A27DB-BD31-4B8C-83A1-F6EECF244321}">
                <p14:modId xmlns:p14="http://schemas.microsoft.com/office/powerpoint/2010/main" val="3859845124"/>
              </p:ext>
            </p:extLst>
          </p:nvPr>
        </p:nvGraphicFramePr>
        <p:xfrm>
          <a:off x="611560" y="1484784"/>
          <a:ext cx="79928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gvvrdesktops02\gvvrdesktops02\mirjanaap.v2\Desktop\16608220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32240" y="1484784"/>
            <a:ext cx="1699456" cy="140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0075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70867621"/>
              </p:ext>
            </p:extLst>
          </p:nvPr>
        </p:nvGraphicFramePr>
        <p:xfrm>
          <a:off x="611560" y="1772816"/>
          <a:ext cx="79928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descr="C:\Users\Mira\Desktop\24420091-important-announcement-loudspeaker-warning-sign-Stock-Phot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005661">
            <a:off x="6702667" y="1886193"/>
            <a:ext cx="1944216" cy="1080120"/>
          </a:xfrm>
          <a:prstGeom prst="rect">
            <a:avLst/>
          </a:prstGeom>
          <a:noFill/>
          <a:extLst>
            <a:ext uri="{909E8E84-426E-40DD-AFC4-6F175D3DCCD1}">
              <a14:hiddenFill xmlns:a14="http://schemas.microsoft.com/office/drawing/2010/main">
                <a:solidFill>
                  <a:srgbClr val="FFFFFF"/>
                </a:solidFill>
              </a14:hiddenFill>
            </a:ext>
          </a:extLst>
        </p:spPr>
      </p:pic>
      <p:sp>
        <p:nvSpPr>
          <p:cNvPr id="5"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1044908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83907533"/>
              </p:ext>
            </p:extLst>
          </p:nvPr>
        </p:nvGraphicFramePr>
        <p:xfrm>
          <a:off x="611560" y="1556792"/>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552362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40720448"/>
              </p:ext>
            </p:extLst>
          </p:nvPr>
        </p:nvGraphicFramePr>
        <p:xfrm>
          <a:off x="611560" y="1772816"/>
          <a:ext cx="799288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2309730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827584" y="1484784"/>
            <a:ext cx="7344816" cy="4680520"/>
          </a:xfrm>
        </p:spPr>
        <p:txBody>
          <a:bodyPr>
            <a:normAutofit/>
          </a:bodyPr>
          <a:lstStyle/>
          <a:p>
            <a:r>
              <a:rPr lang="en-GB" sz="2600" dirty="0">
                <a:solidFill>
                  <a:schemeClr val="accent1">
                    <a:lumMod val="75000"/>
                  </a:schemeClr>
                </a:solidFill>
                <a:latin typeface="Cambria" panose="02040503050406030204" pitchFamily="18" charset="0"/>
              </a:rPr>
              <a:t>Basis of calculation of the </a:t>
            </a:r>
            <a:r>
              <a:rPr lang="en-GB" sz="2600" dirty="0" smtClean="0">
                <a:solidFill>
                  <a:schemeClr val="accent1">
                    <a:lumMod val="75000"/>
                  </a:schemeClr>
                </a:solidFill>
                <a:latin typeface="Cambria" panose="02040503050406030204" pitchFamily="18" charset="0"/>
              </a:rPr>
              <a:t>BL1-Staff costs</a:t>
            </a:r>
          </a:p>
          <a:p>
            <a:endParaRPr lang="en-GB" sz="2600" dirty="0" smtClean="0">
              <a:solidFill>
                <a:schemeClr val="tx2">
                  <a:lumMod val="75000"/>
                </a:schemeClr>
              </a:solidFill>
              <a:latin typeface="Cambria" panose="02040503050406030204" pitchFamily="18" charset="0"/>
            </a:endParaRPr>
          </a:p>
          <a:p>
            <a:pPr algn="just"/>
            <a:endParaRPr lang="en-US" sz="2200" dirty="0" smtClean="0">
              <a:solidFill>
                <a:schemeClr val="tx2">
                  <a:lumMod val="75000"/>
                </a:schemeClr>
              </a:solidFill>
              <a:latin typeface="Cambria" panose="02040503050406030204" pitchFamily="18" charset="0"/>
            </a:endParaRPr>
          </a:p>
          <a:p>
            <a:pPr algn="just"/>
            <a:endParaRPr lang="en-US" sz="2200" dirty="0">
              <a:solidFill>
                <a:schemeClr val="tx2">
                  <a:lumMod val="75000"/>
                </a:schemeClr>
              </a:solidFill>
              <a:latin typeface="Cambria" panose="02040503050406030204" pitchFamily="18" charset="0"/>
            </a:endParaRPr>
          </a:p>
          <a:p>
            <a:pPr algn="just"/>
            <a:endParaRPr lang="en-US" sz="2200" dirty="0" smtClean="0">
              <a:solidFill>
                <a:schemeClr val="tx2">
                  <a:lumMod val="75000"/>
                </a:schemeClr>
              </a:solidFill>
              <a:latin typeface="Cambria" panose="02040503050406030204" pitchFamily="18" charset="0"/>
            </a:endParaRPr>
          </a:p>
          <a:p>
            <a:pPr algn="just"/>
            <a:endParaRPr lang="en-US" sz="2200" dirty="0">
              <a:solidFill>
                <a:schemeClr val="tx2">
                  <a:lumMod val="75000"/>
                </a:schemeClr>
              </a:solidFill>
              <a:latin typeface="Cambria" panose="02040503050406030204" pitchFamily="18" charset="0"/>
            </a:endParaRPr>
          </a:p>
          <a:p>
            <a:pPr algn="just"/>
            <a:endParaRPr lang="en-US" sz="2200" dirty="0">
              <a:solidFill>
                <a:schemeClr val="tx2">
                  <a:lumMod val="75000"/>
                </a:schemeClr>
              </a:solidFill>
              <a:latin typeface="Cambria" panose="02040503050406030204" pitchFamily="18" charset="0"/>
            </a:endParaRPr>
          </a:p>
          <a:p>
            <a:r>
              <a:rPr lang="en-US" sz="2200" b="1" dirty="0" smtClean="0">
                <a:solidFill>
                  <a:schemeClr val="tx2">
                    <a:lumMod val="75000"/>
                  </a:schemeClr>
                </a:solidFill>
                <a:latin typeface="Cambria" panose="02040503050406030204" pitchFamily="18" charset="0"/>
              </a:rPr>
              <a:t>Eligible BL1 Staff costs = Total direct costs x flat rate </a:t>
            </a:r>
          </a:p>
          <a:p>
            <a:r>
              <a:rPr lang="en-US" sz="2200" dirty="0">
                <a:solidFill>
                  <a:schemeClr val="tx2">
                    <a:lumMod val="75000"/>
                  </a:schemeClr>
                </a:solidFill>
                <a:latin typeface="Cambria" panose="02040503050406030204" pitchFamily="18" charset="0"/>
              </a:rPr>
              <a:t>Eligible staff </a:t>
            </a:r>
            <a:r>
              <a:rPr lang="en-US" sz="2200" dirty="0" smtClean="0">
                <a:solidFill>
                  <a:schemeClr val="tx2">
                    <a:lumMod val="75000"/>
                  </a:schemeClr>
                </a:solidFill>
                <a:latin typeface="Cambria" panose="02040503050406030204" pitchFamily="18" charset="0"/>
              </a:rPr>
              <a:t>costs (BL1 WP1) </a:t>
            </a:r>
            <a:r>
              <a:rPr lang="en-US" sz="2200" dirty="0">
                <a:solidFill>
                  <a:schemeClr val="tx2">
                    <a:lumMod val="75000"/>
                  </a:schemeClr>
                </a:solidFill>
                <a:latin typeface="Cambria" panose="02040503050406030204" pitchFamily="18" charset="0"/>
              </a:rPr>
              <a:t>= </a:t>
            </a:r>
            <a:r>
              <a:rPr lang="en-US" sz="2200" dirty="0" smtClean="0">
                <a:solidFill>
                  <a:schemeClr val="tx2">
                    <a:lumMod val="75000"/>
                  </a:schemeClr>
                </a:solidFill>
                <a:latin typeface="Cambria" panose="02040503050406030204" pitchFamily="18" charset="0"/>
              </a:rPr>
              <a:t>7000 </a:t>
            </a:r>
            <a:r>
              <a:rPr lang="en-US" sz="2200" dirty="0">
                <a:solidFill>
                  <a:schemeClr val="tx2">
                    <a:lumMod val="75000"/>
                  </a:schemeClr>
                </a:solidFill>
                <a:latin typeface="Cambria" panose="02040503050406030204" pitchFamily="18" charset="0"/>
              </a:rPr>
              <a:t>x </a:t>
            </a:r>
            <a:r>
              <a:rPr lang="en-US" sz="2200" dirty="0" smtClean="0">
                <a:solidFill>
                  <a:schemeClr val="tx2">
                    <a:lumMod val="75000"/>
                  </a:schemeClr>
                </a:solidFill>
                <a:latin typeface="Cambria" panose="02040503050406030204" pitchFamily="18" charset="0"/>
              </a:rPr>
              <a:t>20% = 1400 </a:t>
            </a:r>
            <a:endParaRPr lang="en-US" sz="2200" dirty="0">
              <a:solidFill>
                <a:schemeClr val="tx2">
                  <a:lumMod val="75000"/>
                </a:scheme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56885269"/>
              </p:ext>
            </p:extLst>
          </p:nvPr>
        </p:nvGraphicFramePr>
        <p:xfrm>
          <a:off x="1403648" y="1988840"/>
          <a:ext cx="6096000" cy="2219960"/>
        </p:xfrm>
        <a:graphic>
          <a:graphicData uri="http://schemas.openxmlformats.org/drawingml/2006/table">
            <a:tbl>
              <a:tblPr firstRow="1" bandRow="1">
                <a:tableStyleId>{5C22544A-7EE6-4342-B048-85BDC9FD1C3A}</a:tableStyleId>
              </a:tblPr>
              <a:tblGrid>
                <a:gridCol w="4320480"/>
                <a:gridCol w="1775520"/>
              </a:tblGrid>
              <a:tr h="288032">
                <a:tc>
                  <a:txBody>
                    <a:bodyPr/>
                    <a:lstStyle/>
                    <a:p>
                      <a:pPr algn="ctr"/>
                      <a:r>
                        <a:rPr lang="en-GB" sz="1800" i="1" dirty="0" smtClean="0">
                          <a:solidFill>
                            <a:schemeClr val="tx2">
                              <a:lumMod val="75000"/>
                            </a:schemeClr>
                          </a:solidFill>
                          <a:latin typeface="Cambria" panose="02040503050406030204" pitchFamily="18" charset="0"/>
                        </a:rPr>
                        <a:t>Direct costs </a:t>
                      </a:r>
                      <a:endParaRPr lang="sr-Latn-R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i="1" dirty="0" smtClean="0">
                          <a:solidFill>
                            <a:schemeClr val="tx2">
                              <a:lumMod val="75000"/>
                            </a:schemeClr>
                          </a:solidFill>
                          <a:latin typeface="Cambria" panose="02040503050406030204" pitchFamily="18" charset="0"/>
                        </a:rPr>
                        <a:t>WP1</a:t>
                      </a:r>
                    </a:p>
                  </a:txBody>
                  <a:tcPr/>
                </a:tc>
              </a:tr>
              <a:tr h="370840">
                <a:tc>
                  <a:txBody>
                    <a:bodyPr/>
                    <a:lstStyle/>
                    <a:p>
                      <a:pPr algn="just"/>
                      <a:r>
                        <a:rPr lang="en-US" sz="1800" dirty="0" smtClean="0">
                          <a:solidFill>
                            <a:schemeClr val="tx2">
                              <a:lumMod val="75000"/>
                            </a:schemeClr>
                          </a:solidFill>
                          <a:latin typeface="Cambria" panose="02040503050406030204" pitchFamily="18" charset="0"/>
                        </a:rPr>
                        <a:t>BL3 Travel an accommodation costs</a:t>
                      </a:r>
                    </a:p>
                  </a:txBody>
                  <a:tcPr/>
                </a:tc>
                <a:tc>
                  <a:txBody>
                    <a:bodyPr/>
                    <a:lstStyle/>
                    <a:p>
                      <a:pPr algn="r"/>
                      <a:r>
                        <a:rPr lang="en-US" sz="1800" kern="1200" dirty="0" smtClean="0">
                          <a:solidFill>
                            <a:schemeClr val="tx2">
                              <a:lumMod val="75000"/>
                            </a:schemeClr>
                          </a:solidFill>
                          <a:latin typeface="Cambria" panose="02040503050406030204" pitchFamily="18" charset="0"/>
                          <a:ea typeface="+mn-ea"/>
                          <a:cs typeface="+mn-cs"/>
                        </a:rPr>
                        <a:t>1000</a:t>
                      </a:r>
                      <a:endParaRPr lang="sr-Latn-RS" sz="1800" kern="1200" dirty="0">
                        <a:solidFill>
                          <a:schemeClr val="tx2">
                            <a:lumMod val="75000"/>
                          </a:schemeClr>
                        </a:solidFill>
                        <a:latin typeface="Cambria" panose="02040503050406030204" pitchFamily="18" charset="0"/>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schemeClr>
                          </a:solidFill>
                          <a:latin typeface="Cambria" panose="02040503050406030204" pitchFamily="18" charset="0"/>
                        </a:rPr>
                        <a:t>BL4 External expertise and service costs</a:t>
                      </a:r>
                    </a:p>
                  </a:txBody>
                  <a:tcPr/>
                </a:tc>
                <a:tc>
                  <a:txBody>
                    <a:bodyPr/>
                    <a:lstStyle/>
                    <a:p>
                      <a:pPr algn="r"/>
                      <a:r>
                        <a:rPr lang="en-US" sz="1800" kern="1200" dirty="0" smtClean="0">
                          <a:solidFill>
                            <a:schemeClr val="tx2">
                              <a:lumMod val="75000"/>
                            </a:schemeClr>
                          </a:solidFill>
                          <a:latin typeface="Cambria" panose="02040503050406030204" pitchFamily="18" charset="0"/>
                          <a:ea typeface="+mn-ea"/>
                          <a:cs typeface="+mn-cs"/>
                        </a:rPr>
                        <a:t>2000</a:t>
                      </a:r>
                      <a:endParaRPr lang="sr-Latn-RS" sz="1800" kern="1200" dirty="0">
                        <a:solidFill>
                          <a:schemeClr val="tx2">
                            <a:lumMod val="75000"/>
                          </a:schemeClr>
                        </a:solidFill>
                        <a:latin typeface="Cambria" panose="02040503050406030204" pitchFamily="18" charset="0"/>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schemeClr>
                          </a:solidFill>
                          <a:latin typeface="Cambria" panose="02040503050406030204" pitchFamily="18" charset="0"/>
                        </a:rPr>
                        <a:t>BL5</a:t>
                      </a:r>
                      <a:r>
                        <a:rPr lang="en-US" sz="1800" baseline="0" dirty="0" smtClean="0">
                          <a:solidFill>
                            <a:schemeClr val="tx2">
                              <a:lumMod val="75000"/>
                            </a:schemeClr>
                          </a:solidFill>
                          <a:latin typeface="Cambria" panose="02040503050406030204" pitchFamily="18" charset="0"/>
                        </a:rPr>
                        <a:t> </a:t>
                      </a:r>
                      <a:r>
                        <a:rPr lang="en-US" sz="1800" dirty="0" smtClean="0">
                          <a:solidFill>
                            <a:schemeClr val="tx2">
                              <a:lumMod val="75000"/>
                            </a:schemeClr>
                          </a:solidFill>
                          <a:latin typeface="Cambria" panose="02040503050406030204" pitchFamily="18" charset="0"/>
                        </a:rPr>
                        <a:t>Equipment expenditure</a:t>
                      </a:r>
                    </a:p>
                  </a:txBody>
                  <a:tcPr/>
                </a:tc>
                <a:tc>
                  <a:txBody>
                    <a:bodyPr/>
                    <a:lstStyle/>
                    <a:p>
                      <a:pPr algn="r"/>
                      <a:r>
                        <a:rPr lang="en-US" sz="1800" kern="1200" dirty="0" smtClean="0">
                          <a:solidFill>
                            <a:schemeClr val="tx2">
                              <a:lumMod val="75000"/>
                            </a:schemeClr>
                          </a:solidFill>
                          <a:latin typeface="Cambria" panose="02040503050406030204" pitchFamily="18" charset="0"/>
                          <a:ea typeface="+mn-ea"/>
                          <a:cs typeface="+mn-cs"/>
                        </a:rPr>
                        <a:t>3000</a:t>
                      </a:r>
                      <a:endParaRPr lang="sr-Latn-RS" sz="1800" kern="1200" dirty="0">
                        <a:solidFill>
                          <a:schemeClr val="tx2">
                            <a:lumMod val="75000"/>
                          </a:schemeClr>
                        </a:solidFill>
                        <a:latin typeface="Cambria" panose="02040503050406030204" pitchFamily="18" charset="0"/>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schemeClr>
                          </a:solidFill>
                          <a:latin typeface="Cambria" panose="02040503050406030204" pitchFamily="18" charset="0"/>
                        </a:rPr>
                        <a:t>BL6</a:t>
                      </a:r>
                      <a:r>
                        <a:rPr lang="en-US" sz="1800" baseline="0" dirty="0" smtClean="0">
                          <a:solidFill>
                            <a:schemeClr val="tx2">
                              <a:lumMod val="75000"/>
                            </a:schemeClr>
                          </a:solidFill>
                          <a:latin typeface="Cambria" panose="02040503050406030204" pitchFamily="18" charset="0"/>
                        </a:rPr>
                        <a:t> </a:t>
                      </a:r>
                      <a:r>
                        <a:rPr lang="en-US" sz="1800" dirty="0" smtClean="0">
                          <a:solidFill>
                            <a:schemeClr val="tx2">
                              <a:lumMod val="75000"/>
                            </a:schemeClr>
                          </a:solidFill>
                          <a:latin typeface="Cambria" panose="02040503050406030204" pitchFamily="18" charset="0"/>
                        </a:rPr>
                        <a:t>Infrastructure and works</a:t>
                      </a:r>
                    </a:p>
                  </a:txBody>
                  <a:tcPr/>
                </a:tc>
                <a:tc>
                  <a:txBody>
                    <a:bodyPr/>
                    <a:lstStyle/>
                    <a:p>
                      <a:pPr algn="r"/>
                      <a:r>
                        <a:rPr lang="en-US" sz="1800" kern="1200" dirty="0" smtClean="0">
                          <a:solidFill>
                            <a:schemeClr val="tx2">
                              <a:lumMod val="75000"/>
                            </a:schemeClr>
                          </a:solidFill>
                          <a:latin typeface="Cambria" panose="02040503050406030204" pitchFamily="18" charset="0"/>
                          <a:ea typeface="+mn-ea"/>
                          <a:cs typeface="+mn-cs"/>
                        </a:rPr>
                        <a:t>1000</a:t>
                      </a:r>
                      <a:endParaRPr lang="sr-Latn-RS" sz="1800" kern="1200" dirty="0">
                        <a:solidFill>
                          <a:schemeClr val="tx2">
                            <a:lumMod val="75000"/>
                          </a:schemeClr>
                        </a:solidFill>
                        <a:latin typeface="Cambria" panose="02040503050406030204" pitchFamily="18" charset="0"/>
                        <a:ea typeface="+mn-ea"/>
                        <a:cs typeface="+mn-cs"/>
                      </a:endParaRPr>
                    </a:p>
                  </a:txBody>
                  <a:tcPr/>
                </a:tc>
              </a:tr>
              <a:tr h="370840">
                <a:tc>
                  <a:txBody>
                    <a:bodyPr/>
                    <a:lstStyle/>
                    <a:p>
                      <a:r>
                        <a:rPr lang="en-GB" sz="1800" b="1" dirty="0" smtClean="0">
                          <a:solidFill>
                            <a:schemeClr val="tx2">
                              <a:lumMod val="75000"/>
                            </a:schemeClr>
                          </a:solidFill>
                          <a:latin typeface="Cambria" panose="02040503050406030204" pitchFamily="18" charset="0"/>
                        </a:rPr>
                        <a:t>Total direct costs (BL3+</a:t>
                      </a:r>
                      <a:r>
                        <a:rPr lang="en-US" sz="1800" b="1" dirty="0" smtClean="0">
                          <a:solidFill>
                            <a:schemeClr val="tx2">
                              <a:lumMod val="75000"/>
                            </a:schemeClr>
                          </a:solidFill>
                          <a:latin typeface="Cambria" panose="02040503050406030204" pitchFamily="18" charset="0"/>
                        </a:rPr>
                        <a:t>BL4+BL5+BL6)</a:t>
                      </a:r>
                      <a:endParaRPr lang="sr-Latn-RS" b="1" dirty="0"/>
                    </a:p>
                  </a:txBody>
                  <a:tcPr/>
                </a:tc>
                <a:tc>
                  <a:txBody>
                    <a:bodyPr/>
                    <a:lstStyle/>
                    <a:p>
                      <a:pPr algn="r"/>
                      <a:r>
                        <a:rPr lang="en-US" sz="1800" b="1" kern="1200" dirty="0" smtClean="0">
                          <a:solidFill>
                            <a:schemeClr val="tx2">
                              <a:lumMod val="75000"/>
                            </a:schemeClr>
                          </a:solidFill>
                          <a:latin typeface="Cambria" panose="02040503050406030204" pitchFamily="18" charset="0"/>
                          <a:ea typeface="+mn-ea"/>
                          <a:cs typeface="+mn-cs"/>
                        </a:rPr>
                        <a:t>7000</a:t>
                      </a:r>
                      <a:endParaRPr lang="sr-Latn-RS" sz="1800" b="1" kern="1200" dirty="0">
                        <a:solidFill>
                          <a:schemeClr val="tx2">
                            <a:lumMod val="75000"/>
                          </a:schemeClr>
                        </a:solidFill>
                        <a:latin typeface="Cambria" panose="02040503050406030204" pitchFamily="18" charset="0"/>
                        <a:ea typeface="+mn-ea"/>
                        <a:cs typeface="+mn-cs"/>
                      </a:endParaRPr>
                    </a:p>
                  </a:txBody>
                  <a:tcPr/>
                </a:tc>
              </a:tr>
            </a:tbl>
          </a:graphicData>
        </a:graphic>
      </p:graphicFrame>
      <p:pic>
        <p:nvPicPr>
          <p:cNvPr id="6146" name="Picture 2" descr="C:\Users\Mira\Desktop\image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63" y="5301208"/>
            <a:ext cx="2143125" cy="1440160"/>
          </a:xfrm>
          <a:prstGeom prst="rect">
            <a:avLst/>
          </a:prstGeom>
          <a:noFill/>
          <a:extLst>
            <a:ext uri="{909E8E84-426E-40DD-AFC4-6F175D3DCCD1}">
              <a14:hiddenFill xmlns:a14="http://schemas.microsoft.com/office/drawing/2010/main">
                <a:solidFill>
                  <a:srgbClr val="FFFFFF"/>
                </a:solidFill>
              </a14:hiddenFill>
            </a:ext>
          </a:extLst>
        </p:spPr>
      </p:pic>
      <p:sp>
        <p:nvSpPr>
          <p:cNvPr id="6"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6129902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8852469"/>
              </p:ext>
            </p:extLst>
          </p:nvPr>
        </p:nvGraphicFramePr>
        <p:xfrm>
          <a:off x="611560" y="1772816"/>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4719328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47413035"/>
              </p:ext>
            </p:extLst>
          </p:nvPr>
        </p:nvGraphicFramePr>
        <p:xfrm>
          <a:off x="467544" y="1484784"/>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6789643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59676603"/>
              </p:ext>
            </p:extLst>
          </p:nvPr>
        </p:nvGraphicFramePr>
        <p:xfrm>
          <a:off x="611560" y="1772816"/>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31908581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01854446"/>
              </p:ext>
            </p:extLst>
          </p:nvPr>
        </p:nvGraphicFramePr>
        <p:xfrm>
          <a:off x="611560" y="1772816"/>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1887983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3134122"/>
              </p:ext>
            </p:extLst>
          </p:nvPr>
        </p:nvGraphicFramePr>
        <p:xfrm>
          <a:off x="467544" y="1484784"/>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216962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US" sz="2400" b="1" dirty="0" smtClean="0">
                <a:solidFill>
                  <a:srgbClr val="244061"/>
                </a:solidFill>
                <a:latin typeface="Cambria"/>
                <a:ea typeface="Arial Unicode MS"/>
                <a:cs typeface="Times New Roman"/>
              </a:rPr>
              <a:t>DTP is </a:t>
            </a:r>
            <a:r>
              <a:rPr lang="en-US" sz="2400" b="1" dirty="0" smtClean="0">
                <a:solidFill>
                  <a:srgbClr val="FF0000"/>
                </a:solidFill>
                <a:latin typeface="Cambria" panose="02040503050406030204" pitchFamily="18" charset="0"/>
              </a:rPr>
              <a:t>NOT:</a:t>
            </a:r>
          </a:p>
          <a:p>
            <a:pPr algn="l"/>
            <a:endParaRPr lang="en-US" sz="1600" b="1" dirty="0" smtClean="0">
              <a:solidFill>
                <a:srgbClr val="FF0000"/>
              </a:solidFill>
              <a:latin typeface="Cambria" panose="02040503050406030204" pitchFamily="18" charset="0"/>
            </a:endParaRPr>
          </a:p>
          <a:p>
            <a:pPr marL="342900" indent="-342900" algn="l">
              <a:buFont typeface="Wingdings" panose="05000000000000000000" pitchFamily="2" charset="2"/>
              <a:buChar char="Ø"/>
            </a:pPr>
            <a:r>
              <a:rPr lang="en-US" sz="2400" dirty="0">
                <a:solidFill>
                  <a:schemeClr val="tx2">
                    <a:lumMod val="75000"/>
                  </a:schemeClr>
                </a:solidFill>
                <a:latin typeface="Cambria" panose="02040503050406030204" pitchFamily="18" charset="0"/>
              </a:rPr>
              <a:t>T</a:t>
            </a:r>
            <a:r>
              <a:rPr lang="en-US" sz="2400" dirty="0" smtClean="0">
                <a:solidFill>
                  <a:schemeClr val="tx2">
                    <a:lumMod val="75000"/>
                  </a:schemeClr>
                </a:solidFill>
                <a:latin typeface="Cambria" panose="02040503050406030204" pitchFamily="18" charset="0"/>
              </a:rPr>
              <a:t>he </a:t>
            </a:r>
            <a:r>
              <a:rPr lang="en-US" sz="2400" dirty="0">
                <a:solidFill>
                  <a:schemeClr val="tx2">
                    <a:lumMod val="75000"/>
                  </a:schemeClr>
                </a:solidFill>
                <a:latin typeface="Cambria" panose="02040503050406030204" pitchFamily="18" charset="0"/>
              </a:rPr>
              <a:t>Danube Strategy </a:t>
            </a:r>
            <a:r>
              <a:rPr lang="en-US" sz="2400" dirty="0" smtClean="0">
                <a:solidFill>
                  <a:schemeClr val="tx2">
                    <a:lumMod val="75000"/>
                  </a:schemeClr>
                </a:solidFill>
                <a:latin typeface="Cambria" panose="02040503050406030204" pitchFamily="18" charset="0"/>
              </a:rPr>
              <a:t>Programme!</a:t>
            </a: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rPr>
              <a:t>EUSDR!</a:t>
            </a:r>
          </a:p>
          <a:p>
            <a:pPr marL="342900" indent="-342900" algn="l">
              <a:buFont typeface="Wingdings" panose="05000000000000000000" pitchFamily="2" charset="2"/>
              <a:buChar char="Ø"/>
            </a:pPr>
            <a:r>
              <a:rPr lang="en-US" sz="2400" dirty="0">
                <a:solidFill>
                  <a:schemeClr val="tx2">
                    <a:lumMod val="75000"/>
                  </a:schemeClr>
                </a:solidFill>
                <a:latin typeface="Cambria" panose="02040503050406030204" pitchFamily="18" charset="0"/>
              </a:rPr>
              <a:t>T</a:t>
            </a:r>
            <a:r>
              <a:rPr lang="en-US" sz="2400" dirty="0" smtClean="0">
                <a:solidFill>
                  <a:schemeClr val="tx2">
                    <a:lumMod val="75000"/>
                  </a:schemeClr>
                </a:solidFill>
                <a:latin typeface="Cambria" panose="02040503050406030204" pitchFamily="18" charset="0"/>
              </a:rPr>
              <a:t>he </a:t>
            </a:r>
            <a:r>
              <a:rPr lang="en-US" sz="2400" dirty="0">
                <a:solidFill>
                  <a:schemeClr val="tx2">
                    <a:lumMod val="75000"/>
                  </a:schemeClr>
                </a:solidFill>
                <a:latin typeface="Cambria" panose="02040503050406030204" pitchFamily="18" charset="0"/>
              </a:rPr>
              <a:t>only financing instrument for </a:t>
            </a:r>
            <a:r>
              <a:rPr lang="en-US" sz="2400" dirty="0" smtClean="0">
                <a:solidFill>
                  <a:schemeClr val="tx2">
                    <a:lumMod val="75000"/>
                  </a:schemeClr>
                </a:solidFill>
                <a:latin typeface="Cambria" panose="02040503050406030204" pitchFamily="18" charset="0"/>
              </a:rPr>
              <a:t>EUSDR!</a:t>
            </a:r>
          </a:p>
          <a:p>
            <a:pPr marL="342900" indent="-342900" algn="l">
              <a:buFont typeface="Wingdings" panose="05000000000000000000" pitchFamily="2" charset="2"/>
              <a:buChar char="Ø"/>
            </a:pPr>
            <a:r>
              <a:rPr lang="en-US" sz="2400" dirty="0">
                <a:solidFill>
                  <a:schemeClr val="tx2">
                    <a:lumMod val="75000"/>
                  </a:schemeClr>
                </a:solidFill>
                <a:latin typeface="Cambria" panose="02040503050406030204" pitchFamily="18" charset="0"/>
              </a:rPr>
              <a:t>A</a:t>
            </a:r>
            <a:r>
              <a:rPr lang="en-US" sz="2400" dirty="0" smtClean="0">
                <a:solidFill>
                  <a:schemeClr val="tx2">
                    <a:lumMod val="75000"/>
                  </a:schemeClr>
                </a:solidFill>
                <a:latin typeface="Cambria" panose="02040503050406030204" pitchFamily="18" charset="0"/>
              </a:rPr>
              <a:t> Programme addressing Danube </a:t>
            </a:r>
            <a:r>
              <a:rPr lang="en-US" sz="2400" dirty="0">
                <a:solidFill>
                  <a:schemeClr val="tx2">
                    <a:lumMod val="75000"/>
                  </a:schemeClr>
                </a:solidFill>
                <a:latin typeface="Cambria" panose="02040503050406030204" pitchFamily="18" charset="0"/>
              </a:rPr>
              <a:t>riparian </a:t>
            </a:r>
            <a:r>
              <a:rPr lang="en-US" sz="2400" dirty="0" smtClean="0">
                <a:solidFill>
                  <a:schemeClr val="tx2">
                    <a:lumMod val="75000"/>
                  </a:schemeClr>
                </a:solidFill>
                <a:latin typeface="Cambria" panose="02040503050406030204" pitchFamily="18" charset="0"/>
              </a:rPr>
              <a:t>areas only!</a:t>
            </a:r>
          </a:p>
          <a:p>
            <a:pPr marL="342900" indent="-342900" algn="l">
              <a:buFont typeface="Wingdings" panose="05000000000000000000" pitchFamily="2" charset="2"/>
              <a:buChar char="Ø"/>
            </a:pPr>
            <a:endParaRPr lang="en-US" sz="2400" dirty="0">
              <a:solidFill>
                <a:schemeClr val="tx2">
                  <a:lumMod val="75000"/>
                </a:schemeClr>
              </a:solidFill>
              <a:latin typeface="Cambria" panose="02040503050406030204" pitchFamily="18" charset="0"/>
              <a:ea typeface="Arial Unicode MS"/>
              <a:cs typeface="Times New Roman"/>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for big infrastructure!</a:t>
            </a:r>
          </a:p>
          <a:p>
            <a:pPr marL="342900" indent="-342900" algn="l">
              <a:buFont typeface="Wingdings" panose="05000000000000000000" pitchFamily="2" charset="2"/>
              <a:buChar char="Ø"/>
            </a:pPr>
            <a:endParaRPr lang="en-US" sz="1800" dirty="0" smtClean="0">
              <a:solidFill>
                <a:schemeClr val="tx2">
                  <a:lumMod val="75000"/>
                </a:schemeClr>
              </a:solidFill>
              <a:latin typeface="Cambria" panose="02040503050406030204" pitchFamily="18" charset="0"/>
              <a:ea typeface="Arial Unicode MS"/>
              <a:cs typeface="Times New Roman"/>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research Programme!</a:t>
            </a:r>
          </a:p>
          <a:p>
            <a:pPr marL="342900" indent="-342900" algn="l">
              <a:buFont typeface="Wingdings" panose="05000000000000000000" pitchFamily="2" charset="2"/>
              <a:buChar char="Ø"/>
            </a:pPr>
            <a:endParaRPr lang="en-US" sz="1800" dirty="0" smtClean="0">
              <a:solidFill>
                <a:schemeClr val="tx2">
                  <a:lumMod val="75000"/>
                </a:schemeClr>
              </a:solidFill>
              <a:latin typeface="Cambria" panose="02040503050406030204" pitchFamily="18" charset="0"/>
              <a:ea typeface="Arial Unicode MS"/>
              <a:cs typeface="Times New Roman"/>
            </a:endParaRPr>
          </a:p>
          <a:p>
            <a:pPr marL="342900" indent="-342900" algn="l">
              <a:buFont typeface="Wingdings" panose="05000000000000000000" pitchFamily="2" charset="2"/>
              <a:buChar char="Ø"/>
            </a:pPr>
            <a:r>
              <a:rPr lang="en-US" sz="2400" dirty="0" smtClean="0">
                <a:solidFill>
                  <a:schemeClr val="tx2">
                    <a:lumMod val="75000"/>
                  </a:schemeClr>
                </a:solidFill>
                <a:latin typeface="Cambria" panose="02040503050406030204" pitchFamily="18" charset="0"/>
                <a:ea typeface="Arial Unicode MS"/>
                <a:cs typeface="Times New Roman"/>
              </a:rPr>
              <a:t>A Programme aiming at </a:t>
            </a:r>
            <a:r>
              <a:rPr lang="en-US" sz="2400" u="sng" dirty="0" smtClean="0">
                <a:solidFill>
                  <a:schemeClr val="tx2">
                    <a:lumMod val="75000"/>
                  </a:schemeClr>
                </a:solidFill>
                <a:latin typeface="Cambria" panose="02040503050406030204" pitchFamily="18" charset="0"/>
                <a:ea typeface="Arial Unicode MS"/>
                <a:cs typeface="Times New Roman"/>
              </a:rPr>
              <a:t>mere</a:t>
            </a:r>
            <a:r>
              <a:rPr lang="en-US" sz="2400" dirty="0" smtClean="0">
                <a:solidFill>
                  <a:schemeClr val="tx2">
                    <a:lumMod val="75000"/>
                  </a:schemeClr>
                </a:solidFill>
                <a:latin typeface="Cambria" panose="02040503050406030204" pitchFamily="18" charset="0"/>
                <a:ea typeface="Arial Unicode MS"/>
                <a:cs typeface="Times New Roman"/>
              </a:rPr>
              <a:t> networking! </a:t>
            </a:r>
            <a:endParaRPr lang="en-US" sz="2400"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What DTP is NOT!</a:t>
            </a:r>
            <a:endParaRPr lang="en-GB" sz="3000" dirty="0">
              <a:solidFill>
                <a:srgbClr val="4F81BD">
                  <a:lumMod val="75000"/>
                </a:srgbClr>
              </a:solidFill>
              <a:latin typeface="Cambria" panose="020405030504060302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412776"/>
            <a:ext cx="1401759" cy="175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987" y="4126200"/>
            <a:ext cx="1298968" cy="864096"/>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3917" y="5157192"/>
            <a:ext cx="724880" cy="7248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5352736"/>
            <a:ext cx="1501756" cy="122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84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78901721"/>
              </p:ext>
            </p:extLst>
          </p:nvPr>
        </p:nvGraphicFramePr>
        <p:xfrm>
          <a:off x="467544" y="1484784"/>
          <a:ext cx="82089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8654096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08443923"/>
              </p:ext>
            </p:extLst>
          </p:nvPr>
        </p:nvGraphicFramePr>
        <p:xfrm>
          <a:off x="611560" y="1772816"/>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6573561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73555118"/>
              </p:ext>
            </p:extLst>
          </p:nvPr>
        </p:nvGraphicFramePr>
        <p:xfrm>
          <a:off x="611560" y="1556792"/>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ím 1"/>
          <p:cNvSpPr txBox="1">
            <a:spLocks/>
          </p:cNvSpPr>
          <p:nvPr/>
        </p:nvSpPr>
        <p:spPr>
          <a:xfrm>
            <a:off x="3419872" y="260648"/>
            <a:ext cx="5472608"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solidFill>
                  <a:srgbClr val="4F81BD">
                    <a:lumMod val="75000"/>
                  </a:srgbClr>
                </a:solidFill>
                <a:latin typeface="Cambria" panose="02040503050406030204" pitchFamily="18" charset="0"/>
              </a:rPr>
              <a:t>Eligibility of expenditure </a:t>
            </a:r>
            <a:endParaRPr lang="en-GB" sz="3000" dirty="0" smtClean="0">
              <a:solidFill>
                <a:srgbClr val="4F81BD">
                  <a:lumMod val="75000"/>
                </a:srgbClr>
              </a:solidFill>
              <a:latin typeface="Cambria" panose="02040503050406030204" pitchFamily="18" charset="0"/>
            </a:endParaRPr>
          </a:p>
          <a:p>
            <a:r>
              <a:rPr lang="en-GB" sz="3000" dirty="0" smtClean="0">
                <a:solidFill>
                  <a:srgbClr val="4F81BD">
                    <a:lumMod val="75000"/>
                  </a:srgbClr>
                </a:solidFill>
                <a:latin typeface="Cambria" panose="02040503050406030204" pitchFamily="18" charset="0"/>
              </a:rPr>
              <a:t>by </a:t>
            </a:r>
            <a:r>
              <a:rPr lang="en-GB" sz="3000" dirty="0">
                <a:solidFill>
                  <a:srgbClr val="4F81BD">
                    <a:lumMod val="75000"/>
                  </a:srgbClr>
                </a:solidFill>
                <a:latin typeface="Cambria" panose="02040503050406030204" pitchFamily="18" charset="0"/>
              </a:rPr>
              <a:t>budget lines</a:t>
            </a:r>
          </a:p>
          <a:p>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29850661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of expenditure</a:t>
            </a:r>
            <a:endParaRPr lang="hu-HU" sz="3000" dirty="0">
              <a:solidFill>
                <a:srgbClr val="4F81BD">
                  <a:lumMod val="75000"/>
                </a:srgbClr>
              </a:solidFill>
              <a:latin typeface="Cambria" panose="02040503050406030204" pitchFamily="18" charset="0"/>
            </a:endParaRPr>
          </a:p>
        </p:txBody>
      </p:sp>
      <p:graphicFrame>
        <p:nvGraphicFramePr>
          <p:cNvPr id="5" name="Diagram 4"/>
          <p:cNvGraphicFramePr/>
          <p:nvPr>
            <p:extLst>
              <p:ext uri="{D42A27DB-BD31-4B8C-83A1-F6EECF244321}">
                <p14:modId xmlns:p14="http://schemas.microsoft.com/office/powerpoint/2010/main" val="1568668791"/>
              </p:ext>
            </p:extLst>
          </p:nvPr>
        </p:nvGraphicFramePr>
        <p:xfrm>
          <a:off x="611560" y="1772816"/>
          <a:ext cx="62646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12915" y="2420888"/>
            <a:ext cx="179863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1583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rgbClr val="4F81BD">
                    <a:lumMod val="75000"/>
                  </a:srgbClr>
                </a:solidFill>
                <a:latin typeface="Cambria" panose="02040503050406030204" pitchFamily="18" charset="0"/>
              </a:rPr>
              <a:t>Special eligibility rules</a:t>
            </a:r>
          </a:p>
        </p:txBody>
      </p:sp>
      <p:graphicFrame>
        <p:nvGraphicFramePr>
          <p:cNvPr id="4" name="Diagram 3"/>
          <p:cNvGraphicFramePr/>
          <p:nvPr>
            <p:extLst>
              <p:ext uri="{D42A27DB-BD31-4B8C-83A1-F6EECF244321}">
                <p14:modId xmlns:p14="http://schemas.microsoft.com/office/powerpoint/2010/main" val="575708940"/>
              </p:ext>
            </p:extLst>
          </p:nvPr>
        </p:nvGraphicFramePr>
        <p:xfrm>
          <a:off x="611560" y="1556792"/>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00697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ím 1"/>
          <p:cNvSpPr txBox="1">
            <a:spLocks/>
          </p:cNvSpPr>
          <p:nvPr/>
        </p:nvSpPr>
        <p:spPr>
          <a:xfrm>
            <a:off x="3419872" y="764704"/>
            <a:ext cx="501182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rgbClr val="4F81BD">
                    <a:lumMod val="75000"/>
                  </a:srgbClr>
                </a:solidFill>
                <a:latin typeface="Cambria" panose="02040503050406030204" pitchFamily="18" charset="0"/>
              </a:rPr>
              <a:t>Special eligibility rules</a:t>
            </a:r>
          </a:p>
        </p:txBody>
      </p:sp>
      <p:graphicFrame>
        <p:nvGraphicFramePr>
          <p:cNvPr id="4" name="Diagram 3"/>
          <p:cNvGraphicFramePr/>
          <p:nvPr>
            <p:extLst>
              <p:ext uri="{D42A27DB-BD31-4B8C-83A1-F6EECF244321}">
                <p14:modId xmlns:p14="http://schemas.microsoft.com/office/powerpoint/2010/main" val="655809536"/>
              </p:ext>
            </p:extLst>
          </p:nvPr>
        </p:nvGraphicFramePr>
        <p:xfrm>
          <a:off x="611560" y="1556792"/>
          <a:ext cx="799288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6157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772816"/>
            <a:ext cx="7270576" cy="3240360"/>
          </a:xfrm>
        </p:spPr>
        <p:txBody>
          <a:bodyPr anchor="t">
            <a:normAutofit/>
          </a:bodyPr>
          <a:lstStyle/>
          <a:p>
            <a:pPr algn="l"/>
            <a:r>
              <a:rPr lang="en-US" sz="4000" dirty="0" smtClean="0">
                <a:solidFill>
                  <a:schemeClr val="accent1">
                    <a:lumMod val="75000"/>
                  </a:schemeClr>
                </a:solidFill>
                <a:latin typeface="Cambria" panose="02040503050406030204" pitchFamily="18" charset="0"/>
              </a:rPr>
              <a:t/>
            </a:r>
            <a:br>
              <a:rPr lang="en-US" sz="4000" dirty="0" smtClean="0">
                <a:solidFill>
                  <a:schemeClr val="accent1">
                    <a:lumMod val="75000"/>
                  </a:schemeClr>
                </a:solidFill>
                <a:latin typeface="Cambria" panose="02040503050406030204" pitchFamily="18" charset="0"/>
              </a:rPr>
            </a:br>
            <a:r>
              <a:rPr lang="en-US" sz="4000" dirty="0">
                <a:solidFill>
                  <a:schemeClr val="accent1">
                    <a:lumMod val="75000"/>
                  </a:schemeClr>
                </a:solidFill>
                <a:latin typeface="Cambria" panose="02040503050406030204" pitchFamily="18" charset="0"/>
              </a:rPr>
              <a:t/>
            </a:r>
            <a:br>
              <a:rPr lang="en-US" sz="4000" dirty="0">
                <a:solidFill>
                  <a:schemeClr val="accent1">
                    <a:lumMod val="75000"/>
                  </a:schemeClr>
                </a:solidFill>
                <a:latin typeface="Cambria" panose="02040503050406030204" pitchFamily="18" charset="0"/>
              </a:rPr>
            </a:br>
            <a:r>
              <a:rPr lang="en-US" sz="4000" b="1" dirty="0" smtClean="0">
                <a:solidFill>
                  <a:schemeClr val="accent1">
                    <a:lumMod val="75000"/>
                  </a:schemeClr>
                </a:solidFill>
                <a:latin typeface="Cambria" panose="02040503050406030204" pitchFamily="18" charset="0"/>
              </a:rPr>
              <a:t>How is JS assessing the projects?</a:t>
            </a:r>
            <a:endParaRPr lang="en-US" sz="4000" b="1" dirty="0">
              <a:solidFill>
                <a:schemeClr val="accent1">
                  <a:lumMod val="75000"/>
                </a:schemeClr>
              </a:solidFill>
              <a:latin typeface="Cambria" panose="02040503050406030204" pitchFamily="18" charset="0"/>
            </a:endParaRP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23157996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US" sz="2600" b="1" dirty="0" smtClean="0">
                <a:solidFill>
                  <a:srgbClr val="4F81BD"/>
                </a:solidFill>
                <a:latin typeface="Cambria"/>
                <a:ea typeface="Arial Unicode MS"/>
                <a:cs typeface="Times New Roman"/>
              </a:rPr>
              <a:t>Eligibility check </a:t>
            </a:r>
          </a:p>
          <a:p>
            <a:pPr algn="l"/>
            <a:r>
              <a:rPr lang="en-US" sz="2400" dirty="0" smtClean="0">
                <a:solidFill>
                  <a:srgbClr val="244061"/>
                </a:solidFill>
                <a:latin typeface="Cambria"/>
                <a:ea typeface="Arial Unicode MS"/>
                <a:cs typeface="Times New Roman"/>
              </a:rPr>
              <a:t>Eligibility of the proposal - 9 Yes/No questions</a:t>
            </a:r>
          </a:p>
          <a:p>
            <a:pPr algn="l"/>
            <a:r>
              <a:rPr lang="en-US" sz="2400" dirty="0" smtClean="0">
                <a:solidFill>
                  <a:srgbClr val="244061"/>
                </a:solidFill>
                <a:latin typeface="Cambria"/>
                <a:ea typeface="Arial Unicode MS"/>
                <a:cs typeface="Times New Roman"/>
              </a:rPr>
              <a:t>Eligibility of the partners - 3 Yes/No </a:t>
            </a:r>
            <a:r>
              <a:rPr lang="en-US" sz="2400" dirty="0">
                <a:solidFill>
                  <a:srgbClr val="244061"/>
                </a:solidFill>
                <a:latin typeface="Cambria"/>
                <a:ea typeface="Arial Unicode MS"/>
                <a:cs typeface="Times New Roman"/>
              </a:rPr>
              <a:t>questions</a:t>
            </a:r>
          </a:p>
          <a:p>
            <a:pPr algn="l"/>
            <a:endParaRPr lang="en-US" sz="1000" b="1" dirty="0" smtClean="0">
              <a:solidFill>
                <a:srgbClr val="244061"/>
              </a:solidFill>
              <a:latin typeface="Cambria"/>
              <a:ea typeface="Arial Unicode MS"/>
              <a:cs typeface="Times New Roman"/>
            </a:endParaRPr>
          </a:p>
          <a:p>
            <a:pPr algn="l"/>
            <a:r>
              <a:rPr lang="en-US" sz="2600" b="1" dirty="0" smtClean="0">
                <a:solidFill>
                  <a:srgbClr val="4F81BD"/>
                </a:solidFill>
                <a:latin typeface="Cambria"/>
                <a:ea typeface="Arial Unicode MS"/>
                <a:cs typeface="Times New Roman"/>
              </a:rPr>
              <a:t>            Quality check</a:t>
            </a:r>
          </a:p>
          <a:p>
            <a:pPr algn="l"/>
            <a:endParaRPr lang="en-US" sz="2000" b="1" dirty="0" smtClean="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What is the procedure?</a:t>
            </a:r>
            <a:endParaRPr lang="en-GB" sz="3000" dirty="0">
              <a:solidFill>
                <a:srgbClr val="4F81BD">
                  <a:lumMod val="75000"/>
                </a:srgbClr>
              </a:solidFill>
              <a:latin typeface="Cambria" panose="02040503050406030204" pitchFamily="18" charset="0"/>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3667274"/>
            <a:ext cx="6984776" cy="264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5207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assessment-proposal</a:t>
            </a:r>
            <a:endParaRPr lang="en-GB" sz="3000" dirty="0">
              <a:solidFill>
                <a:srgbClr val="4F81BD">
                  <a:lumMod val="75000"/>
                </a:srgb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55859526"/>
              </p:ext>
            </p:extLst>
          </p:nvPr>
        </p:nvGraphicFramePr>
        <p:xfrm>
          <a:off x="611560" y="1772816"/>
          <a:ext cx="8064896" cy="4419600"/>
        </p:xfrm>
        <a:graphic>
          <a:graphicData uri="http://schemas.openxmlformats.org/drawingml/2006/table">
            <a:tbl>
              <a:tblPr firstRow="1" bandRow="1">
                <a:tableStyleId>{5C22544A-7EE6-4342-B048-85BDC9FD1C3A}</a:tableStyleId>
              </a:tblPr>
              <a:tblGrid>
                <a:gridCol w="3744416"/>
                <a:gridCol w="43204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1. The AF in all its parts has been submitted within the set deadline</a:t>
                      </a:r>
                      <a:endParaRPr lang="en-GB" sz="1600" b="0" dirty="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0" dirty="0" smtClean="0">
                          <a:solidFill>
                            <a:schemeClr val="tx2">
                              <a:lumMod val="75000"/>
                            </a:schemeClr>
                          </a:solidFill>
                          <a:latin typeface="Cambria" panose="02040503050406030204" pitchFamily="18" charset="0"/>
                        </a:rPr>
                        <a:t>Deadline (date and time) to be provided</a:t>
                      </a:r>
                      <a:r>
                        <a:rPr lang="en-US" sz="1600" b="0" baseline="0" dirty="0" smtClean="0">
                          <a:solidFill>
                            <a:schemeClr val="tx2">
                              <a:lumMod val="75000"/>
                            </a:schemeClr>
                          </a:solidFill>
                          <a:latin typeface="Cambria" panose="02040503050406030204" pitchFamily="18" charset="0"/>
                        </a:rPr>
                        <a:t> in the Call Announcement.</a:t>
                      </a:r>
                      <a:endParaRPr lang="en-GB" sz="1600" b="0" dirty="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2. The AF in all its parts has been submitted  in the official templates and through the DTP 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0" dirty="0" smtClean="0">
                          <a:solidFill>
                            <a:schemeClr val="tx2">
                              <a:lumMod val="75000"/>
                            </a:schemeClr>
                          </a:solidFill>
                          <a:latin typeface="Cambria" panose="02040503050406030204" pitchFamily="18" charset="0"/>
                        </a:rPr>
                        <a:t>Official templates to be published by DTP</a:t>
                      </a:r>
                      <a:r>
                        <a:rPr lang="en-US" sz="1600" b="0" baseline="0" dirty="0" smtClean="0">
                          <a:solidFill>
                            <a:schemeClr val="tx2">
                              <a:lumMod val="75000"/>
                            </a:schemeClr>
                          </a:solidFill>
                          <a:latin typeface="Cambria" panose="02040503050406030204" pitchFamily="18" charset="0"/>
                        </a:rPr>
                        <a:t> on the website/ All AF parts to be submitted through DTP website.</a:t>
                      </a:r>
                      <a:endParaRPr lang="en-GB" sz="1600" b="0" dirty="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3. The AF  in all its parts, including the annexes have been submitted in one single package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0" u="sng" dirty="0" smtClean="0">
                          <a:solidFill>
                            <a:schemeClr val="tx2">
                              <a:lumMod val="75000"/>
                            </a:schemeClr>
                          </a:solidFill>
                          <a:latin typeface="Cambria" panose="02040503050406030204" pitchFamily="18" charset="0"/>
                        </a:rPr>
                        <a:t>Application</a:t>
                      </a:r>
                      <a:r>
                        <a:rPr lang="en-US" sz="1600" b="0" u="sng" baseline="0" dirty="0" smtClean="0">
                          <a:solidFill>
                            <a:schemeClr val="tx2">
                              <a:lumMod val="75000"/>
                            </a:schemeClr>
                          </a:solidFill>
                          <a:latin typeface="Cambria" panose="02040503050406030204" pitchFamily="18" charset="0"/>
                        </a:rPr>
                        <a:t> </a:t>
                      </a:r>
                      <a:r>
                        <a:rPr lang="en-US" sz="1600" b="0" u="sng" dirty="0" smtClean="0">
                          <a:solidFill>
                            <a:schemeClr val="tx2">
                              <a:lumMod val="75000"/>
                            </a:schemeClr>
                          </a:solidFill>
                          <a:latin typeface="Cambria" panose="02040503050406030204" pitchFamily="18" charset="0"/>
                        </a:rPr>
                        <a:t>Form</a:t>
                      </a:r>
                    </a:p>
                    <a:p>
                      <a:pPr marL="285750" indent="-285750">
                        <a:buFont typeface="Wingdings" panose="05000000000000000000" pitchFamily="2" charset="2"/>
                        <a:buChar char="Ø"/>
                      </a:pPr>
                      <a:r>
                        <a:rPr lang="en-US" sz="1600" b="0" dirty="0" err="1" smtClean="0">
                          <a:solidFill>
                            <a:schemeClr val="tx2">
                              <a:lumMod val="75000"/>
                            </a:schemeClr>
                          </a:solidFill>
                          <a:latin typeface="Cambria" panose="02040503050406030204" pitchFamily="18" charset="0"/>
                        </a:rPr>
                        <a:t>pdf</a:t>
                      </a:r>
                      <a:r>
                        <a:rPr lang="en-US" sz="1600" b="0" baseline="0" dirty="0" smtClean="0">
                          <a:solidFill>
                            <a:schemeClr val="tx2">
                              <a:lumMod val="75000"/>
                            </a:schemeClr>
                          </a:solidFill>
                          <a:latin typeface="Cambria" panose="02040503050406030204" pitchFamily="18" charset="0"/>
                        </a:rPr>
                        <a:t> </a:t>
                      </a:r>
                    </a:p>
                    <a:p>
                      <a:pPr marL="285750" indent="-285750">
                        <a:buFont typeface="Wingdings" panose="05000000000000000000" pitchFamily="2" charset="2"/>
                        <a:buChar char="Ø"/>
                      </a:pPr>
                      <a:r>
                        <a:rPr lang="en-US" sz="1600" b="0" baseline="0" dirty="0" err="1" smtClean="0">
                          <a:solidFill>
                            <a:schemeClr val="tx2">
                              <a:lumMod val="75000"/>
                            </a:schemeClr>
                          </a:solidFill>
                          <a:latin typeface="Cambria" panose="02040503050406030204" pitchFamily="18" charset="0"/>
                        </a:rPr>
                        <a:t>xls</a:t>
                      </a:r>
                      <a:endParaRPr lang="en-US" sz="1600" b="0" baseline="0" dirty="0" smtClean="0">
                        <a:solidFill>
                          <a:schemeClr val="tx2">
                            <a:lumMod val="75000"/>
                          </a:schemeClr>
                        </a:solidFill>
                        <a:latin typeface="Cambria" panose="02040503050406030204" pitchFamily="18" charset="0"/>
                      </a:endParaRPr>
                    </a:p>
                    <a:p>
                      <a:r>
                        <a:rPr lang="en-US" sz="1600" b="0" u="sng" dirty="0" smtClean="0">
                          <a:solidFill>
                            <a:schemeClr val="tx2">
                              <a:lumMod val="75000"/>
                            </a:schemeClr>
                          </a:solidFill>
                          <a:latin typeface="Cambria" panose="02040503050406030204" pitchFamily="18" charset="0"/>
                        </a:rPr>
                        <a:t>Annexes </a:t>
                      </a:r>
                    </a:p>
                    <a:p>
                      <a:pPr marL="285750" indent="-285750">
                        <a:buFont typeface="Wingdings" panose="05000000000000000000" pitchFamily="2" charset="2"/>
                        <a:buChar char="Ø"/>
                      </a:pPr>
                      <a:r>
                        <a:rPr lang="en-US" sz="1600" b="0" dirty="0" smtClean="0">
                          <a:solidFill>
                            <a:schemeClr val="tx2">
                              <a:lumMod val="75000"/>
                            </a:schemeClr>
                          </a:solidFill>
                          <a:latin typeface="Cambria" panose="02040503050406030204" pitchFamily="18" charset="0"/>
                        </a:rPr>
                        <a:t>Partnership Agreement</a:t>
                      </a:r>
                    </a:p>
                    <a:p>
                      <a:pPr marL="285750" indent="-285750">
                        <a:buFont typeface="Wingdings" panose="05000000000000000000" pitchFamily="2" charset="2"/>
                        <a:buChar char="Ø"/>
                      </a:pPr>
                      <a:r>
                        <a:rPr lang="en-US" sz="1600" b="0" dirty="0" smtClean="0">
                          <a:solidFill>
                            <a:schemeClr val="tx2">
                              <a:lumMod val="75000"/>
                            </a:schemeClr>
                          </a:solidFill>
                          <a:latin typeface="Cambria" panose="02040503050406030204" pitchFamily="18" charset="0"/>
                        </a:rPr>
                        <a:t>Co-financing</a:t>
                      </a:r>
                      <a:r>
                        <a:rPr lang="en-US" sz="1600" b="0" baseline="0" dirty="0" smtClean="0">
                          <a:solidFill>
                            <a:schemeClr val="tx2">
                              <a:lumMod val="75000"/>
                            </a:schemeClr>
                          </a:solidFill>
                          <a:latin typeface="Cambria" panose="02040503050406030204" pitchFamily="18" charset="0"/>
                        </a:rPr>
                        <a:t> declaration</a:t>
                      </a:r>
                    </a:p>
                    <a:p>
                      <a:pPr marL="285750" indent="-285750">
                        <a:buFont typeface="Wingdings" panose="05000000000000000000" pitchFamily="2" charset="2"/>
                        <a:buChar char="Ø"/>
                      </a:pPr>
                      <a:r>
                        <a:rPr lang="en-US" sz="1600" b="0" baseline="0" dirty="0" smtClean="0">
                          <a:solidFill>
                            <a:schemeClr val="tx2">
                              <a:lumMod val="75000"/>
                            </a:schemeClr>
                          </a:solidFill>
                          <a:latin typeface="Cambria" panose="02040503050406030204" pitchFamily="18" charset="0"/>
                        </a:rPr>
                        <a:t>State aid declaration</a:t>
                      </a:r>
                    </a:p>
                    <a:p>
                      <a:pPr marL="285750" indent="-285750">
                        <a:buFont typeface="Wingdings" panose="05000000000000000000" pitchFamily="2" charset="2"/>
                        <a:buChar char="Ø"/>
                      </a:pPr>
                      <a:r>
                        <a:rPr lang="en-US" sz="1600" b="0" baseline="0" dirty="0" smtClean="0">
                          <a:solidFill>
                            <a:schemeClr val="tx2">
                              <a:lumMod val="75000"/>
                            </a:schemeClr>
                          </a:solidFill>
                          <a:latin typeface="Cambria" panose="02040503050406030204" pitchFamily="18" charset="0"/>
                        </a:rPr>
                        <a:t>ASP declaration, if relevant</a:t>
                      </a:r>
                    </a:p>
                    <a:p>
                      <a:pPr marL="285750" indent="-285750">
                        <a:buFont typeface="Wingdings" panose="05000000000000000000" pitchFamily="2" charset="2"/>
                        <a:buChar char="Ø"/>
                      </a:pPr>
                      <a:r>
                        <a:rPr lang="en-US" sz="1600" b="0" baseline="0" dirty="0" smtClean="0">
                          <a:solidFill>
                            <a:schemeClr val="tx2">
                              <a:lumMod val="75000"/>
                            </a:schemeClr>
                          </a:solidFill>
                          <a:latin typeface="Cambria" panose="02040503050406030204" pitchFamily="18" charset="0"/>
                        </a:rPr>
                        <a:t>International </a:t>
                      </a:r>
                      <a:r>
                        <a:rPr lang="en-US" sz="1600" b="0" baseline="0" dirty="0" err="1" smtClean="0">
                          <a:solidFill>
                            <a:schemeClr val="tx2">
                              <a:lumMod val="75000"/>
                            </a:schemeClr>
                          </a:solidFill>
                          <a:latin typeface="Cambria" panose="02040503050406030204" pitchFamily="18" charset="0"/>
                        </a:rPr>
                        <a:t>organisation</a:t>
                      </a:r>
                      <a:r>
                        <a:rPr lang="en-US" sz="1600" b="0" baseline="0" dirty="0" smtClean="0">
                          <a:solidFill>
                            <a:schemeClr val="tx2">
                              <a:lumMod val="75000"/>
                            </a:schemeClr>
                          </a:solidFill>
                          <a:latin typeface="Cambria" panose="02040503050406030204" pitchFamily="18" charset="0"/>
                        </a:rPr>
                        <a:t> declaration, if relevant</a:t>
                      </a:r>
                    </a:p>
                    <a:p>
                      <a:r>
                        <a:rPr lang="en-US" sz="1600" b="0" dirty="0" smtClean="0">
                          <a:solidFill>
                            <a:schemeClr val="tx2">
                              <a:lumMod val="75000"/>
                            </a:schemeClr>
                          </a:solidFill>
                          <a:latin typeface="Cambria" panose="02040503050406030204" pitchFamily="18" charset="0"/>
                        </a:rPr>
                        <a:t>are to be submitted in </a:t>
                      </a:r>
                      <a:r>
                        <a:rPr lang="en-US" sz="1600" b="0" u="sng" dirty="0" smtClean="0">
                          <a:solidFill>
                            <a:schemeClr val="tx2">
                              <a:lumMod val="75000"/>
                            </a:schemeClr>
                          </a:solidFill>
                          <a:latin typeface="Cambria" panose="02040503050406030204" pitchFamily="18" charset="0"/>
                        </a:rPr>
                        <a:t>one</a:t>
                      </a:r>
                      <a:r>
                        <a:rPr lang="en-US" sz="1600" b="0" u="sng" baseline="0" dirty="0" smtClean="0">
                          <a:solidFill>
                            <a:schemeClr val="tx2">
                              <a:lumMod val="75000"/>
                            </a:schemeClr>
                          </a:solidFill>
                          <a:latin typeface="Cambria" panose="02040503050406030204" pitchFamily="18" charset="0"/>
                        </a:rPr>
                        <a:t> single package </a:t>
                      </a:r>
                    </a:p>
                    <a:p>
                      <a:r>
                        <a:rPr lang="en-US" sz="1600" b="0" baseline="0" dirty="0" smtClean="0">
                          <a:solidFill>
                            <a:schemeClr val="tx2">
                              <a:lumMod val="75000"/>
                            </a:schemeClr>
                          </a:solidFill>
                          <a:latin typeface="Cambria" panose="02040503050406030204" pitchFamily="18" charset="0"/>
                        </a:rPr>
                        <a:t>(e.g. zip file)</a:t>
                      </a:r>
                      <a:endParaRPr lang="en-GB" sz="1600" b="0" dirty="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42808272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assessment-proposal</a:t>
            </a:r>
            <a:endParaRPr lang="en-GB" sz="3000" dirty="0">
              <a:solidFill>
                <a:srgbClr val="4F81BD">
                  <a:lumMod val="75000"/>
                </a:srgb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0230352"/>
              </p:ext>
            </p:extLst>
          </p:nvPr>
        </p:nvGraphicFramePr>
        <p:xfrm>
          <a:off x="611560" y="1887192"/>
          <a:ext cx="8064896" cy="3558032"/>
        </p:xfrm>
        <a:graphic>
          <a:graphicData uri="http://schemas.openxmlformats.org/drawingml/2006/table">
            <a:tbl>
              <a:tblPr firstRow="1" bandRow="1">
                <a:tableStyleId>{5C22544A-7EE6-4342-B048-85BDC9FD1C3A}</a:tableStyleId>
              </a:tblPr>
              <a:tblGrid>
                <a:gridCol w="3960440"/>
                <a:gridCol w="4104456"/>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4. The AF is compiled in English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0" dirty="0" smtClean="0">
                          <a:solidFill>
                            <a:schemeClr val="tx2">
                              <a:lumMod val="75000"/>
                            </a:schemeClr>
                          </a:solidFill>
                          <a:latin typeface="Cambria" panose="02040503050406030204" pitchFamily="18" charset="0"/>
                        </a:rPr>
                        <a:t>AF is</a:t>
                      </a:r>
                      <a:r>
                        <a:rPr lang="en-US" sz="1600" b="0" baseline="0" dirty="0" smtClean="0">
                          <a:solidFill>
                            <a:schemeClr val="tx2">
                              <a:lumMod val="75000"/>
                            </a:schemeClr>
                          </a:solidFill>
                          <a:latin typeface="Cambria" panose="02040503050406030204" pitchFamily="18" charset="0"/>
                        </a:rPr>
                        <a:t> to be compiled in EN.</a:t>
                      </a:r>
                      <a:endParaRPr lang="en-GB" sz="1600" b="0" dirty="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5. Partnership is composed by at least three financing partners from at least three participating countries of which at least one (LP) is located in a Member 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spcBef>
                          <a:spcPct val="20000"/>
                        </a:spcBef>
                        <a:buFont typeface="Wingdings" panose="05000000000000000000" pitchFamily="2" charset="2"/>
                        <a:buNone/>
                      </a:pPr>
                      <a:r>
                        <a:rPr lang="en-GB" sz="1600" dirty="0" smtClean="0">
                          <a:solidFill>
                            <a:schemeClr val="tx2">
                              <a:lumMod val="75000"/>
                            </a:schemeClr>
                          </a:solidFill>
                          <a:latin typeface="Cambria" panose="02040503050406030204" pitchFamily="18" charset="0"/>
                        </a:rPr>
                        <a:t>Financing Partners – ERDF, IPA, </a:t>
                      </a:r>
                      <a:r>
                        <a:rPr lang="en-GB" sz="1600" dirty="0" smtClean="0">
                          <a:solidFill>
                            <a:srgbClr val="FF0000"/>
                          </a:solidFill>
                          <a:latin typeface="Cambria" panose="02040503050406030204" pitchFamily="18" charset="0"/>
                        </a:rPr>
                        <a:t>ENI</a:t>
                      </a:r>
                      <a:r>
                        <a:rPr lang="en-GB" sz="1600" dirty="0" smtClean="0">
                          <a:solidFill>
                            <a:schemeClr val="tx2">
                              <a:lumMod val="75000"/>
                            </a:schemeClr>
                          </a:solidFill>
                          <a:latin typeface="Cambria" panose="02040503050406030204" pitchFamily="18" charset="0"/>
                        </a:rPr>
                        <a:t> PPs</a:t>
                      </a:r>
                    </a:p>
                    <a:p>
                      <a:pPr marL="0" indent="0">
                        <a:spcBef>
                          <a:spcPct val="20000"/>
                        </a:spcBef>
                        <a:buFont typeface="Wingdings" panose="05000000000000000000" pitchFamily="2" charset="2"/>
                        <a:buNone/>
                      </a:pPr>
                      <a:r>
                        <a:rPr lang="en-US" sz="1600" dirty="0" smtClean="0">
                          <a:solidFill>
                            <a:schemeClr val="tx2">
                              <a:lumMod val="75000"/>
                            </a:schemeClr>
                          </a:solidFill>
                          <a:latin typeface="Cambria" panose="02040503050406030204" pitchFamily="18" charset="0"/>
                        </a:rPr>
                        <a:t>LA – ERDF PP.</a:t>
                      </a:r>
                      <a:endParaRPr lang="en-GB" sz="1600" dirty="0" smtClean="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6. Lead Applicant is an eligible beneficiary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0" dirty="0" smtClean="0">
                          <a:solidFill>
                            <a:schemeClr val="tx2">
                              <a:lumMod val="75000"/>
                            </a:schemeClr>
                          </a:solidFill>
                          <a:latin typeface="Cambria" panose="02040503050406030204" pitchFamily="18" charset="0"/>
                        </a:rPr>
                        <a:t>LA fulfills</a:t>
                      </a:r>
                      <a:r>
                        <a:rPr lang="en-US" sz="1600" b="0" baseline="0" dirty="0" smtClean="0">
                          <a:solidFill>
                            <a:schemeClr val="tx2">
                              <a:lumMod val="75000"/>
                            </a:schemeClr>
                          </a:solidFill>
                          <a:latin typeface="Cambria" panose="02040503050406030204" pitchFamily="18" charset="0"/>
                        </a:rPr>
                        <a:t> the eligibility criteria.</a:t>
                      </a:r>
                      <a:endParaRPr lang="en-GB" sz="1600" b="0" dirty="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7. At least 3 joint cooperation levels are indicated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ct val="20000"/>
                        </a:spcBef>
                      </a:pPr>
                      <a:r>
                        <a:rPr lang="en-GB" sz="1600" dirty="0" smtClean="0">
                          <a:solidFill>
                            <a:schemeClr val="tx2">
                              <a:lumMod val="75000"/>
                            </a:schemeClr>
                          </a:solidFill>
                          <a:latin typeface="Cambria" panose="02040503050406030204" pitchFamily="18" charset="0"/>
                        </a:rPr>
                        <a:t>According to Art 12(4) of EU reg. 1299/2013:</a:t>
                      </a:r>
                    </a:p>
                    <a:p>
                      <a:pPr marL="342900" indent="-342900">
                        <a:spcBef>
                          <a:spcPct val="20000"/>
                        </a:spcBef>
                        <a:buFont typeface="Wingdings" panose="05000000000000000000" pitchFamily="2" charset="2"/>
                        <a:buChar char="Ø"/>
                      </a:pPr>
                      <a:r>
                        <a:rPr lang="en-GB" sz="1600" dirty="0" smtClean="0">
                          <a:solidFill>
                            <a:schemeClr val="tx2">
                              <a:lumMod val="75000"/>
                            </a:schemeClr>
                          </a:solidFill>
                          <a:latin typeface="Cambria" panose="02040503050406030204" pitchFamily="18" charset="0"/>
                        </a:rPr>
                        <a:t>Joint development</a:t>
                      </a:r>
                    </a:p>
                    <a:p>
                      <a:pPr marL="342900" indent="-342900">
                        <a:spcBef>
                          <a:spcPct val="20000"/>
                        </a:spcBef>
                        <a:buFont typeface="Wingdings" panose="05000000000000000000" pitchFamily="2" charset="2"/>
                        <a:buChar char="Ø"/>
                      </a:pPr>
                      <a:r>
                        <a:rPr lang="en-GB" sz="1600" dirty="0" smtClean="0">
                          <a:solidFill>
                            <a:schemeClr val="tx2">
                              <a:lumMod val="75000"/>
                            </a:schemeClr>
                          </a:solidFill>
                          <a:latin typeface="Cambria" panose="02040503050406030204" pitchFamily="18" charset="0"/>
                        </a:rPr>
                        <a:t>Joint implementation</a:t>
                      </a:r>
                    </a:p>
                    <a:p>
                      <a:pPr marL="342900" indent="-342900">
                        <a:spcBef>
                          <a:spcPct val="20000"/>
                        </a:spcBef>
                        <a:buFont typeface="Wingdings" panose="05000000000000000000" pitchFamily="2" charset="2"/>
                        <a:buChar char="Ø"/>
                      </a:pPr>
                      <a:r>
                        <a:rPr lang="en-GB" sz="1600" dirty="0" smtClean="0">
                          <a:solidFill>
                            <a:schemeClr val="tx2">
                              <a:lumMod val="75000"/>
                            </a:schemeClr>
                          </a:solidFill>
                          <a:latin typeface="Cambria" panose="02040503050406030204" pitchFamily="18" charset="0"/>
                        </a:rPr>
                        <a:t>Joint staffing</a:t>
                      </a:r>
                    </a:p>
                    <a:p>
                      <a:pPr marL="342900" indent="-342900">
                        <a:spcBef>
                          <a:spcPct val="20000"/>
                        </a:spcBef>
                        <a:buFont typeface="Wingdings" panose="05000000000000000000" pitchFamily="2" charset="2"/>
                        <a:buChar char="Ø"/>
                      </a:pPr>
                      <a:r>
                        <a:rPr lang="en-GB" sz="1600" dirty="0" smtClean="0">
                          <a:solidFill>
                            <a:schemeClr val="tx2">
                              <a:lumMod val="75000"/>
                            </a:schemeClr>
                          </a:solidFill>
                          <a:latin typeface="Cambria" panose="02040503050406030204" pitchFamily="18" charset="0"/>
                        </a:rPr>
                        <a:t>Joint financing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61654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988840"/>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How DTP is structured?</a:t>
            </a:r>
            <a:endParaRPr lang="en-GB" sz="3000" dirty="0">
              <a:solidFill>
                <a:srgbClr val="4F81BD">
                  <a:lumMod val="75000"/>
                </a:srgbClr>
              </a:solidFill>
              <a:latin typeface="Cambria" panose="02040503050406030204" pitchFamily="18" charset="0"/>
            </a:endParaRPr>
          </a:p>
        </p:txBody>
      </p:sp>
      <p:sp>
        <p:nvSpPr>
          <p:cNvPr id="6" name="Multiply 5"/>
          <p:cNvSpPr/>
          <p:nvPr/>
        </p:nvSpPr>
        <p:spPr>
          <a:xfrm>
            <a:off x="7870138" y="1196752"/>
            <a:ext cx="914400" cy="914400"/>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17383" y="1427076"/>
            <a:ext cx="1368152" cy="136815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93" y="1674306"/>
            <a:ext cx="833252" cy="87369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651544677"/>
              </p:ext>
            </p:extLst>
          </p:nvPr>
        </p:nvGraphicFramePr>
        <p:xfrm>
          <a:off x="299864" y="2939245"/>
          <a:ext cx="1967880" cy="3277845"/>
        </p:xfrm>
        <a:graphic>
          <a:graphicData uri="http://schemas.openxmlformats.org/drawingml/2006/table">
            <a:tbl>
              <a:tblPr firstRow="1" bandRow="1">
                <a:tableStyleId>{5C22544A-7EE6-4342-B048-85BDC9FD1C3A}</a:tableStyleId>
              </a:tblPr>
              <a:tblGrid>
                <a:gridCol w="1967880">
                  <a:extLst>
                    <a:ext uri="{9D8B030D-6E8A-4147-A177-3AD203B41FA5}">
                      <a16:colId xmlns:a16="http://schemas.microsoft.com/office/drawing/2014/main" xmlns="" val="20000"/>
                    </a:ext>
                  </a:extLst>
                </a:gridCol>
              </a:tblGrid>
              <a:tr h="1872099">
                <a:tc>
                  <a:txBody>
                    <a:bodyPr/>
                    <a:lstStyle/>
                    <a:p>
                      <a:pPr algn="ctr"/>
                      <a:r>
                        <a:rPr lang="en-GB" sz="1600" dirty="0">
                          <a:solidFill>
                            <a:srgbClr val="FFC000"/>
                          </a:solidFill>
                          <a:latin typeface="Cambria" panose="02040503050406030204" pitchFamily="18" charset="0"/>
                        </a:rPr>
                        <a:t>Innovative and socially responsible </a:t>
                      </a:r>
                      <a:r>
                        <a:rPr lang="en-GB" sz="1600" dirty="0" smtClean="0">
                          <a:solidFill>
                            <a:srgbClr val="FFC000"/>
                          </a:solidFill>
                          <a:latin typeface="Cambria" panose="02040503050406030204" pitchFamily="18" charset="0"/>
                        </a:rPr>
                        <a:t>Danube</a:t>
                      </a:r>
                      <a:r>
                        <a:rPr lang="en-GB" sz="1600" baseline="0" dirty="0" smtClean="0">
                          <a:solidFill>
                            <a:srgbClr val="FFC000"/>
                          </a:solidFill>
                          <a:latin typeface="Cambria" panose="02040503050406030204" pitchFamily="18" charset="0"/>
                        </a:rPr>
                        <a:t> Region</a:t>
                      </a:r>
                    </a:p>
                    <a:p>
                      <a:pPr algn="l"/>
                      <a:endParaRPr lang="en-US" sz="1400" b="0" baseline="0" dirty="0" smtClean="0">
                        <a:solidFill>
                          <a:schemeClr val="tx2">
                            <a:lumMod val="75000"/>
                          </a:schemeClr>
                        </a:solidFill>
                        <a:latin typeface="Cambria" panose="02040503050406030204" pitchFamily="18" charset="0"/>
                      </a:endParaRPr>
                    </a:p>
                    <a:p>
                      <a:pPr algn="l"/>
                      <a:r>
                        <a:rPr lang="en-US" sz="1400" b="0" baseline="0" dirty="0" smtClean="0">
                          <a:solidFill>
                            <a:schemeClr val="tx2">
                              <a:lumMod val="75000"/>
                            </a:schemeClr>
                          </a:solidFill>
                          <a:latin typeface="Cambria" panose="02040503050406030204" pitchFamily="18" charset="0"/>
                        </a:rPr>
                        <a:t>1.1: Improve framework conditions for innovation</a:t>
                      </a:r>
                    </a:p>
                    <a:p>
                      <a:pPr algn="l"/>
                      <a:r>
                        <a:rPr lang="en-US" sz="1400" b="0" baseline="0" dirty="0" smtClean="0">
                          <a:solidFill>
                            <a:schemeClr val="tx2">
                              <a:lumMod val="75000"/>
                            </a:schemeClr>
                          </a:solidFill>
                          <a:latin typeface="Cambria" panose="02040503050406030204" pitchFamily="18" charset="0"/>
                        </a:rPr>
                        <a:t>1.2: Increase competences for business and social innovation</a:t>
                      </a:r>
                      <a:endParaRPr lang="en-GB" sz="1400" b="0"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504165">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1609575"/>
            <a:ext cx="996320" cy="102637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974950489"/>
              </p:ext>
            </p:extLst>
          </p:nvPr>
        </p:nvGraphicFramePr>
        <p:xfrm>
          <a:off x="2267744" y="2939244"/>
          <a:ext cx="2304256" cy="4632568"/>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xmlns="" val="20000"/>
                    </a:ext>
                  </a:extLst>
                </a:gridCol>
              </a:tblGrid>
              <a:tr h="792088">
                <a:tc>
                  <a:txBody>
                    <a:bodyPr/>
                    <a:lstStyle/>
                    <a:p>
                      <a:pPr algn="ctr"/>
                      <a:r>
                        <a:rPr lang="en-GB" sz="1600" dirty="0">
                          <a:solidFill>
                            <a:srgbClr val="92D050"/>
                          </a:solidFill>
                          <a:latin typeface="Cambria" panose="02040503050406030204" pitchFamily="18" charset="0"/>
                        </a:rPr>
                        <a:t>Environment and culture responsible </a:t>
                      </a:r>
                      <a:r>
                        <a:rPr lang="en-GB" sz="1600" dirty="0" smtClean="0">
                          <a:solidFill>
                            <a:srgbClr val="92D050"/>
                          </a:solidFill>
                          <a:latin typeface="Cambria" panose="02040503050406030204" pitchFamily="18" charset="0"/>
                        </a:rPr>
                        <a:t>Danube</a:t>
                      </a:r>
                      <a:r>
                        <a:rPr lang="en-GB" sz="1600" baseline="0" dirty="0" smtClean="0">
                          <a:solidFill>
                            <a:srgbClr val="92D050"/>
                          </a:solidFill>
                          <a:latin typeface="Cambria" panose="02040503050406030204" pitchFamily="18" charset="0"/>
                        </a:rPr>
                        <a:t> Region</a:t>
                      </a:r>
                    </a:p>
                    <a:p>
                      <a:pPr algn="ctr"/>
                      <a:endParaRPr lang="en-US" sz="1600" baseline="0" dirty="0" smtClean="0">
                        <a:solidFill>
                          <a:srgbClr val="92D050"/>
                        </a:solidFill>
                        <a:latin typeface="Cambria" panose="02040503050406030204" pitchFamily="18" charset="0"/>
                      </a:endParaRPr>
                    </a:p>
                    <a:p>
                      <a:pPr algn="l"/>
                      <a:r>
                        <a:rPr lang="en-US" sz="1400" b="0" baseline="0" dirty="0" smtClean="0">
                          <a:solidFill>
                            <a:schemeClr val="tx2">
                              <a:lumMod val="75000"/>
                            </a:schemeClr>
                          </a:solidFill>
                          <a:latin typeface="Cambria" panose="02040503050406030204" pitchFamily="18" charset="0"/>
                        </a:rPr>
                        <a:t>2.1: Strengthen transnational water management and flood risk prevention</a:t>
                      </a:r>
                    </a:p>
                    <a:p>
                      <a:pPr algn="l"/>
                      <a:r>
                        <a:rPr lang="en-US" sz="1400" b="0" baseline="0" dirty="0" smtClean="0">
                          <a:solidFill>
                            <a:schemeClr val="tx2">
                              <a:lumMod val="75000"/>
                            </a:schemeClr>
                          </a:solidFill>
                          <a:latin typeface="Cambria" panose="02040503050406030204" pitchFamily="18" charset="0"/>
                        </a:rPr>
                        <a:t>2.2: Foster sustainable use of natural and cultural heritage and resources</a:t>
                      </a:r>
                    </a:p>
                    <a:p>
                      <a:pPr algn="l"/>
                      <a:r>
                        <a:rPr lang="en-US" sz="1400" b="0" baseline="0" dirty="0" smtClean="0">
                          <a:solidFill>
                            <a:schemeClr val="tx2">
                              <a:lumMod val="75000"/>
                            </a:schemeClr>
                          </a:solidFill>
                          <a:latin typeface="Cambria" panose="02040503050406030204" pitchFamily="18" charset="0"/>
                        </a:rPr>
                        <a:t>2.3: Foster the restoration and management of ecological corridors </a:t>
                      </a:r>
                    </a:p>
                    <a:p>
                      <a:pPr algn="l"/>
                      <a:r>
                        <a:rPr lang="en-US" sz="1400" b="0" baseline="0" dirty="0" smtClean="0">
                          <a:solidFill>
                            <a:schemeClr val="tx2">
                              <a:lumMod val="75000"/>
                            </a:schemeClr>
                          </a:solidFill>
                          <a:latin typeface="Cambria" panose="02040503050406030204" pitchFamily="18" charset="0"/>
                        </a:rPr>
                        <a:t>2.4: Improve preparedness for environmental risk management</a:t>
                      </a:r>
                      <a:endParaRPr lang="en-GB" sz="1400" b="0"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pPr algn="l"/>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sp>
        <p:nvSpPr>
          <p:cNvPr id="14" name="Oval 13"/>
          <p:cNvSpPr/>
          <p:nvPr/>
        </p:nvSpPr>
        <p:spPr>
          <a:xfrm>
            <a:off x="2729900" y="1438688"/>
            <a:ext cx="1368152" cy="136815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323043230"/>
              </p:ext>
            </p:extLst>
          </p:nvPr>
        </p:nvGraphicFramePr>
        <p:xfrm>
          <a:off x="4644008" y="2939243"/>
          <a:ext cx="2111896" cy="3078480"/>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09333">
                <a:tc>
                  <a:txBody>
                    <a:bodyPr/>
                    <a:lstStyle/>
                    <a:p>
                      <a:pPr algn="ctr"/>
                      <a:r>
                        <a:rPr lang="en-GB" sz="1600" dirty="0">
                          <a:solidFill>
                            <a:schemeClr val="tx1">
                              <a:lumMod val="50000"/>
                              <a:lumOff val="50000"/>
                            </a:schemeClr>
                          </a:solidFill>
                          <a:latin typeface="Cambria" panose="02040503050406030204" pitchFamily="18" charset="0"/>
                        </a:rPr>
                        <a:t>Better connected</a:t>
                      </a:r>
                      <a:r>
                        <a:rPr lang="en-GB" sz="1600" baseline="0" dirty="0">
                          <a:solidFill>
                            <a:schemeClr val="tx1">
                              <a:lumMod val="50000"/>
                              <a:lumOff val="50000"/>
                            </a:schemeClr>
                          </a:solidFill>
                          <a:latin typeface="Cambria" panose="02040503050406030204" pitchFamily="18" charset="0"/>
                        </a:rPr>
                        <a:t> and energy </a:t>
                      </a:r>
                      <a:r>
                        <a:rPr lang="en-GB" sz="1600" dirty="0">
                          <a:solidFill>
                            <a:schemeClr val="tx1">
                              <a:lumMod val="50000"/>
                              <a:lumOff val="50000"/>
                            </a:schemeClr>
                          </a:solidFill>
                          <a:latin typeface="Cambria" panose="02040503050406030204" pitchFamily="18" charset="0"/>
                        </a:rPr>
                        <a:t>responsible </a:t>
                      </a:r>
                      <a:r>
                        <a:rPr lang="en-GB" sz="1600" dirty="0" smtClean="0">
                          <a:solidFill>
                            <a:schemeClr val="tx1">
                              <a:lumMod val="50000"/>
                              <a:lumOff val="50000"/>
                            </a:schemeClr>
                          </a:solidFill>
                          <a:latin typeface="Cambria" panose="02040503050406030204" pitchFamily="18" charset="0"/>
                        </a:rPr>
                        <a:t>Danube</a:t>
                      </a:r>
                      <a:r>
                        <a:rPr lang="en-GB" sz="1600" baseline="0" dirty="0" smtClean="0">
                          <a:solidFill>
                            <a:schemeClr val="tx1">
                              <a:lumMod val="50000"/>
                              <a:lumOff val="50000"/>
                            </a:schemeClr>
                          </a:solidFill>
                          <a:latin typeface="Cambria" panose="02040503050406030204" pitchFamily="18" charset="0"/>
                        </a:rPr>
                        <a:t> Region</a:t>
                      </a:r>
                      <a:endParaRPr lang="en-GB" sz="1600" dirty="0">
                        <a:solidFill>
                          <a:schemeClr val="tx1">
                            <a:lumMod val="50000"/>
                            <a:lumOff val="50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r>
                        <a:rPr lang="en-US" sz="1400" b="0" kern="1200" dirty="0" smtClean="0">
                          <a:solidFill>
                            <a:schemeClr val="tx2">
                              <a:lumMod val="75000"/>
                            </a:schemeClr>
                          </a:solidFill>
                          <a:latin typeface="Cambria" panose="02040503050406030204" pitchFamily="18" charset="0"/>
                          <a:ea typeface="+mn-ea"/>
                          <a:cs typeface="+mn-cs"/>
                        </a:rPr>
                        <a:t>3.1: Support environmentally-friendly and</a:t>
                      </a:r>
                      <a:r>
                        <a:rPr lang="en-US" sz="1400" b="0" kern="1200" baseline="0" dirty="0" smtClean="0">
                          <a:solidFill>
                            <a:schemeClr val="tx2">
                              <a:lumMod val="75000"/>
                            </a:schemeClr>
                          </a:solidFill>
                          <a:latin typeface="Cambria" panose="02040503050406030204" pitchFamily="18" charset="0"/>
                          <a:ea typeface="+mn-ea"/>
                          <a:cs typeface="+mn-cs"/>
                        </a:rPr>
                        <a:t> safe transport systems and balanced accessibility of urban and rural areas</a:t>
                      </a:r>
                    </a:p>
                    <a:p>
                      <a:r>
                        <a:rPr lang="en-US" sz="1400" b="0" kern="1200" baseline="0" dirty="0" smtClean="0">
                          <a:solidFill>
                            <a:schemeClr val="tx2">
                              <a:lumMod val="75000"/>
                            </a:schemeClr>
                          </a:solidFill>
                          <a:latin typeface="Cambria" panose="02040503050406030204" pitchFamily="18" charset="0"/>
                          <a:ea typeface="+mn-ea"/>
                          <a:cs typeface="+mn-cs"/>
                        </a:rPr>
                        <a:t>3.2: Improve energy security and energy efficiency</a:t>
                      </a:r>
                      <a:endParaRPr lang="en-GB" sz="1400" b="0"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0193" y="1513271"/>
            <a:ext cx="398147" cy="1123459"/>
          </a:xfrm>
          <a:prstGeom prst="rect">
            <a:avLst/>
          </a:prstGeom>
        </p:spPr>
      </p:pic>
      <p:sp>
        <p:nvSpPr>
          <p:cNvPr id="17" name="Oval 16"/>
          <p:cNvSpPr/>
          <p:nvPr/>
        </p:nvSpPr>
        <p:spPr>
          <a:xfrm>
            <a:off x="4975190" y="1427075"/>
            <a:ext cx="1368152" cy="136815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Table 17"/>
          <p:cNvGraphicFramePr>
            <a:graphicFrameLocks noGrp="1"/>
          </p:cNvGraphicFramePr>
          <p:nvPr>
            <p:extLst>
              <p:ext uri="{D42A27DB-BD31-4B8C-83A1-F6EECF244321}">
                <p14:modId xmlns:p14="http://schemas.microsoft.com/office/powerpoint/2010/main" val="242297811"/>
              </p:ext>
            </p:extLst>
          </p:nvPr>
        </p:nvGraphicFramePr>
        <p:xfrm>
          <a:off x="6660232" y="2939244"/>
          <a:ext cx="2111896" cy="3291448"/>
        </p:xfrm>
        <a:graphic>
          <a:graphicData uri="http://schemas.openxmlformats.org/drawingml/2006/table">
            <a:tbl>
              <a:tblPr firstRow="1" bandRow="1">
                <a:tableStyleId>{5C22544A-7EE6-4342-B048-85BDC9FD1C3A}</a:tableStyleId>
              </a:tblPr>
              <a:tblGrid>
                <a:gridCol w="2111896">
                  <a:extLst>
                    <a:ext uri="{9D8B030D-6E8A-4147-A177-3AD203B41FA5}">
                      <a16:colId xmlns:a16="http://schemas.microsoft.com/office/drawing/2014/main" xmlns="" val="20000"/>
                    </a:ext>
                  </a:extLst>
                </a:gridCol>
              </a:tblGrid>
              <a:tr h="792088">
                <a:tc>
                  <a:txBody>
                    <a:bodyPr/>
                    <a:lstStyle/>
                    <a:p>
                      <a:pPr algn="ctr"/>
                      <a:r>
                        <a:rPr lang="en-GB" sz="1600" dirty="0" smtClean="0">
                          <a:solidFill>
                            <a:schemeClr val="accent1">
                              <a:lumMod val="75000"/>
                            </a:schemeClr>
                          </a:solidFill>
                          <a:latin typeface="Cambria" panose="02040503050406030204" pitchFamily="18" charset="0"/>
                        </a:rPr>
                        <a:t>Well </a:t>
                      </a:r>
                      <a:r>
                        <a:rPr lang="en-GB" sz="1600" dirty="0">
                          <a:solidFill>
                            <a:schemeClr val="accent1">
                              <a:lumMod val="75000"/>
                            </a:schemeClr>
                          </a:solidFill>
                          <a:latin typeface="Cambria" panose="02040503050406030204" pitchFamily="18" charset="0"/>
                        </a:rPr>
                        <a:t>governed </a:t>
                      </a:r>
                      <a:r>
                        <a:rPr lang="en-GB" sz="1600" dirty="0" smtClean="0">
                          <a:solidFill>
                            <a:schemeClr val="accent1">
                              <a:lumMod val="75000"/>
                            </a:schemeClr>
                          </a:solidFill>
                          <a:latin typeface="Cambria" panose="02040503050406030204" pitchFamily="18" charset="0"/>
                        </a:rPr>
                        <a:t>Danube</a:t>
                      </a:r>
                      <a:r>
                        <a:rPr lang="en-GB" sz="1600" baseline="0" dirty="0" smtClean="0">
                          <a:solidFill>
                            <a:schemeClr val="accent1">
                              <a:lumMod val="75000"/>
                            </a:schemeClr>
                          </a:solidFill>
                          <a:latin typeface="Cambria" panose="02040503050406030204" pitchFamily="18" charset="0"/>
                        </a:rPr>
                        <a:t> Region</a:t>
                      </a:r>
                      <a:endParaRPr lang="en-GB" sz="1600" dirty="0">
                        <a:solidFill>
                          <a:schemeClr val="accent1">
                            <a:lumMod val="75000"/>
                          </a:schemeClr>
                        </a:solidFill>
                        <a:latin typeface="Cambria" panose="02040503050406030204" pitchFamily="18" charset="0"/>
                      </a:endParaRPr>
                    </a:p>
                    <a:p>
                      <a:pPr algn="l"/>
                      <a:endParaRPr lang="en-US" sz="1400" b="0" dirty="0" smtClean="0">
                        <a:solidFill>
                          <a:schemeClr val="tx2">
                            <a:lumMod val="75000"/>
                          </a:schemeClr>
                        </a:solidFill>
                        <a:latin typeface="Cambria" panose="02040503050406030204" pitchFamily="18" charset="0"/>
                      </a:endParaRPr>
                    </a:p>
                    <a:p>
                      <a:pPr algn="l"/>
                      <a:endParaRPr lang="en-US" sz="1400" b="0" dirty="0" smtClean="0">
                        <a:solidFill>
                          <a:schemeClr val="tx2">
                            <a:lumMod val="75000"/>
                          </a:schemeClr>
                        </a:solidFill>
                        <a:latin typeface="Cambria" panose="02040503050406030204" pitchFamily="18" charset="0"/>
                      </a:endParaRPr>
                    </a:p>
                    <a:p>
                      <a:pPr algn="l"/>
                      <a:r>
                        <a:rPr lang="en-US" sz="1400" b="0" dirty="0" smtClean="0">
                          <a:solidFill>
                            <a:schemeClr val="tx2">
                              <a:lumMod val="75000"/>
                            </a:schemeClr>
                          </a:solidFill>
                          <a:latin typeface="Cambria" panose="02040503050406030204" pitchFamily="18" charset="0"/>
                        </a:rPr>
                        <a:t>4.1:Improve</a:t>
                      </a:r>
                      <a:r>
                        <a:rPr lang="en-US" sz="1400" b="0" baseline="0" dirty="0" smtClean="0">
                          <a:solidFill>
                            <a:schemeClr val="tx2">
                              <a:lumMod val="75000"/>
                            </a:schemeClr>
                          </a:solidFill>
                          <a:latin typeface="Cambria" panose="02040503050406030204" pitchFamily="18" charset="0"/>
                        </a:rPr>
                        <a:t> institutional capacities to tackle major societal challenges</a:t>
                      </a:r>
                    </a:p>
                    <a:p>
                      <a:pPr algn="l"/>
                      <a:r>
                        <a:rPr lang="en-US" sz="1400" b="0" baseline="0" dirty="0" smtClean="0">
                          <a:solidFill>
                            <a:schemeClr val="tx2">
                              <a:lumMod val="75000"/>
                            </a:schemeClr>
                          </a:solidFill>
                          <a:latin typeface="Cambria" panose="02040503050406030204" pitchFamily="18" charset="0"/>
                        </a:rPr>
                        <a:t>4.2: Support the governance and implementation of the EUSDR</a:t>
                      </a:r>
                      <a:endParaRPr lang="en-GB" sz="1400" b="0" dirty="0">
                        <a:solidFill>
                          <a:schemeClr val="tx2">
                            <a:lumMod val="75000"/>
                          </a:schemeClr>
                        </a:solidFill>
                        <a:latin typeface="Cambria" panose="02040503050406030204" pitchFamily="18" charset="0"/>
                      </a:endParaRPr>
                    </a:p>
                  </a:txBody>
                  <a:tcPr>
                    <a:noFill/>
                  </a:tcPr>
                </a:tc>
                <a:extLst>
                  <a:ext uri="{0D108BD9-81ED-4DB2-BD59-A6C34878D82A}">
                    <a16:rowId xmlns:a16="http://schemas.microsoft.com/office/drawing/2014/main" xmlns="" val="10000"/>
                  </a:ext>
                </a:extLst>
              </a:tr>
              <a:tr h="792088">
                <a:tc>
                  <a:txBody>
                    <a:bodyPr/>
                    <a:lstStyle/>
                    <a:p>
                      <a:endParaRPr lang="en-GB" sz="1100" b="1" kern="1200" dirty="0">
                        <a:solidFill>
                          <a:schemeClr val="tx2">
                            <a:lumMod val="75000"/>
                          </a:schemeClr>
                        </a:solidFill>
                        <a:latin typeface="Cambria" panose="02040503050406030204" pitchFamily="18" charset="0"/>
                        <a:ea typeface="+mn-ea"/>
                        <a:cs typeface="+mn-cs"/>
                      </a:endParaRPr>
                    </a:p>
                  </a:txBody>
                  <a:tcPr>
                    <a:noFill/>
                  </a:tcPr>
                </a:tc>
                <a:extLst>
                  <a:ext uri="{0D108BD9-81ED-4DB2-BD59-A6C34878D82A}">
                    <a16:rowId xmlns:a16="http://schemas.microsoft.com/office/drawing/2014/main" xmlns="" val="10001"/>
                  </a:ext>
                </a:extLst>
              </a:tr>
            </a:tbl>
          </a:graphicData>
        </a:graphic>
      </p:graphicFrame>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9844" y="1513271"/>
            <a:ext cx="986835" cy="1034726"/>
          </a:xfrm>
          <a:prstGeom prst="rect">
            <a:avLst/>
          </a:prstGeom>
        </p:spPr>
      </p:pic>
      <p:sp>
        <p:nvSpPr>
          <p:cNvPr id="20" name="Oval 19"/>
          <p:cNvSpPr/>
          <p:nvPr/>
        </p:nvSpPr>
        <p:spPr>
          <a:xfrm>
            <a:off x="6959186" y="1427075"/>
            <a:ext cx="1368152" cy="1368152"/>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01177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assessment-proposal</a:t>
            </a:r>
            <a:endParaRPr lang="en-GB" sz="3000" dirty="0">
              <a:solidFill>
                <a:srgbClr val="4F81BD">
                  <a:lumMod val="75000"/>
                </a:srgb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07979963"/>
              </p:ext>
            </p:extLst>
          </p:nvPr>
        </p:nvGraphicFramePr>
        <p:xfrm>
          <a:off x="611560" y="1801744"/>
          <a:ext cx="8064896" cy="1402080"/>
        </p:xfrm>
        <a:graphic>
          <a:graphicData uri="http://schemas.openxmlformats.org/drawingml/2006/table">
            <a:tbl>
              <a:tblPr firstRow="1" bandRow="1">
                <a:tableStyleId>{5C22544A-7EE6-4342-B048-85BDC9FD1C3A}</a:tableStyleId>
              </a:tblPr>
              <a:tblGrid>
                <a:gridCol w="3672408"/>
                <a:gridCol w="439248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ea typeface="Arial Unicode MS"/>
                          <a:cs typeface="Times New Roman"/>
                        </a:rPr>
                        <a:t>8. The proposal contributes to at least two programme output 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600" b="0" dirty="0" smtClean="0">
                          <a:solidFill>
                            <a:schemeClr val="tx2">
                              <a:lumMod val="75000"/>
                            </a:schemeClr>
                          </a:solidFill>
                          <a:latin typeface="Cambria" panose="02040503050406030204" pitchFamily="18" charset="0"/>
                        </a:rPr>
                        <a:t>The proposal contributes to the mandatory output indicator (documented learning</a:t>
                      </a:r>
                      <a:r>
                        <a:rPr lang="en-US" sz="1600" b="0" baseline="0" dirty="0" smtClean="0">
                          <a:solidFill>
                            <a:schemeClr val="tx2">
                              <a:lumMod val="75000"/>
                            </a:schemeClr>
                          </a:solidFill>
                          <a:latin typeface="Cambria" panose="02040503050406030204" pitchFamily="18" charset="0"/>
                        </a:rPr>
                        <a:t> interaction) and at least another one.</a:t>
                      </a:r>
                      <a:endParaRPr lang="en-GB" sz="1600" b="0" dirty="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2">
                              <a:lumMod val="75000"/>
                            </a:schemeClr>
                          </a:solidFill>
                          <a:latin typeface="Cambria" panose="02040503050406030204" pitchFamily="18" charset="0"/>
                          <a:ea typeface="Arial Unicode MS"/>
                          <a:cs typeface="Times New Roman"/>
                        </a:rPr>
                        <a:t>9. Completeness of Partnership Agreement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spcBef>
                          <a:spcPct val="20000"/>
                        </a:spcBef>
                        <a:buFont typeface="Wingdings" panose="05000000000000000000" pitchFamily="2" charset="2"/>
                        <a:buNone/>
                      </a:pPr>
                      <a:r>
                        <a:rPr lang="en-GB" sz="1600" dirty="0" smtClean="0">
                          <a:solidFill>
                            <a:schemeClr val="tx2">
                              <a:lumMod val="75000"/>
                            </a:schemeClr>
                          </a:solidFill>
                          <a:latin typeface="Cambria" panose="02040503050406030204" pitchFamily="18" charset="0"/>
                        </a:rPr>
                        <a:t>PA is signed by all directly financed partners.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5" name="Cím 1"/>
          <p:cNvSpPr txBox="1">
            <a:spLocks/>
          </p:cNvSpPr>
          <p:nvPr/>
        </p:nvSpPr>
        <p:spPr>
          <a:xfrm>
            <a:off x="683568" y="3645024"/>
            <a:ext cx="7992888" cy="172819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dirty="0" smtClean="0">
                <a:solidFill>
                  <a:srgbClr val="FF0000"/>
                </a:solidFill>
                <a:latin typeface="Cambria" panose="02040503050406030204" pitchFamily="18" charset="0"/>
              </a:rPr>
              <a:t>Failure to meet any of the above criteria leads to the rejection of the whole project proposal!</a:t>
            </a:r>
            <a:endParaRPr lang="en-GB" sz="2600"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6063258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assessment-partners</a:t>
            </a:r>
            <a:endParaRPr lang="en-GB" sz="3000" dirty="0">
              <a:solidFill>
                <a:srgbClr val="4F81BD">
                  <a:lumMod val="75000"/>
                </a:srgbClr>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12036684"/>
              </p:ext>
            </p:extLst>
          </p:nvPr>
        </p:nvGraphicFramePr>
        <p:xfrm>
          <a:off x="611560" y="1910312"/>
          <a:ext cx="8064896" cy="3102864"/>
        </p:xfrm>
        <a:graphic>
          <a:graphicData uri="http://schemas.openxmlformats.org/drawingml/2006/table">
            <a:tbl>
              <a:tblPr firstRow="1" bandRow="1">
                <a:tableStyleId>{5C22544A-7EE6-4342-B048-85BDC9FD1C3A}</a:tableStyleId>
              </a:tblPr>
              <a:tblGrid>
                <a:gridCol w="3528392"/>
                <a:gridCol w="4536504"/>
              </a:tblGrid>
              <a:tr h="370840">
                <a:tc>
                  <a:txBody>
                    <a:bodyPr/>
                    <a:lstStyle/>
                    <a:p>
                      <a:pPr algn="l"/>
                      <a:r>
                        <a:rPr lang="en-GB" sz="1600" b="0" dirty="0" smtClean="0">
                          <a:solidFill>
                            <a:schemeClr val="tx2">
                              <a:lumMod val="75000"/>
                            </a:schemeClr>
                          </a:solidFill>
                          <a:latin typeface="Cambria"/>
                          <a:ea typeface="Arial Unicode MS"/>
                          <a:cs typeface="Times New Roman"/>
                        </a:rPr>
                        <a:t>1. Financed partners (ERDF/IPA/ENI) are eligible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panose="02040503050406030204" pitchFamily="18" charset="0"/>
                        </a:rPr>
                        <a:t>ERDF,</a:t>
                      </a:r>
                      <a:r>
                        <a:rPr lang="en-GB" sz="1600" b="0" baseline="0" dirty="0" smtClean="0">
                          <a:solidFill>
                            <a:schemeClr val="tx2">
                              <a:lumMod val="75000"/>
                            </a:schemeClr>
                          </a:solidFill>
                          <a:latin typeface="Cambria" panose="02040503050406030204" pitchFamily="18" charset="0"/>
                        </a:rPr>
                        <a:t> </a:t>
                      </a:r>
                      <a:r>
                        <a:rPr lang="en-GB" sz="1600" b="0" dirty="0" smtClean="0">
                          <a:solidFill>
                            <a:schemeClr val="tx2">
                              <a:lumMod val="75000"/>
                            </a:schemeClr>
                          </a:solidFill>
                          <a:latin typeface="Cambria" panose="02040503050406030204" pitchFamily="18" charset="0"/>
                        </a:rPr>
                        <a:t>IPA, ENI PPs fulfil the requirements of Applicants Manual Part 2 section II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l"/>
                      <a:r>
                        <a:rPr lang="en-GB" sz="1600" b="0" dirty="0" smtClean="0">
                          <a:solidFill>
                            <a:schemeClr val="tx2">
                              <a:lumMod val="75000"/>
                            </a:schemeClr>
                          </a:solidFill>
                          <a:latin typeface="Cambria"/>
                          <a:ea typeface="Arial Unicode MS"/>
                          <a:cs typeface="Times New Roman"/>
                        </a:rPr>
                        <a:t>2. Completeness of submitted ERDF/IPA/ENI partner documents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Bef>
                          <a:spcPct val="20000"/>
                        </a:spcBef>
                      </a:pPr>
                      <a:r>
                        <a:rPr lang="en-GB" sz="1600" u="sng" dirty="0" smtClean="0">
                          <a:solidFill>
                            <a:schemeClr val="tx2">
                              <a:lumMod val="75000"/>
                            </a:schemeClr>
                          </a:solidFill>
                          <a:latin typeface="Cambria" panose="02040503050406030204" pitchFamily="18" charset="0"/>
                        </a:rPr>
                        <a:t>For each </a:t>
                      </a:r>
                      <a:r>
                        <a:rPr lang="en-GB" sz="1600" dirty="0" smtClean="0">
                          <a:solidFill>
                            <a:schemeClr val="tx2">
                              <a:lumMod val="75000"/>
                            </a:schemeClr>
                          </a:solidFill>
                          <a:latin typeface="Cambria" panose="02040503050406030204" pitchFamily="18" charset="0"/>
                        </a:rPr>
                        <a:t>ERDF (incl. L</a:t>
                      </a:r>
                      <a:r>
                        <a:rPr lang="hu-HU" sz="1600" dirty="0" smtClean="0">
                          <a:solidFill>
                            <a:schemeClr val="tx2">
                              <a:lumMod val="75000"/>
                            </a:schemeClr>
                          </a:solidFill>
                          <a:latin typeface="Cambria" panose="02040503050406030204" pitchFamily="18" charset="0"/>
                        </a:rPr>
                        <a:t>A</a:t>
                      </a:r>
                      <a:r>
                        <a:rPr lang="en-GB" sz="1600" dirty="0" smtClean="0">
                          <a:solidFill>
                            <a:schemeClr val="tx2">
                              <a:lumMod val="75000"/>
                            </a:schemeClr>
                          </a:solidFill>
                          <a:latin typeface="Cambria" panose="02040503050406030204" pitchFamily="18" charset="0"/>
                        </a:rPr>
                        <a:t>), IPA and ENI PP there should be enclosed </a:t>
                      </a:r>
                      <a:r>
                        <a:rPr lang="hu-HU" sz="1600" dirty="0" smtClean="0">
                          <a:solidFill>
                            <a:schemeClr val="tx2">
                              <a:lumMod val="75000"/>
                            </a:schemeClr>
                          </a:solidFill>
                          <a:latin typeface="Cambria" panose="02040503050406030204" pitchFamily="18" charset="0"/>
                        </a:rPr>
                        <a:t>a </a:t>
                      </a:r>
                      <a:r>
                        <a:rPr lang="en-US" sz="1600" dirty="0" smtClean="0">
                          <a:solidFill>
                            <a:schemeClr val="tx2">
                              <a:lumMod val="75000"/>
                            </a:schemeClr>
                          </a:solidFill>
                          <a:latin typeface="Cambria" panose="02040503050406030204" pitchFamily="18" charset="0"/>
                        </a:rPr>
                        <a:t>duly </a:t>
                      </a:r>
                      <a:r>
                        <a:rPr lang="en-GB" sz="1600" dirty="0" smtClean="0">
                          <a:solidFill>
                            <a:schemeClr val="tx2">
                              <a:lumMod val="75000"/>
                            </a:schemeClr>
                          </a:solidFill>
                          <a:latin typeface="Cambria" panose="02040503050406030204" pitchFamily="18" charset="0"/>
                        </a:rPr>
                        <a:t>filled in</a:t>
                      </a:r>
                      <a:r>
                        <a:rPr lang="hu-HU" sz="1600" dirty="0" smtClean="0">
                          <a:solidFill>
                            <a:schemeClr val="tx2">
                              <a:lumMod val="75000"/>
                            </a:schemeClr>
                          </a:solidFill>
                          <a:latin typeface="Cambria" panose="02040503050406030204" pitchFamily="18" charset="0"/>
                        </a:rPr>
                        <a:t> </a:t>
                      </a:r>
                      <a:r>
                        <a:rPr lang="en-US" sz="1600" dirty="0" smtClean="0">
                          <a:solidFill>
                            <a:schemeClr val="tx2">
                              <a:lumMod val="75000"/>
                            </a:schemeClr>
                          </a:solidFill>
                          <a:latin typeface="Cambria" panose="02040503050406030204" pitchFamily="18" charset="0"/>
                        </a:rPr>
                        <a:t>and </a:t>
                      </a:r>
                      <a:r>
                        <a:rPr lang="en-GB" sz="1600" dirty="0" smtClean="0">
                          <a:solidFill>
                            <a:schemeClr val="tx2">
                              <a:lumMod val="75000"/>
                            </a:schemeClr>
                          </a:solidFill>
                          <a:latin typeface="Cambria" panose="02040503050406030204" pitchFamily="18" charset="0"/>
                        </a:rPr>
                        <a:t>signed cop</a:t>
                      </a:r>
                      <a:r>
                        <a:rPr lang="hu-HU" sz="1600" dirty="0" smtClean="0">
                          <a:solidFill>
                            <a:schemeClr val="tx2">
                              <a:lumMod val="75000"/>
                            </a:schemeClr>
                          </a:solidFill>
                          <a:latin typeface="Cambria" panose="02040503050406030204" pitchFamily="18" charset="0"/>
                        </a:rPr>
                        <a:t>y of</a:t>
                      </a:r>
                      <a:r>
                        <a:rPr lang="en-GB" sz="1600" dirty="0" smtClean="0">
                          <a:solidFill>
                            <a:schemeClr val="tx2">
                              <a:lumMod val="75000"/>
                            </a:schemeClr>
                          </a:solidFill>
                          <a:latin typeface="Cambria" panose="02040503050406030204" pitchFamily="18" charset="0"/>
                        </a:rPr>
                        <a:t>: </a:t>
                      </a:r>
                    </a:p>
                    <a:p>
                      <a:pPr marL="342900" indent="-342900">
                        <a:spcBef>
                          <a:spcPct val="20000"/>
                        </a:spcBef>
                        <a:buFont typeface="Wingdings" panose="05000000000000000000" pitchFamily="2" charset="2"/>
                        <a:buChar char="Ø"/>
                      </a:pPr>
                      <a:r>
                        <a:rPr lang="en-GB" sz="1600" dirty="0" smtClean="0">
                          <a:solidFill>
                            <a:schemeClr val="tx2">
                              <a:lumMod val="75000"/>
                            </a:schemeClr>
                          </a:solidFill>
                          <a:latin typeface="Cambria" panose="02040503050406030204" pitchFamily="18" charset="0"/>
                        </a:rPr>
                        <a:t>Declaration of co-financing</a:t>
                      </a:r>
                    </a:p>
                    <a:p>
                      <a:pPr marL="342900" indent="-342900">
                        <a:spcBef>
                          <a:spcPct val="20000"/>
                        </a:spcBef>
                        <a:buFont typeface="Wingdings" panose="05000000000000000000" pitchFamily="2" charset="2"/>
                        <a:buChar char="Ø"/>
                      </a:pPr>
                      <a:r>
                        <a:rPr lang="en-GB" sz="1600" dirty="0" smtClean="0">
                          <a:solidFill>
                            <a:schemeClr val="tx2">
                              <a:lumMod val="75000"/>
                            </a:schemeClr>
                          </a:solidFill>
                          <a:latin typeface="Cambria" panose="02040503050406030204" pitchFamily="18" charset="0"/>
                        </a:rPr>
                        <a:t>State Aid declaration</a:t>
                      </a:r>
                    </a:p>
                    <a:p>
                      <a:pPr marL="342900" indent="-342900">
                        <a:spcBef>
                          <a:spcPct val="20000"/>
                        </a:spcBef>
                        <a:buFont typeface="Wingdings" panose="05000000000000000000" pitchFamily="2" charset="2"/>
                        <a:buChar char="Ø"/>
                      </a:pPr>
                      <a:r>
                        <a:rPr lang="en-GB" sz="1600" dirty="0" smtClean="0">
                          <a:solidFill>
                            <a:schemeClr val="tx2">
                              <a:lumMod val="75000"/>
                            </a:schemeClr>
                          </a:solidFill>
                          <a:latin typeface="Cambria" panose="02040503050406030204" pitchFamily="18" charset="0"/>
                        </a:rPr>
                        <a:t>Declaration </a:t>
                      </a:r>
                      <a:r>
                        <a:rPr lang="hu-HU" sz="1600" dirty="0" smtClean="0">
                          <a:solidFill>
                            <a:schemeClr val="tx2">
                              <a:lumMod val="75000"/>
                            </a:schemeClr>
                          </a:solidFill>
                          <a:latin typeface="Cambria" panose="02040503050406030204" pitchFamily="18" charset="0"/>
                        </a:rPr>
                        <a:t>of</a:t>
                      </a:r>
                      <a:r>
                        <a:rPr lang="en-GB" sz="1600" dirty="0" smtClean="0">
                          <a:solidFill>
                            <a:schemeClr val="tx2">
                              <a:lumMod val="75000"/>
                            </a:schemeClr>
                          </a:solidFill>
                          <a:latin typeface="Cambria" panose="02040503050406030204" pitchFamily="18" charset="0"/>
                        </a:rPr>
                        <a:t> International Organisations (if relevant)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tx2">
                              <a:lumMod val="75000"/>
                            </a:schemeClr>
                          </a:solidFill>
                          <a:latin typeface="Cambria"/>
                          <a:ea typeface="Arial Unicode MS"/>
                          <a:cs typeface="Times New Roman"/>
                        </a:rPr>
                        <a:t>3. Completeness of submitted ASP documents </a:t>
                      </a:r>
                      <a:endParaRPr lang="en-US" sz="1600" b="0" dirty="0" smtClean="0">
                        <a:solidFill>
                          <a:schemeClr val="tx2">
                            <a:lumMod val="75000"/>
                          </a:schemeClr>
                        </a:solidFill>
                        <a:latin typeface="Cambria"/>
                        <a:ea typeface="Arial Unicode MS"/>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lang="en-GB" sz="1600" u="sng" dirty="0" smtClean="0">
                          <a:solidFill>
                            <a:schemeClr val="tx2">
                              <a:lumMod val="75000"/>
                            </a:schemeClr>
                          </a:solidFill>
                          <a:latin typeface="Cambria" panose="02040503050406030204" pitchFamily="18" charset="0"/>
                        </a:rPr>
                        <a:t>For each </a:t>
                      </a:r>
                      <a:r>
                        <a:rPr lang="hu-HU" sz="1600" dirty="0" smtClean="0">
                          <a:solidFill>
                            <a:schemeClr val="tx2">
                              <a:lumMod val="75000"/>
                            </a:schemeClr>
                          </a:solidFill>
                          <a:latin typeface="Cambria" panose="02040503050406030204" pitchFamily="18" charset="0"/>
                        </a:rPr>
                        <a:t>AS</a:t>
                      </a:r>
                      <a:r>
                        <a:rPr lang="en-GB" sz="1600" dirty="0" smtClean="0">
                          <a:solidFill>
                            <a:schemeClr val="tx2">
                              <a:lumMod val="75000"/>
                            </a:schemeClr>
                          </a:solidFill>
                          <a:latin typeface="Cambria" panose="02040503050406030204" pitchFamily="18" charset="0"/>
                        </a:rPr>
                        <a:t>P there should be enclosed </a:t>
                      </a:r>
                      <a:r>
                        <a:rPr lang="hu-HU" sz="1600" dirty="0" smtClean="0">
                          <a:solidFill>
                            <a:schemeClr val="tx2">
                              <a:lumMod val="75000"/>
                            </a:schemeClr>
                          </a:solidFill>
                          <a:latin typeface="Cambria" panose="02040503050406030204" pitchFamily="18" charset="0"/>
                        </a:rPr>
                        <a:t>a </a:t>
                      </a:r>
                      <a:r>
                        <a:rPr lang="en-US" sz="1600" dirty="0" smtClean="0">
                          <a:solidFill>
                            <a:schemeClr val="tx2">
                              <a:lumMod val="75000"/>
                            </a:schemeClr>
                          </a:solidFill>
                          <a:latin typeface="Cambria" panose="02040503050406030204" pitchFamily="18" charset="0"/>
                        </a:rPr>
                        <a:t>duly </a:t>
                      </a:r>
                      <a:r>
                        <a:rPr lang="en-GB" sz="1600" dirty="0" smtClean="0">
                          <a:solidFill>
                            <a:schemeClr val="tx2">
                              <a:lumMod val="75000"/>
                            </a:schemeClr>
                          </a:solidFill>
                          <a:latin typeface="Cambria" panose="02040503050406030204" pitchFamily="18" charset="0"/>
                        </a:rPr>
                        <a:t>filled in and signed copy</a:t>
                      </a:r>
                      <a:r>
                        <a:rPr lang="hu-HU" sz="1600" dirty="0" smtClean="0">
                          <a:solidFill>
                            <a:schemeClr val="tx2">
                              <a:lumMod val="75000"/>
                            </a:schemeClr>
                          </a:solidFill>
                          <a:latin typeface="Cambria" panose="02040503050406030204" pitchFamily="18" charset="0"/>
                        </a:rPr>
                        <a:t> of </a:t>
                      </a:r>
                      <a:r>
                        <a:rPr lang="en-GB" sz="1600" dirty="0" smtClean="0">
                          <a:solidFill>
                            <a:schemeClr val="tx2">
                              <a:lumMod val="75000"/>
                            </a:schemeClr>
                          </a:solidFill>
                          <a:latin typeface="Cambria" panose="02040503050406030204" pitchFamily="18" charset="0"/>
                        </a:rPr>
                        <a:t>ASP declaration</a:t>
                      </a:r>
                      <a:endParaRPr lang="hu-HU" sz="1600" dirty="0" smtClean="0">
                        <a:solidFill>
                          <a:schemeClr val="tx2">
                            <a:lumMod val="75000"/>
                          </a:schemeClr>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5" name="Cím 1"/>
          <p:cNvSpPr txBox="1">
            <a:spLocks/>
          </p:cNvSpPr>
          <p:nvPr/>
        </p:nvSpPr>
        <p:spPr>
          <a:xfrm>
            <a:off x="683568" y="5157192"/>
            <a:ext cx="7992888" cy="100811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600" dirty="0" smtClean="0">
                <a:solidFill>
                  <a:srgbClr val="FF0000"/>
                </a:solidFill>
                <a:latin typeface="Cambria" panose="02040503050406030204" pitchFamily="18" charset="0"/>
              </a:rPr>
              <a:t>Failure to meet any of the above criteria by one PP leads to the rejection of the respective PP!</a:t>
            </a:r>
            <a:endParaRPr lang="en-GB" sz="2600" dirty="0">
              <a:solidFill>
                <a:srgbClr val="FF0000"/>
              </a:solidFill>
              <a:latin typeface="Cambria" panose="02040503050406030204" pitchFamily="18" charset="0"/>
            </a:endParaRPr>
          </a:p>
        </p:txBody>
      </p:sp>
    </p:spTree>
    <p:extLst>
      <p:ext uri="{BB962C8B-B14F-4D97-AF65-F5344CB8AC3E}">
        <p14:creationId xmlns:p14="http://schemas.microsoft.com/office/powerpoint/2010/main" val="173691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611560" y="1556792"/>
            <a:ext cx="8352928" cy="5040560"/>
          </a:xfrm>
        </p:spPr>
        <p:txBody>
          <a:bodyPr>
            <a:noAutofit/>
          </a:bodyPr>
          <a:lstStyle/>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GB"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GB" sz="1400" b="1" dirty="0" smtClean="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1400" b="1" dirty="0" smtClean="0">
              <a:solidFill>
                <a:srgbClr val="244061"/>
              </a:solidFill>
              <a:latin typeface="Cambria"/>
              <a:ea typeface="Arial Unicode MS"/>
              <a:cs typeface="Times New Roman"/>
            </a:endParaRPr>
          </a:p>
          <a:p>
            <a:pPr algn="l"/>
            <a:endParaRPr lang="en-US" sz="14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Eligibility assessment</a:t>
            </a:r>
            <a:endParaRPr lang="en-GB" sz="3000" dirty="0">
              <a:solidFill>
                <a:srgbClr val="4F81BD">
                  <a:lumMod val="75000"/>
                </a:srgbClr>
              </a:solidFill>
              <a:latin typeface="Cambria" panose="02040503050406030204" pitchFamily="18" charset="0"/>
            </a:endParaRPr>
          </a:p>
        </p:txBody>
      </p:sp>
      <p:sp>
        <p:nvSpPr>
          <p:cNvPr id="5" name="Cím 1"/>
          <p:cNvSpPr txBox="1">
            <a:spLocks/>
          </p:cNvSpPr>
          <p:nvPr/>
        </p:nvSpPr>
        <p:spPr>
          <a:xfrm>
            <a:off x="539552" y="1772816"/>
            <a:ext cx="5112568" cy="4392488"/>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smtClean="0">
              <a:solidFill>
                <a:srgbClr val="FF0000"/>
              </a:solidFill>
              <a:latin typeface="Cambria" panose="02040503050406030204" pitchFamily="18" charset="0"/>
            </a:endParaRPr>
          </a:p>
          <a:p>
            <a:r>
              <a:rPr lang="en-US" sz="4500" b="1" dirty="0" smtClean="0">
                <a:solidFill>
                  <a:srgbClr val="00B050"/>
                </a:solidFill>
                <a:latin typeface="Cambria" panose="02040503050406030204" pitchFamily="18" charset="0"/>
              </a:rPr>
              <a:t>BUT</a:t>
            </a:r>
          </a:p>
          <a:p>
            <a:endParaRPr lang="en-GB" sz="3000" b="1" dirty="0" smtClean="0">
              <a:solidFill>
                <a:srgbClr val="00B050"/>
              </a:solidFill>
              <a:latin typeface="Cambria" panose="02040503050406030204" pitchFamily="18" charset="0"/>
            </a:endParaRPr>
          </a:p>
          <a:p>
            <a:r>
              <a:rPr lang="en-GB" sz="3000" b="1" dirty="0" smtClean="0">
                <a:solidFill>
                  <a:srgbClr val="00B050"/>
                </a:solidFill>
                <a:latin typeface="Cambria" panose="02040503050406030204" pitchFamily="18" charset="0"/>
              </a:rPr>
              <a:t>A 5-day healing period is granted to submit missing documents (i.e. Annexes) and meet the eligibility criteria!</a:t>
            </a:r>
            <a:endParaRPr lang="en-GB" sz="3000" b="1" dirty="0">
              <a:solidFill>
                <a:srgbClr val="00B050"/>
              </a:solidFill>
              <a:latin typeface="Cambria" panose="020405030504060302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662" y="2492896"/>
            <a:ext cx="3215625" cy="2808312"/>
          </a:xfrm>
          <a:prstGeom prst="rect">
            <a:avLst/>
          </a:prstGeom>
        </p:spPr>
      </p:pic>
    </p:spTree>
    <p:extLst>
      <p:ext uri="{BB962C8B-B14F-4D97-AF65-F5344CB8AC3E}">
        <p14:creationId xmlns:p14="http://schemas.microsoft.com/office/powerpoint/2010/main" val="36269660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assessment-relevance</a:t>
            </a:r>
            <a:endParaRPr lang="en-GB" sz="3000" dirty="0">
              <a:solidFill>
                <a:srgbClr val="4F81BD">
                  <a:lumMod val="75000"/>
                </a:srgbClr>
              </a:solidFill>
              <a:latin typeface="Cambria" panose="02040503050406030204" pitchFamily="18" charset="0"/>
            </a:endParaRPr>
          </a:p>
        </p:txBody>
      </p:sp>
      <p:sp>
        <p:nvSpPr>
          <p:cNvPr id="2" name="Rectangle 1"/>
          <p:cNvSpPr/>
          <p:nvPr/>
        </p:nvSpPr>
        <p:spPr>
          <a:xfrm>
            <a:off x="711002" y="1772816"/>
            <a:ext cx="7776864" cy="3557897"/>
          </a:xfrm>
          <a:prstGeom prst="rect">
            <a:avLst/>
          </a:prstGeom>
        </p:spPr>
        <p:txBody>
          <a:bodyPr wrap="square">
            <a:spAutoFit/>
          </a:bodyPr>
          <a:lstStyle/>
          <a:p>
            <a:pPr lvl="0">
              <a:spcBef>
                <a:spcPct val="20000"/>
              </a:spcBef>
            </a:pPr>
            <a:r>
              <a:rPr lang="en-GB" sz="2600" b="1" dirty="0">
                <a:solidFill>
                  <a:srgbClr val="4F81BD"/>
                </a:solidFill>
                <a:latin typeface="Cambria" panose="02040503050406030204" pitchFamily="18" charset="0"/>
              </a:rPr>
              <a:t>1. Is the project relevant for the Programme?</a:t>
            </a:r>
          </a:p>
          <a:p>
            <a:pPr lvl="0">
              <a:spcBef>
                <a:spcPct val="20000"/>
              </a:spcBef>
            </a:pPr>
            <a:endParaRPr lang="hu-HU" sz="2600" b="1" dirty="0">
              <a:solidFill>
                <a:srgbClr val="4F81BD">
                  <a:lumMod val="75000"/>
                </a:srgbClr>
              </a:solidFill>
              <a:latin typeface="Cambria" panose="02040503050406030204" pitchFamily="18" charset="0"/>
            </a:endParaRPr>
          </a:p>
          <a:p>
            <a:pPr marL="342900" indent="-342900">
              <a:buFont typeface="Wingdings" pitchFamily="2" charset="2"/>
              <a:buChar char="Ø"/>
            </a:pPr>
            <a:r>
              <a:rPr lang="en-US" sz="2400" dirty="0" smtClean="0">
                <a:solidFill>
                  <a:schemeClr val="tx2">
                    <a:lumMod val="75000"/>
                  </a:schemeClr>
                </a:solidFill>
                <a:latin typeface="Cambria" pitchFamily="18" charset="0"/>
              </a:rPr>
              <a:t>Project </a:t>
            </a:r>
            <a:r>
              <a:rPr lang="en-US" sz="2400" dirty="0">
                <a:solidFill>
                  <a:schemeClr val="tx2">
                    <a:lumMod val="75000"/>
                  </a:schemeClr>
                </a:solidFill>
                <a:latin typeface="Cambria" pitchFamily="18" charset="0"/>
              </a:rPr>
              <a:t>topic - in line with the SO and Call provisions</a:t>
            </a:r>
          </a:p>
          <a:p>
            <a:pPr marL="342900" indent="-342900">
              <a:buFont typeface="Wingdings" pitchFamily="2" charset="2"/>
              <a:buChar char="Ø"/>
            </a:pPr>
            <a:r>
              <a:rPr lang="en-US" sz="2400" dirty="0">
                <a:solidFill>
                  <a:schemeClr val="tx2">
                    <a:lumMod val="75000"/>
                  </a:schemeClr>
                </a:solidFill>
                <a:latin typeface="Cambria" pitchFamily="18" charset="0"/>
              </a:rPr>
              <a:t>P</a:t>
            </a:r>
            <a:r>
              <a:rPr lang="en-US" sz="2400" dirty="0" smtClean="0">
                <a:solidFill>
                  <a:schemeClr val="tx2">
                    <a:lumMod val="75000"/>
                  </a:schemeClr>
                </a:solidFill>
                <a:latin typeface="Cambria" pitchFamily="18" charset="0"/>
              </a:rPr>
              <a:t>roject </a:t>
            </a:r>
            <a:r>
              <a:rPr lang="en-US" sz="2400" dirty="0">
                <a:solidFill>
                  <a:schemeClr val="tx2">
                    <a:lumMod val="75000"/>
                  </a:schemeClr>
                </a:solidFill>
                <a:latin typeface="Cambria" pitchFamily="18" charset="0"/>
              </a:rPr>
              <a:t>- is </a:t>
            </a:r>
            <a:r>
              <a:rPr lang="en-US" sz="2400" u="sng" dirty="0">
                <a:solidFill>
                  <a:schemeClr val="tx2">
                    <a:lumMod val="75000"/>
                  </a:schemeClr>
                </a:solidFill>
                <a:latin typeface="Cambria" pitchFamily="18" charset="0"/>
              </a:rPr>
              <a:t>NOT</a:t>
            </a:r>
            <a:r>
              <a:rPr lang="en-US" sz="2400" dirty="0">
                <a:solidFill>
                  <a:schemeClr val="tx2">
                    <a:lumMod val="75000"/>
                  </a:schemeClr>
                </a:solidFill>
                <a:latin typeface="Cambria" pitchFamily="18" charset="0"/>
              </a:rPr>
              <a:t> investment or research oriented and it does not target mere networking </a:t>
            </a:r>
          </a:p>
          <a:p>
            <a:pPr marL="342900" indent="-342900">
              <a:buFont typeface="Wingdings" pitchFamily="2" charset="2"/>
              <a:buChar char="Ø"/>
            </a:pPr>
            <a:r>
              <a:rPr lang="en-US" sz="2400" dirty="0">
                <a:solidFill>
                  <a:schemeClr val="tx2">
                    <a:lumMod val="75000"/>
                  </a:schemeClr>
                </a:solidFill>
                <a:latin typeface="Cambria" pitchFamily="18" charset="0"/>
              </a:rPr>
              <a:t>P</a:t>
            </a:r>
            <a:r>
              <a:rPr lang="en-US" sz="2400" dirty="0" smtClean="0">
                <a:solidFill>
                  <a:schemeClr val="tx2">
                    <a:lumMod val="75000"/>
                  </a:schemeClr>
                </a:solidFill>
                <a:latin typeface="Cambria" pitchFamily="18" charset="0"/>
              </a:rPr>
              <a:t>roject </a:t>
            </a:r>
            <a:r>
              <a:rPr lang="en-US" sz="2400" dirty="0">
                <a:solidFill>
                  <a:schemeClr val="tx2">
                    <a:lumMod val="75000"/>
                  </a:schemeClr>
                </a:solidFill>
                <a:latin typeface="Cambria" pitchFamily="18" charset="0"/>
              </a:rPr>
              <a:t>- is </a:t>
            </a:r>
            <a:r>
              <a:rPr lang="en-US" sz="2400" u="sng" dirty="0">
                <a:solidFill>
                  <a:schemeClr val="tx2">
                    <a:lumMod val="75000"/>
                  </a:schemeClr>
                </a:solidFill>
                <a:latin typeface="Cambria" pitchFamily="18" charset="0"/>
              </a:rPr>
              <a:t>NOT</a:t>
            </a:r>
            <a:r>
              <a:rPr lang="en-US" sz="2400" dirty="0">
                <a:solidFill>
                  <a:schemeClr val="tx2">
                    <a:lumMod val="75000"/>
                  </a:schemeClr>
                </a:solidFill>
                <a:latin typeface="Cambria" pitchFamily="18" charset="0"/>
              </a:rPr>
              <a:t> a duplication of previously funded actions </a:t>
            </a:r>
          </a:p>
          <a:p>
            <a:pPr marL="342900" indent="-342900">
              <a:buFont typeface="Wingdings" pitchFamily="2" charset="2"/>
              <a:buChar char="Ø"/>
            </a:pPr>
            <a:r>
              <a:rPr lang="en-US" sz="2400" dirty="0">
                <a:solidFill>
                  <a:schemeClr val="tx2">
                    <a:lumMod val="75000"/>
                  </a:schemeClr>
                </a:solidFill>
                <a:latin typeface="Cambria" pitchFamily="18" charset="0"/>
              </a:rPr>
              <a:t>P</a:t>
            </a:r>
            <a:r>
              <a:rPr lang="en-US" sz="2400" dirty="0" smtClean="0">
                <a:solidFill>
                  <a:schemeClr val="tx2">
                    <a:lumMod val="75000"/>
                  </a:schemeClr>
                </a:solidFill>
                <a:latin typeface="Cambria" pitchFamily="18" charset="0"/>
              </a:rPr>
              <a:t>roject </a:t>
            </a:r>
            <a:r>
              <a:rPr lang="en-US" sz="2400" dirty="0">
                <a:solidFill>
                  <a:schemeClr val="tx2">
                    <a:lumMod val="75000"/>
                  </a:schemeClr>
                </a:solidFill>
                <a:latin typeface="Cambria" pitchFamily="18" charset="0"/>
              </a:rPr>
              <a:t>intervention logic - coherent with the Programme intervention logic</a:t>
            </a:r>
            <a:endParaRPr lang="en-GB" sz="2400" dirty="0">
              <a:solidFill>
                <a:schemeClr val="tx2">
                  <a:lumMod val="75000"/>
                </a:schemeClr>
              </a:solidFill>
              <a:latin typeface="Cambri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5445224"/>
            <a:ext cx="2234554" cy="1117277"/>
          </a:xfrm>
          <a:prstGeom prst="rect">
            <a:avLst/>
          </a:prstGeom>
        </p:spPr>
      </p:pic>
    </p:spTree>
    <p:extLst>
      <p:ext uri="{BB962C8B-B14F-4D97-AF65-F5344CB8AC3E}">
        <p14:creationId xmlns:p14="http://schemas.microsoft.com/office/powerpoint/2010/main" val="703620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smtClean="0">
                <a:solidFill>
                  <a:srgbClr val="4F81BD"/>
                </a:solidFill>
                <a:latin typeface="Cambria" panose="02040503050406030204" pitchFamily="18" charset="0"/>
              </a:rPr>
              <a:t>2</a:t>
            </a:r>
            <a:r>
              <a:rPr lang="en-GB" sz="2600" b="1" dirty="0">
                <a:solidFill>
                  <a:srgbClr val="4F81BD"/>
                </a:solidFill>
                <a:latin typeface="Cambria" panose="02040503050406030204" pitchFamily="18" charset="0"/>
              </a:rPr>
              <a:t>. Is the need for transnational cooperation demonstrated?</a:t>
            </a:r>
          </a:p>
          <a:p>
            <a:pPr algn="l"/>
            <a:endParaRPr lang="hu-HU" sz="2600" b="1" dirty="0">
              <a:solidFill>
                <a:schemeClr val="accent1">
                  <a:lumMod val="75000"/>
                </a:schemeClr>
              </a:solidFill>
              <a:latin typeface="Cambria" panose="02040503050406030204" pitchFamily="18" charset="0"/>
            </a:endParaRPr>
          </a:p>
          <a:p>
            <a:pPr marL="457200" indent="-457200" algn="l">
              <a:buFont typeface="Wingdings" pitchFamily="2" charset="2"/>
              <a:buChar char="Ø"/>
            </a:pPr>
            <a:r>
              <a:rPr lang="en-GB" sz="2400" dirty="0">
                <a:solidFill>
                  <a:schemeClr val="tx2">
                    <a:lumMod val="75000"/>
                  </a:schemeClr>
                </a:solidFill>
                <a:latin typeface="Cambria" pitchFamily="18" charset="0"/>
              </a:rPr>
              <a:t>P</a:t>
            </a:r>
            <a:r>
              <a:rPr lang="en-GB" sz="2400" dirty="0" smtClean="0">
                <a:solidFill>
                  <a:schemeClr val="tx2">
                    <a:lumMod val="75000"/>
                  </a:schemeClr>
                </a:solidFill>
                <a:latin typeface="Cambria" pitchFamily="18" charset="0"/>
              </a:rPr>
              <a:t>roject </a:t>
            </a:r>
            <a:r>
              <a:rPr lang="en-GB" sz="2400" dirty="0">
                <a:solidFill>
                  <a:schemeClr val="tx2">
                    <a:lumMod val="75000"/>
                  </a:schemeClr>
                </a:solidFill>
                <a:latin typeface="Cambria" pitchFamily="18" charset="0"/>
              </a:rPr>
              <a:t>transnational dimension and impact - demonstrated through geographical coverage and planned activities</a:t>
            </a:r>
          </a:p>
          <a:p>
            <a:pPr marL="457200" indent="-457200" algn="l">
              <a:buFont typeface="Wingdings" pitchFamily="2" charset="2"/>
              <a:buChar char="Ø"/>
            </a:pPr>
            <a:endParaRPr lang="en-GB" sz="2400" dirty="0">
              <a:solidFill>
                <a:schemeClr val="tx2">
                  <a:lumMod val="75000"/>
                </a:schemeClr>
              </a:solidFill>
              <a:latin typeface="Cambria" pitchFamily="18" charset="0"/>
            </a:endParaRPr>
          </a:p>
          <a:p>
            <a:pPr marL="457200" indent="-457200" algn="l">
              <a:buFont typeface="Wingdings" pitchFamily="2" charset="2"/>
              <a:buChar char="Ø"/>
            </a:pPr>
            <a:r>
              <a:rPr lang="en-GB" sz="2400" dirty="0">
                <a:solidFill>
                  <a:schemeClr val="tx2">
                    <a:lumMod val="75000"/>
                  </a:schemeClr>
                </a:solidFill>
                <a:latin typeface="Cambria" pitchFamily="18" charset="0"/>
              </a:rPr>
              <a:t>A</a:t>
            </a:r>
            <a:r>
              <a:rPr lang="en-GB" sz="2400" dirty="0" smtClean="0">
                <a:solidFill>
                  <a:schemeClr val="tx2">
                    <a:lumMod val="75000"/>
                  </a:schemeClr>
                </a:solidFill>
                <a:latin typeface="Cambria" pitchFamily="18" charset="0"/>
              </a:rPr>
              <a:t>dded </a:t>
            </a:r>
            <a:r>
              <a:rPr lang="en-GB" sz="2400" dirty="0">
                <a:solidFill>
                  <a:schemeClr val="tx2">
                    <a:lumMod val="75000"/>
                  </a:schemeClr>
                </a:solidFill>
                <a:latin typeface="Cambria" pitchFamily="18" charset="0"/>
              </a:rPr>
              <a:t>value of the transnational cooperation - clearly demonstrated in comparison to a national/ cross-border approach</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assessment-relevance</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409358"/>
            <a:ext cx="1742438" cy="151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1348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3923928" y="1556792"/>
            <a:ext cx="4896544" cy="5040560"/>
          </a:xfrm>
        </p:spPr>
        <p:txBody>
          <a:bodyPr>
            <a:noAutofit/>
          </a:bodyPr>
          <a:lstStyle/>
          <a:p>
            <a:pPr algn="l"/>
            <a:r>
              <a:rPr lang="en-GB" sz="2200" b="1" dirty="0" smtClean="0">
                <a:solidFill>
                  <a:srgbClr val="4F81BD"/>
                </a:solidFill>
                <a:latin typeface="Cambria" pitchFamily="18" charset="0"/>
              </a:rPr>
              <a:t>1. Are </a:t>
            </a:r>
            <a:r>
              <a:rPr lang="en-GB" sz="2200" b="1" dirty="0">
                <a:solidFill>
                  <a:srgbClr val="4F81BD"/>
                </a:solidFill>
                <a:latin typeface="Cambria" pitchFamily="18" charset="0"/>
              </a:rPr>
              <a:t>the territorial needs and challenges identified and duly justified</a:t>
            </a:r>
            <a:r>
              <a:rPr lang="en-GB" sz="2200" b="1" dirty="0" smtClean="0">
                <a:solidFill>
                  <a:srgbClr val="4F81BD"/>
                </a:solidFill>
                <a:latin typeface="Cambria" pitchFamily="18" charset="0"/>
              </a:rPr>
              <a:t>?</a:t>
            </a:r>
          </a:p>
          <a:p>
            <a:pPr marL="457200" indent="-457200" algn="l">
              <a:buAutoNum type="arabicPeriod"/>
            </a:pPr>
            <a:endParaRPr lang="hu-HU" sz="2200" b="1" dirty="0">
              <a:solidFill>
                <a:srgbClr val="4F81BD"/>
              </a:solidFill>
              <a:latin typeface="Cambria" panose="02040503050406030204" pitchFamily="18" charset="0"/>
            </a:endParaRPr>
          </a:p>
          <a:p>
            <a:pPr marL="342900" indent="-342900" algn="l">
              <a:buFont typeface="Wingdings" pitchFamily="2" charset="2"/>
              <a:buChar char="Ø"/>
            </a:pPr>
            <a:r>
              <a:rPr lang="en-GB" sz="2200" dirty="0">
                <a:solidFill>
                  <a:schemeClr val="tx2">
                    <a:lumMod val="75000"/>
                  </a:schemeClr>
                </a:solidFill>
                <a:latin typeface="Cambria" pitchFamily="18" charset="0"/>
              </a:rPr>
              <a:t>N</a:t>
            </a:r>
            <a:r>
              <a:rPr lang="en-GB" sz="2200" dirty="0" smtClean="0">
                <a:solidFill>
                  <a:schemeClr val="tx2">
                    <a:lumMod val="75000"/>
                  </a:schemeClr>
                </a:solidFill>
                <a:latin typeface="Cambria" pitchFamily="18" charset="0"/>
              </a:rPr>
              <a:t>eeds </a:t>
            </a:r>
            <a:r>
              <a:rPr lang="en-GB" sz="2200" dirty="0">
                <a:solidFill>
                  <a:schemeClr val="tx2">
                    <a:lumMod val="75000"/>
                  </a:schemeClr>
                </a:solidFill>
                <a:latin typeface="Cambria" pitchFamily="18" charset="0"/>
              </a:rPr>
              <a:t>and challenges - coherently and comprehensively described</a:t>
            </a:r>
          </a:p>
          <a:p>
            <a:pPr marL="342900" indent="-342900" algn="l">
              <a:buFont typeface="Wingdings" pitchFamily="2" charset="2"/>
              <a:buChar char="Ø"/>
            </a:pPr>
            <a:r>
              <a:rPr lang="en-GB" sz="2200" dirty="0">
                <a:solidFill>
                  <a:schemeClr val="tx2">
                    <a:lumMod val="75000"/>
                  </a:schemeClr>
                </a:solidFill>
                <a:latin typeface="Cambria" pitchFamily="18" charset="0"/>
              </a:rPr>
              <a:t>C</a:t>
            </a:r>
            <a:r>
              <a:rPr lang="en-GB" sz="2200" dirty="0" smtClean="0">
                <a:solidFill>
                  <a:schemeClr val="tx2">
                    <a:lumMod val="75000"/>
                  </a:schemeClr>
                </a:solidFill>
                <a:latin typeface="Cambria" pitchFamily="18" charset="0"/>
              </a:rPr>
              <a:t>lear </a:t>
            </a:r>
            <a:r>
              <a:rPr lang="en-GB" sz="2200" dirty="0">
                <a:solidFill>
                  <a:schemeClr val="tx2">
                    <a:lumMod val="75000"/>
                  </a:schemeClr>
                </a:solidFill>
                <a:latin typeface="Cambria" pitchFamily="18" charset="0"/>
              </a:rPr>
              <a:t>link between planned activities and described needs/ challenges</a:t>
            </a:r>
          </a:p>
          <a:p>
            <a:pPr marL="342900" indent="-342900" algn="l">
              <a:buFont typeface="Wingdings" pitchFamily="2" charset="2"/>
              <a:buChar char="Ø"/>
            </a:pPr>
            <a:r>
              <a:rPr lang="en-GB" sz="2200" dirty="0">
                <a:solidFill>
                  <a:schemeClr val="tx2">
                    <a:lumMod val="75000"/>
                  </a:schemeClr>
                </a:solidFill>
                <a:latin typeface="Cambria" pitchFamily="18" charset="0"/>
              </a:rPr>
              <a:t>N</a:t>
            </a:r>
            <a:r>
              <a:rPr lang="en-GB" sz="2200" dirty="0" smtClean="0">
                <a:solidFill>
                  <a:schemeClr val="tx2">
                    <a:lumMod val="75000"/>
                  </a:schemeClr>
                </a:solidFill>
                <a:latin typeface="Cambria" pitchFamily="18" charset="0"/>
              </a:rPr>
              <a:t>eeds </a:t>
            </a:r>
            <a:r>
              <a:rPr lang="en-GB" sz="2200" dirty="0">
                <a:solidFill>
                  <a:schemeClr val="tx2">
                    <a:lumMod val="75000"/>
                  </a:schemeClr>
                </a:solidFill>
                <a:latin typeface="Cambria" pitchFamily="18" charset="0"/>
              </a:rPr>
              <a:t>and challenges - consistent with the programme objectives</a:t>
            </a:r>
          </a:p>
          <a:p>
            <a:pPr marL="342900" indent="-342900" algn="l">
              <a:buFont typeface="Wingdings" pitchFamily="2" charset="2"/>
              <a:buChar char="Ø"/>
            </a:pPr>
            <a:r>
              <a:rPr lang="en-GB" sz="2200" dirty="0">
                <a:solidFill>
                  <a:schemeClr val="tx2">
                    <a:lumMod val="75000"/>
                  </a:schemeClr>
                </a:solidFill>
                <a:latin typeface="Cambria" pitchFamily="18" charset="0"/>
              </a:rPr>
              <a:t>C</a:t>
            </a:r>
            <a:r>
              <a:rPr lang="en-GB" sz="2200" dirty="0" smtClean="0">
                <a:solidFill>
                  <a:schemeClr val="tx2">
                    <a:lumMod val="75000"/>
                  </a:schemeClr>
                </a:solidFill>
                <a:latin typeface="Cambria" pitchFamily="18" charset="0"/>
              </a:rPr>
              <a:t>apitalisation </a:t>
            </a:r>
            <a:r>
              <a:rPr lang="en-GB" sz="2200" dirty="0">
                <a:solidFill>
                  <a:schemeClr val="tx2">
                    <a:lumMod val="75000"/>
                  </a:schemeClr>
                </a:solidFill>
                <a:latin typeface="Cambria" pitchFamily="18" charset="0"/>
              </a:rPr>
              <a:t>of previous </a:t>
            </a:r>
            <a:r>
              <a:rPr lang="en-US" sz="2200" dirty="0">
                <a:solidFill>
                  <a:schemeClr val="tx2">
                    <a:lumMod val="75000"/>
                  </a:schemeClr>
                </a:solidFill>
                <a:latin typeface="Cambria" pitchFamily="18" charset="0"/>
              </a:rPr>
              <a:t>results and </a:t>
            </a:r>
            <a:r>
              <a:rPr lang="en-US" sz="2200" dirty="0" smtClean="0">
                <a:solidFill>
                  <a:schemeClr val="tx2">
                    <a:lumMod val="75000"/>
                  </a:schemeClr>
                </a:solidFill>
                <a:latin typeface="Cambria" pitchFamily="18" charset="0"/>
              </a:rPr>
              <a:t>synergies</a:t>
            </a:r>
            <a:endParaRPr lang="en-US" sz="22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assessment-strategic</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3480888" cy="337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5335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a:solidFill>
                  <a:srgbClr val="4F81BD"/>
                </a:solidFill>
                <a:latin typeface="Cambria" pitchFamily="18" charset="0"/>
              </a:rPr>
              <a:t>2. Is the project intervention logic </a:t>
            </a:r>
            <a:r>
              <a:rPr lang="en-GB" sz="2600" b="1" dirty="0" smtClean="0">
                <a:solidFill>
                  <a:srgbClr val="4F81BD"/>
                </a:solidFill>
                <a:latin typeface="Cambria" pitchFamily="18" charset="0"/>
              </a:rPr>
              <a:t>coherent?</a:t>
            </a:r>
            <a:endParaRPr lang="en-GB" sz="2600" dirty="0" smtClean="0">
              <a:solidFill>
                <a:srgbClr val="4F81BD"/>
              </a:solidFill>
              <a:latin typeface="Cambria" pitchFamily="18" charset="0"/>
            </a:endParaRPr>
          </a:p>
          <a:p>
            <a:pPr marL="342900" indent="-342900" algn="l">
              <a:buFont typeface="Wingdings" pitchFamily="2" charset="2"/>
              <a:buChar char="Ø"/>
            </a:pPr>
            <a:r>
              <a:rPr lang="en-GB" sz="2400" dirty="0" smtClean="0">
                <a:solidFill>
                  <a:schemeClr val="tx2">
                    <a:lumMod val="75000"/>
                  </a:schemeClr>
                </a:solidFill>
                <a:latin typeface="Cambria" pitchFamily="18" charset="0"/>
              </a:rPr>
              <a:t>IL </a:t>
            </a:r>
            <a:r>
              <a:rPr lang="en-GB" sz="2400" dirty="0">
                <a:solidFill>
                  <a:schemeClr val="tx2">
                    <a:lumMod val="75000"/>
                  </a:schemeClr>
                </a:solidFill>
                <a:latin typeface="Cambria" pitchFamily="18" charset="0"/>
              </a:rPr>
              <a:t>elements - clearly defined and interlinked</a:t>
            </a:r>
          </a:p>
          <a:p>
            <a:endParaRPr lang="en-GB" sz="1000" dirty="0">
              <a:solidFill>
                <a:srgbClr val="C00000"/>
              </a:solidFill>
              <a:latin typeface="Cambria" pitchFamily="18" charset="0"/>
            </a:endParaRPr>
          </a:p>
          <a:p>
            <a:endParaRPr lang="en-GB" sz="2000" b="1" u="sng" dirty="0" smtClean="0">
              <a:solidFill>
                <a:srgbClr val="C00000"/>
              </a:solidFill>
              <a:latin typeface="Cambria" pitchFamily="18" charset="0"/>
            </a:endParaRPr>
          </a:p>
          <a:p>
            <a:endParaRPr lang="en-GB" sz="2000" dirty="0" smtClean="0">
              <a:solidFill>
                <a:srgbClr val="C00000"/>
              </a:solidFill>
              <a:latin typeface="Cambria" pitchFamily="18" charset="0"/>
            </a:endParaRPr>
          </a:p>
          <a:p>
            <a:endParaRPr lang="en-GB" sz="2000" dirty="0" smtClean="0">
              <a:solidFill>
                <a:srgbClr val="C00000"/>
              </a:solidFill>
              <a:latin typeface="Cambria" pitchFamily="18" charset="0"/>
            </a:endParaRPr>
          </a:p>
          <a:p>
            <a:endParaRPr lang="en-GB" sz="2000" dirty="0">
              <a:solidFill>
                <a:srgbClr val="C00000"/>
              </a:solidFill>
              <a:latin typeface="Cambria" pitchFamily="18" charset="0"/>
            </a:endParaRPr>
          </a:p>
          <a:p>
            <a:r>
              <a:rPr lang="en-GB" sz="2000" dirty="0" smtClean="0">
                <a:solidFill>
                  <a:srgbClr val="C00000"/>
                </a:solidFill>
                <a:latin typeface="Cambria" pitchFamily="18" charset="0"/>
              </a:rPr>
              <a:t>IF </a:t>
            </a:r>
            <a:endParaRPr lang="en-GB" sz="2000" dirty="0">
              <a:solidFill>
                <a:srgbClr val="C00000"/>
              </a:solidFill>
              <a:latin typeface="Cambria" pitchFamily="18" charset="0"/>
            </a:endParaRPr>
          </a:p>
          <a:p>
            <a:r>
              <a:rPr lang="en-GB" sz="2000" dirty="0">
                <a:solidFill>
                  <a:srgbClr val="C00000"/>
                </a:solidFill>
                <a:latin typeface="Cambria" pitchFamily="18" charset="0"/>
              </a:rPr>
              <a:t>right </a:t>
            </a:r>
            <a:r>
              <a:rPr lang="en-GB" sz="2000" b="1" u="sng" dirty="0">
                <a:solidFill>
                  <a:srgbClr val="C00000"/>
                </a:solidFill>
                <a:latin typeface="Cambria" pitchFamily="18" charset="0"/>
              </a:rPr>
              <a:t>activities</a:t>
            </a:r>
            <a:r>
              <a:rPr lang="en-GB" sz="2000" dirty="0">
                <a:solidFill>
                  <a:srgbClr val="C00000"/>
                </a:solidFill>
                <a:latin typeface="Cambria" pitchFamily="18" charset="0"/>
              </a:rPr>
              <a:t> are implemented &amp; appropriate </a:t>
            </a:r>
            <a:r>
              <a:rPr lang="en-GB" sz="2000" b="1" u="sng" dirty="0">
                <a:solidFill>
                  <a:srgbClr val="C00000"/>
                </a:solidFill>
                <a:latin typeface="Cambria" pitchFamily="18" charset="0"/>
              </a:rPr>
              <a:t>outputs</a:t>
            </a:r>
            <a:r>
              <a:rPr lang="en-GB" sz="2000" dirty="0">
                <a:solidFill>
                  <a:srgbClr val="C00000"/>
                </a:solidFill>
                <a:latin typeface="Cambria" pitchFamily="18" charset="0"/>
              </a:rPr>
              <a:t> are delivered, THEN </a:t>
            </a:r>
          </a:p>
          <a:p>
            <a:r>
              <a:rPr lang="en-GB" sz="2000" dirty="0">
                <a:solidFill>
                  <a:srgbClr val="C00000"/>
                </a:solidFill>
                <a:latin typeface="Cambria" pitchFamily="18" charset="0"/>
              </a:rPr>
              <a:t>planned </a:t>
            </a:r>
            <a:r>
              <a:rPr lang="en-GB" sz="2000" b="1" u="sng" dirty="0">
                <a:solidFill>
                  <a:srgbClr val="C00000"/>
                </a:solidFill>
                <a:latin typeface="Cambria" pitchFamily="18" charset="0"/>
              </a:rPr>
              <a:t>objectives</a:t>
            </a:r>
            <a:r>
              <a:rPr lang="en-GB" sz="2000" dirty="0">
                <a:solidFill>
                  <a:srgbClr val="C00000"/>
                </a:solidFill>
                <a:latin typeface="Cambria" pitchFamily="18" charset="0"/>
              </a:rPr>
              <a:t> are reached &amp; envisaged </a:t>
            </a:r>
            <a:r>
              <a:rPr lang="en-GB" sz="2000" b="1" u="sng" dirty="0">
                <a:solidFill>
                  <a:srgbClr val="C00000"/>
                </a:solidFill>
                <a:latin typeface="Cambria" pitchFamily="18" charset="0"/>
              </a:rPr>
              <a:t>result</a:t>
            </a:r>
            <a:r>
              <a:rPr lang="en-GB" sz="2000" dirty="0">
                <a:solidFill>
                  <a:srgbClr val="C00000"/>
                </a:solidFill>
                <a:latin typeface="Cambria" pitchFamily="18" charset="0"/>
              </a:rPr>
              <a:t> is produced</a:t>
            </a:r>
            <a:r>
              <a:rPr lang="en-GB" sz="2000" dirty="0" smtClean="0">
                <a:solidFill>
                  <a:srgbClr val="C00000"/>
                </a:solidFill>
                <a:latin typeface="Cambria" pitchFamily="18" charset="0"/>
              </a:rPr>
              <a:t>.</a:t>
            </a:r>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assessment-strategic</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08920"/>
            <a:ext cx="22860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3256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marL="342900" indent="-342900" algn="l">
              <a:buFont typeface="Wingdings" pitchFamily="2" charset="2"/>
              <a:buChar char="Ø"/>
            </a:pPr>
            <a:r>
              <a:rPr lang="en-GB" sz="2200" dirty="0">
                <a:solidFill>
                  <a:schemeClr val="tx2">
                    <a:lumMod val="75000"/>
                  </a:schemeClr>
                </a:solidFill>
                <a:latin typeface="Cambria" pitchFamily="18" charset="0"/>
              </a:rPr>
              <a:t>Project </a:t>
            </a:r>
            <a:r>
              <a:rPr lang="en-GB" sz="2200" b="1" dirty="0">
                <a:solidFill>
                  <a:schemeClr val="tx2">
                    <a:lumMod val="75000"/>
                  </a:schemeClr>
                </a:solidFill>
                <a:latin typeface="Cambria" pitchFamily="18" charset="0"/>
              </a:rPr>
              <a:t>main objective </a:t>
            </a:r>
            <a:r>
              <a:rPr lang="en-GB" sz="2200" dirty="0">
                <a:solidFill>
                  <a:schemeClr val="tx2">
                    <a:lumMod val="75000"/>
                  </a:schemeClr>
                </a:solidFill>
                <a:latin typeface="Cambria" pitchFamily="18" charset="0"/>
              </a:rPr>
              <a:t>is in line with the selected programme SO, clearly defined and supported by appropriate activities</a:t>
            </a:r>
          </a:p>
          <a:p>
            <a:pPr algn="l"/>
            <a:endParaRPr lang="en-GB" sz="1000" dirty="0">
              <a:solidFill>
                <a:schemeClr val="tx2">
                  <a:lumMod val="75000"/>
                </a:schemeClr>
              </a:solidFill>
              <a:latin typeface="Cambria" pitchFamily="18" charset="0"/>
            </a:endParaRPr>
          </a:p>
          <a:p>
            <a:pPr marL="342900" indent="-342900" algn="l">
              <a:buFont typeface="Wingdings" pitchFamily="2" charset="2"/>
              <a:buChar char="Ø"/>
            </a:pPr>
            <a:r>
              <a:rPr lang="en-GB" sz="2200" dirty="0">
                <a:solidFill>
                  <a:schemeClr val="tx2">
                    <a:lumMod val="75000"/>
                  </a:schemeClr>
                </a:solidFill>
                <a:latin typeface="Cambria" pitchFamily="18" charset="0"/>
              </a:rPr>
              <a:t>Project </a:t>
            </a:r>
            <a:r>
              <a:rPr lang="en-GB" sz="2200" b="1" dirty="0">
                <a:solidFill>
                  <a:schemeClr val="tx2">
                    <a:lumMod val="75000"/>
                  </a:schemeClr>
                </a:solidFill>
                <a:latin typeface="Cambria" pitchFamily="18" charset="0"/>
              </a:rPr>
              <a:t>specific objectives </a:t>
            </a:r>
            <a:r>
              <a:rPr lang="en-GB" sz="2200" dirty="0">
                <a:solidFill>
                  <a:schemeClr val="tx2">
                    <a:lumMod val="75000"/>
                  </a:schemeClr>
                </a:solidFill>
                <a:latin typeface="Cambria" pitchFamily="18" charset="0"/>
              </a:rPr>
              <a:t>contribute to the achievement of the main objective and they are linked to the project outputs</a:t>
            </a:r>
          </a:p>
          <a:p>
            <a:pPr algn="l"/>
            <a:endParaRPr lang="en-GB" sz="1000" dirty="0">
              <a:solidFill>
                <a:schemeClr val="tx2">
                  <a:lumMod val="75000"/>
                </a:schemeClr>
              </a:solidFill>
              <a:latin typeface="Cambria" pitchFamily="18" charset="0"/>
            </a:endParaRPr>
          </a:p>
          <a:p>
            <a:pPr marL="342900" indent="-342900" algn="l">
              <a:buFont typeface="Wingdings" pitchFamily="2" charset="2"/>
              <a:buChar char="Ø"/>
            </a:pPr>
            <a:r>
              <a:rPr lang="en-GB" sz="2200" dirty="0">
                <a:solidFill>
                  <a:schemeClr val="tx2">
                    <a:lumMod val="75000"/>
                  </a:schemeClr>
                </a:solidFill>
                <a:latin typeface="Cambria" pitchFamily="18" charset="0"/>
              </a:rPr>
              <a:t>Project </a:t>
            </a:r>
            <a:r>
              <a:rPr lang="en-GB" sz="2200" b="1" dirty="0">
                <a:solidFill>
                  <a:schemeClr val="tx2">
                    <a:lumMod val="75000"/>
                  </a:schemeClr>
                </a:solidFill>
                <a:latin typeface="Cambria" pitchFamily="18" charset="0"/>
              </a:rPr>
              <a:t>main result </a:t>
            </a:r>
            <a:r>
              <a:rPr lang="en-GB" sz="2200" dirty="0">
                <a:solidFill>
                  <a:schemeClr val="tx2">
                    <a:lumMod val="75000"/>
                  </a:schemeClr>
                </a:solidFill>
                <a:latin typeface="Cambria" pitchFamily="18" charset="0"/>
              </a:rPr>
              <a:t>captures the advantage of carrying out the project. There is a clear link between </a:t>
            </a:r>
            <a:r>
              <a:rPr lang="en-GB" sz="2200" b="1" dirty="0">
                <a:solidFill>
                  <a:schemeClr val="tx2">
                    <a:lumMod val="75000"/>
                  </a:schemeClr>
                </a:solidFill>
                <a:latin typeface="Cambria" pitchFamily="18" charset="0"/>
              </a:rPr>
              <a:t>the activities</a:t>
            </a:r>
            <a:r>
              <a:rPr lang="en-GB" sz="2200" dirty="0">
                <a:solidFill>
                  <a:schemeClr val="tx2">
                    <a:lumMod val="75000"/>
                  </a:schemeClr>
                </a:solidFill>
                <a:latin typeface="Cambria" pitchFamily="18" charset="0"/>
              </a:rPr>
              <a:t> and the result; appropriate partners are involved in the different WPs proving that the planned result can actually be reached </a:t>
            </a:r>
          </a:p>
          <a:p>
            <a:pPr algn="l"/>
            <a:endParaRPr lang="en-GB" sz="1000" dirty="0">
              <a:solidFill>
                <a:schemeClr val="tx2">
                  <a:lumMod val="75000"/>
                </a:schemeClr>
              </a:solidFill>
              <a:latin typeface="Cambria" pitchFamily="18" charset="0"/>
            </a:endParaRPr>
          </a:p>
          <a:p>
            <a:pPr marL="342900" indent="-342900" algn="l">
              <a:buFont typeface="Wingdings" pitchFamily="2" charset="2"/>
              <a:buChar char="Ø"/>
            </a:pPr>
            <a:r>
              <a:rPr lang="en-GB" sz="2200" dirty="0">
                <a:solidFill>
                  <a:schemeClr val="tx2">
                    <a:lumMod val="75000"/>
                  </a:schemeClr>
                </a:solidFill>
                <a:latin typeface="Cambria" pitchFamily="18" charset="0"/>
              </a:rPr>
              <a:t>Proposed </a:t>
            </a:r>
            <a:r>
              <a:rPr lang="en-GB" sz="2200" b="1" dirty="0">
                <a:solidFill>
                  <a:schemeClr val="tx2">
                    <a:lumMod val="75000"/>
                  </a:schemeClr>
                </a:solidFill>
                <a:latin typeface="Cambria" pitchFamily="18" charset="0"/>
              </a:rPr>
              <a:t>outputs</a:t>
            </a:r>
            <a:r>
              <a:rPr lang="en-GB" sz="2200" dirty="0">
                <a:solidFill>
                  <a:schemeClr val="tx2">
                    <a:lumMod val="75000"/>
                  </a:schemeClr>
                </a:solidFill>
                <a:latin typeface="Cambria" pitchFamily="18" charset="0"/>
              </a:rPr>
              <a:t> are achievable within the project lifetime and as a result of the proposed activities; there is a clear connection between the outputs and the needs of the target </a:t>
            </a:r>
            <a:r>
              <a:rPr lang="en-GB" sz="2200" dirty="0" smtClean="0">
                <a:solidFill>
                  <a:schemeClr val="tx2">
                    <a:lumMod val="75000"/>
                  </a:schemeClr>
                </a:solidFill>
                <a:latin typeface="Cambria" pitchFamily="18" charset="0"/>
              </a:rPr>
              <a:t>group</a:t>
            </a:r>
            <a:endParaRPr lang="en-US" sz="22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assessment-strategic</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4715364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a:solidFill>
                  <a:srgbClr val="4F81BD"/>
                </a:solidFill>
                <a:latin typeface="Cambria" panose="02040503050406030204" pitchFamily="18" charset="0"/>
              </a:rPr>
              <a:t>3. To what extent  does the proposal contribute to an EU strategy or policy?</a:t>
            </a:r>
          </a:p>
          <a:p>
            <a:pPr algn="l"/>
            <a:endParaRPr lang="en-GB" sz="2400" b="1" dirty="0">
              <a:solidFill>
                <a:schemeClr val="accent1">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assessment-strategic</a:t>
            </a:r>
            <a:endParaRPr lang="en-GB" sz="3000" dirty="0">
              <a:solidFill>
                <a:srgbClr val="4F81BD">
                  <a:lumMod val="75000"/>
                </a:srgbClr>
              </a:solidFill>
              <a:latin typeface="Cambria" panose="02040503050406030204" pitchFamily="18" charset="0"/>
            </a:endParaRPr>
          </a:p>
        </p:txBody>
      </p:sp>
      <p:sp>
        <p:nvSpPr>
          <p:cNvPr id="4" name="Alcím 2"/>
          <p:cNvSpPr txBox="1">
            <a:spLocks/>
          </p:cNvSpPr>
          <p:nvPr/>
        </p:nvSpPr>
        <p:spPr>
          <a:xfrm>
            <a:off x="589846" y="2492896"/>
            <a:ext cx="5206290" cy="38884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1500" indent="-571500" algn="l">
              <a:buFont typeface="Wingdings" pitchFamily="2" charset="2"/>
              <a:buChar char="Ø"/>
            </a:pPr>
            <a:r>
              <a:rPr lang="en-GB" sz="2200" dirty="0">
                <a:solidFill>
                  <a:schemeClr val="tx2">
                    <a:lumMod val="75000"/>
                  </a:schemeClr>
                </a:solidFill>
                <a:latin typeface="Cambria" pitchFamily="18" charset="0"/>
              </a:rPr>
              <a:t>R</a:t>
            </a:r>
            <a:r>
              <a:rPr lang="en-GB" sz="2200" dirty="0" smtClean="0">
                <a:solidFill>
                  <a:schemeClr val="tx2">
                    <a:lumMod val="75000"/>
                  </a:schemeClr>
                </a:solidFill>
                <a:latin typeface="Cambria" pitchFamily="18" charset="0"/>
              </a:rPr>
              <a:t>elevant </a:t>
            </a:r>
            <a:r>
              <a:rPr lang="en-GB" sz="2200" dirty="0">
                <a:solidFill>
                  <a:schemeClr val="tx2">
                    <a:lumMod val="75000"/>
                  </a:schemeClr>
                </a:solidFill>
                <a:latin typeface="Cambria" pitchFamily="18" charset="0"/>
              </a:rPr>
              <a:t>strategies/ policies - identified; project contribution thereto - comprehensively explained</a:t>
            </a:r>
          </a:p>
          <a:p>
            <a:pPr marL="571500" indent="-571500" algn="l">
              <a:buFont typeface="Wingdings" pitchFamily="2" charset="2"/>
              <a:buChar char="Ø"/>
            </a:pPr>
            <a:r>
              <a:rPr lang="en-GB" sz="2200" dirty="0" smtClean="0">
                <a:solidFill>
                  <a:schemeClr val="tx2">
                    <a:lumMod val="75000"/>
                  </a:schemeClr>
                </a:solidFill>
                <a:latin typeface="Cambria" pitchFamily="18" charset="0"/>
              </a:rPr>
              <a:t>Relevant </a:t>
            </a:r>
            <a:r>
              <a:rPr lang="en-GB" sz="2200" dirty="0">
                <a:solidFill>
                  <a:schemeClr val="tx2">
                    <a:lumMod val="75000"/>
                  </a:schemeClr>
                </a:solidFill>
                <a:latin typeface="Cambria" pitchFamily="18" charset="0"/>
              </a:rPr>
              <a:t>EUSDR PA(s), targets - identified; project contribution thereto - comprehensively explained</a:t>
            </a:r>
            <a:endParaRPr lang="en-GB" sz="2200" u="sng" dirty="0">
              <a:solidFill>
                <a:schemeClr val="tx2">
                  <a:lumMod val="75000"/>
                </a:schemeClr>
              </a:solidFill>
              <a:latin typeface="Cambria" pitchFamily="18" charset="0"/>
            </a:endParaRPr>
          </a:p>
          <a:p>
            <a:pPr marL="571500" indent="-571500" algn="l">
              <a:buFont typeface="Wingdings" pitchFamily="2" charset="2"/>
              <a:buChar char="Ø"/>
            </a:pPr>
            <a:r>
              <a:rPr lang="en-US" sz="2200" dirty="0" smtClean="0">
                <a:solidFill>
                  <a:schemeClr val="tx2">
                    <a:lumMod val="75000"/>
                  </a:schemeClr>
                </a:solidFill>
                <a:latin typeface="Cambria" pitchFamily="18" charset="0"/>
              </a:rPr>
              <a:t>EUSDR </a:t>
            </a:r>
            <a:r>
              <a:rPr lang="en-US" sz="2200" dirty="0">
                <a:solidFill>
                  <a:schemeClr val="tx2">
                    <a:lumMod val="75000"/>
                  </a:schemeClr>
                </a:solidFill>
                <a:latin typeface="Cambria" pitchFamily="18" charset="0"/>
              </a:rPr>
              <a:t>is embedded in the </a:t>
            </a:r>
            <a:r>
              <a:rPr lang="en-US" sz="2200" dirty="0" smtClean="0">
                <a:solidFill>
                  <a:schemeClr val="tx2">
                    <a:lumMod val="75000"/>
                  </a:schemeClr>
                </a:solidFill>
                <a:latin typeface="Cambria" pitchFamily="18" charset="0"/>
              </a:rPr>
              <a:t>proposal</a:t>
            </a:r>
          </a:p>
          <a:p>
            <a:pPr algn="l"/>
            <a:r>
              <a:rPr lang="en-US" sz="2200" dirty="0" smtClean="0">
                <a:solidFill>
                  <a:schemeClr val="tx2">
                    <a:lumMod val="75000"/>
                  </a:schemeClr>
                </a:solidFill>
                <a:latin typeface="Cambria" pitchFamily="18" charset="0"/>
              </a:rPr>
              <a:t>          (e.g. involvement of EUSDR bodies,    </a:t>
            </a:r>
          </a:p>
          <a:p>
            <a:pPr algn="l"/>
            <a:r>
              <a:rPr lang="en-US" sz="2200" dirty="0">
                <a:solidFill>
                  <a:schemeClr val="tx2">
                    <a:lumMod val="75000"/>
                  </a:schemeClr>
                </a:solidFill>
                <a:latin typeface="Cambria" pitchFamily="18" charset="0"/>
              </a:rPr>
              <a:t> </a:t>
            </a:r>
            <a:r>
              <a:rPr lang="en-US" sz="2200" dirty="0" smtClean="0">
                <a:solidFill>
                  <a:schemeClr val="tx2">
                    <a:lumMod val="75000"/>
                  </a:schemeClr>
                </a:solidFill>
                <a:latin typeface="Cambria" pitchFamily="18" charset="0"/>
              </a:rPr>
              <a:t>         ensure uptake of results by EUSDR)</a:t>
            </a:r>
            <a:endParaRPr lang="en-GB" sz="2200" dirty="0">
              <a:solidFill>
                <a:schemeClr val="tx2">
                  <a:lumMod val="75000"/>
                </a:schemeClr>
              </a:solidFill>
              <a:latin typeface="Cambria"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00550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3128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a:solidFill>
                  <a:srgbClr val="4F81BD"/>
                </a:solidFill>
                <a:latin typeface="Cambria" pitchFamily="18" charset="0"/>
              </a:rPr>
              <a:t>4. Is the partnership composition relevant, justified and balanced for the proposed project?</a:t>
            </a:r>
          </a:p>
          <a:p>
            <a:pPr marL="534988" indent="-534988" algn="l">
              <a:buFont typeface="Wingdings" pitchFamily="2" charset="2"/>
              <a:buChar char="Ø"/>
            </a:pPr>
            <a:r>
              <a:rPr lang="en-GB" sz="2400" dirty="0" smtClean="0">
                <a:solidFill>
                  <a:schemeClr val="tx2">
                    <a:lumMod val="75000"/>
                  </a:schemeClr>
                </a:solidFill>
                <a:latin typeface="Cambria" pitchFamily="18" charset="0"/>
              </a:rPr>
              <a:t>Geographical </a:t>
            </a:r>
            <a:r>
              <a:rPr lang="en-GB" sz="2400" dirty="0">
                <a:solidFill>
                  <a:schemeClr val="tx2">
                    <a:lumMod val="75000"/>
                  </a:schemeClr>
                </a:solidFill>
                <a:latin typeface="Cambria" pitchFamily="18" charset="0"/>
              </a:rPr>
              <a:t>coverage - consistent with the territorial needs</a:t>
            </a:r>
          </a:p>
          <a:p>
            <a:pPr marL="534988" indent="-534988" algn="l">
              <a:buFont typeface="Wingdings" pitchFamily="2" charset="2"/>
              <a:buChar char="Ø"/>
            </a:pPr>
            <a:r>
              <a:rPr lang="en-GB" sz="2400" dirty="0">
                <a:solidFill>
                  <a:schemeClr val="tx2">
                    <a:lumMod val="75000"/>
                  </a:schemeClr>
                </a:solidFill>
                <a:latin typeface="Cambria" pitchFamily="18" charset="0"/>
              </a:rPr>
              <a:t>PPs - competent to implement planned activities and produce envisaged outputs</a:t>
            </a:r>
          </a:p>
          <a:p>
            <a:pPr marL="534988" indent="-534988" algn="l">
              <a:buFont typeface="Wingdings" pitchFamily="2" charset="2"/>
              <a:buChar char="Ø"/>
            </a:pPr>
            <a:r>
              <a:rPr lang="en-GB" sz="2400" dirty="0">
                <a:solidFill>
                  <a:schemeClr val="tx2">
                    <a:lumMod val="75000"/>
                  </a:schemeClr>
                </a:solidFill>
                <a:latin typeface="Cambria" pitchFamily="18" charset="0"/>
              </a:rPr>
              <a:t>A</a:t>
            </a:r>
            <a:r>
              <a:rPr lang="en-GB" sz="2400" dirty="0" smtClean="0">
                <a:solidFill>
                  <a:schemeClr val="tx2">
                    <a:lumMod val="75000"/>
                  </a:schemeClr>
                </a:solidFill>
                <a:latin typeface="Cambria" pitchFamily="18" charset="0"/>
              </a:rPr>
              <a:t>ll </a:t>
            </a:r>
            <a:r>
              <a:rPr lang="en-GB" sz="2400" dirty="0">
                <a:solidFill>
                  <a:schemeClr val="tx2">
                    <a:lumMod val="75000"/>
                  </a:schemeClr>
                </a:solidFill>
                <a:latin typeface="Cambria" pitchFamily="18" charset="0"/>
              </a:rPr>
              <a:t>relevant sectors and levels of governance are present</a:t>
            </a:r>
          </a:p>
          <a:p>
            <a:pPr marL="534988" indent="-534988" algn="l">
              <a:buFont typeface="Wingdings" pitchFamily="2" charset="2"/>
              <a:buChar char="Ø"/>
            </a:pPr>
            <a:r>
              <a:rPr lang="en-GB" sz="2400" dirty="0">
                <a:solidFill>
                  <a:schemeClr val="tx2">
                    <a:lumMod val="75000"/>
                  </a:schemeClr>
                </a:solidFill>
                <a:latin typeface="Cambria" pitchFamily="18" charset="0"/>
              </a:rPr>
              <a:t>P</a:t>
            </a:r>
            <a:r>
              <a:rPr lang="en-GB" sz="2400" dirty="0" smtClean="0">
                <a:solidFill>
                  <a:schemeClr val="tx2">
                    <a:lumMod val="75000"/>
                  </a:schemeClr>
                </a:solidFill>
                <a:latin typeface="Cambria" pitchFamily="18" charset="0"/>
              </a:rPr>
              <a:t>artnership </a:t>
            </a:r>
            <a:r>
              <a:rPr lang="en-GB" sz="2400" dirty="0">
                <a:solidFill>
                  <a:schemeClr val="tx2">
                    <a:lumMod val="75000"/>
                  </a:schemeClr>
                </a:solidFill>
                <a:latin typeface="Cambria" pitchFamily="18" charset="0"/>
              </a:rPr>
              <a:t>is balanced</a:t>
            </a:r>
          </a:p>
          <a:p>
            <a:pPr marL="534988" indent="-534988" algn="l">
              <a:buFont typeface="Wingdings" pitchFamily="2" charset="2"/>
              <a:buChar char="Ø"/>
            </a:pPr>
            <a:r>
              <a:rPr lang="en-GB" sz="2400" dirty="0">
                <a:solidFill>
                  <a:schemeClr val="tx2">
                    <a:lumMod val="75000"/>
                  </a:schemeClr>
                </a:solidFill>
                <a:latin typeface="Cambria" pitchFamily="18" charset="0"/>
              </a:rPr>
              <a:t>H</a:t>
            </a:r>
            <a:r>
              <a:rPr lang="en-GB" sz="2400" dirty="0" smtClean="0">
                <a:solidFill>
                  <a:schemeClr val="tx2">
                    <a:lumMod val="75000"/>
                  </a:schemeClr>
                </a:solidFill>
                <a:latin typeface="Cambria" pitchFamily="18" charset="0"/>
              </a:rPr>
              <a:t>armonized </a:t>
            </a:r>
            <a:r>
              <a:rPr lang="en-GB" sz="2400" dirty="0">
                <a:solidFill>
                  <a:schemeClr val="tx2">
                    <a:lumMod val="75000"/>
                  </a:schemeClr>
                </a:solidFill>
                <a:latin typeface="Cambria" pitchFamily="18" charset="0"/>
              </a:rPr>
              <a:t>benefits for all countries</a:t>
            </a:r>
          </a:p>
          <a:p>
            <a:pPr marL="534988" indent="-534988" algn="l">
              <a:buFont typeface="Wingdings" pitchFamily="2" charset="2"/>
              <a:buChar char="Ø"/>
            </a:pPr>
            <a:r>
              <a:rPr lang="en-GB" sz="2400" dirty="0">
                <a:solidFill>
                  <a:schemeClr val="tx2">
                    <a:lumMod val="75000"/>
                  </a:schemeClr>
                </a:solidFill>
                <a:latin typeface="Cambria" pitchFamily="18" charset="0"/>
              </a:rPr>
              <a:t>E</a:t>
            </a:r>
            <a:r>
              <a:rPr lang="en-GB" sz="2400" dirty="0" smtClean="0">
                <a:solidFill>
                  <a:schemeClr val="tx2">
                    <a:lumMod val="75000"/>
                  </a:schemeClr>
                </a:solidFill>
                <a:latin typeface="Cambria" pitchFamily="18" charset="0"/>
              </a:rPr>
              <a:t>quitable </a:t>
            </a:r>
            <a:r>
              <a:rPr lang="en-GB" sz="2400" dirty="0">
                <a:solidFill>
                  <a:schemeClr val="tx2">
                    <a:lumMod val="75000"/>
                  </a:schemeClr>
                </a:solidFill>
                <a:latin typeface="Cambria" pitchFamily="18" charset="0"/>
              </a:rPr>
              <a:t>distribution of tasks; PP involvement - concordant with the project </a:t>
            </a:r>
            <a:r>
              <a:rPr lang="en-GB" sz="2400" dirty="0" smtClean="0">
                <a:solidFill>
                  <a:schemeClr val="tx2">
                    <a:lumMod val="75000"/>
                  </a:schemeClr>
                </a:solidFill>
                <a:latin typeface="Cambria" pitchFamily="18" charset="0"/>
              </a:rPr>
              <a:t>activities</a:t>
            </a:r>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assessment-strategic</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085184"/>
            <a:ext cx="1287587" cy="128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89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marL="285750" lvl="0" indent="-285750" algn="l">
              <a:buFont typeface="Wingdings" panose="05000000000000000000" pitchFamily="2" charset="2"/>
              <a:buChar char="Ø"/>
            </a:pPr>
            <a:endParaRPr lang="en-GB" sz="2400" b="1" dirty="0" smtClean="0">
              <a:solidFill>
                <a:schemeClr val="tx2">
                  <a:lumMod val="75000"/>
                </a:schemeClr>
              </a:solidFill>
              <a:latin typeface="Cambria" panose="02040503050406030204" pitchFamily="18" charset="0"/>
            </a:endParaRPr>
          </a:p>
          <a:p>
            <a:pPr marL="285750" lvl="0" indent="-285750" algn="l">
              <a:buFont typeface="Wingdings" panose="05000000000000000000" pitchFamily="2" charset="2"/>
              <a:buChar char="Ø"/>
            </a:pPr>
            <a:endParaRPr lang="en-GB" sz="2400" b="1" dirty="0">
              <a:solidFill>
                <a:schemeClr val="tx2">
                  <a:lumMod val="75000"/>
                </a:schemeClr>
              </a:solidFill>
              <a:latin typeface="Cambria" panose="02040503050406030204" pitchFamily="18" charset="0"/>
            </a:endParaRPr>
          </a:p>
          <a:p>
            <a:pPr marL="285750" lvl="0" indent="-285750" algn="l">
              <a:buFont typeface="Wingdings" panose="05000000000000000000" pitchFamily="2" charset="2"/>
              <a:buChar char="Ø"/>
            </a:pPr>
            <a:r>
              <a:rPr lang="en-GB" sz="2400" b="1" dirty="0" smtClean="0">
                <a:solidFill>
                  <a:schemeClr val="tx2">
                    <a:lumMod val="75000"/>
                  </a:schemeClr>
                </a:solidFill>
                <a:latin typeface="Cambria" panose="02040503050406030204" pitchFamily="18" charset="0"/>
              </a:rPr>
              <a:t>Real </a:t>
            </a:r>
            <a:r>
              <a:rPr lang="en-GB" sz="2400" b="1" dirty="0">
                <a:solidFill>
                  <a:schemeClr val="tx2">
                    <a:lumMod val="75000"/>
                  </a:schemeClr>
                </a:solidFill>
                <a:latin typeface="Cambria" panose="02040503050406030204" pitchFamily="18" charset="0"/>
              </a:rPr>
              <a:t>transnational character</a:t>
            </a:r>
            <a:r>
              <a:rPr lang="en-GB" sz="2400" dirty="0">
                <a:solidFill>
                  <a:schemeClr val="tx2">
                    <a:lumMod val="75000"/>
                  </a:schemeClr>
                </a:solidFill>
                <a:latin typeface="Cambria" panose="02040503050406030204" pitchFamily="18" charset="0"/>
              </a:rPr>
              <a:t> </a:t>
            </a:r>
          </a:p>
          <a:p>
            <a:pPr marL="285750" lvl="0" indent="-285750" algn="l">
              <a:buFont typeface="Wingdings" panose="05000000000000000000" pitchFamily="2" charset="2"/>
              <a:buChar char="Ø"/>
            </a:pPr>
            <a:r>
              <a:rPr lang="en-US" sz="2400" b="1" dirty="0">
                <a:solidFill>
                  <a:schemeClr val="tx2">
                    <a:lumMod val="75000"/>
                  </a:schemeClr>
                </a:solidFill>
                <a:latin typeface="Cambria" panose="02040503050406030204" pitchFamily="18" charset="0"/>
              </a:rPr>
              <a:t>R</a:t>
            </a:r>
            <a:r>
              <a:rPr lang="ro-RO" sz="2400" b="1" dirty="0">
                <a:solidFill>
                  <a:schemeClr val="tx2">
                    <a:lumMod val="75000"/>
                  </a:schemeClr>
                </a:solidFill>
                <a:latin typeface="Cambria" panose="02040503050406030204" pitchFamily="18" charset="0"/>
              </a:rPr>
              <a:t>esult-oriented approach</a:t>
            </a:r>
            <a:r>
              <a:rPr lang="ro-RO" sz="2400" dirty="0">
                <a:solidFill>
                  <a:schemeClr val="tx2">
                    <a:lumMod val="75000"/>
                  </a:schemeClr>
                </a:solidFill>
                <a:latin typeface="Cambria" panose="02040503050406030204" pitchFamily="18" charset="0"/>
              </a:rPr>
              <a:t> </a:t>
            </a:r>
            <a:endParaRPr lang="en-US" sz="2400" dirty="0">
              <a:solidFill>
                <a:schemeClr val="tx2">
                  <a:lumMod val="75000"/>
                </a:schemeClr>
              </a:solidFill>
              <a:latin typeface="Cambria" panose="02040503050406030204" pitchFamily="18" charset="0"/>
            </a:endParaRPr>
          </a:p>
          <a:p>
            <a:pPr marL="285750" lvl="0" indent="-285750" algn="l">
              <a:buFont typeface="Wingdings" panose="05000000000000000000" pitchFamily="2" charset="2"/>
              <a:buChar char="Ø"/>
            </a:pPr>
            <a:r>
              <a:rPr lang="en-GB" sz="2400" b="1" dirty="0">
                <a:solidFill>
                  <a:schemeClr val="tx2">
                    <a:lumMod val="75000"/>
                  </a:schemeClr>
                </a:solidFill>
                <a:latin typeface="Cambria" panose="02040503050406030204" pitchFamily="18" charset="0"/>
              </a:rPr>
              <a:t>Sustainable development</a:t>
            </a:r>
            <a:endParaRPr lang="ro-RO" sz="2400" dirty="0">
              <a:solidFill>
                <a:schemeClr val="tx2">
                  <a:lumMod val="75000"/>
                </a:schemeClr>
              </a:solidFill>
              <a:latin typeface="Cambria" panose="02040503050406030204" pitchFamily="18" charset="0"/>
            </a:endParaRPr>
          </a:p>
          <a:p>
            <a:pPr marL="285750" lvl="0" indent="-285750" algn="l">
              <a:buFont typeface="Wingdings" panose="05000000000000000000" pitchFamily="2" charset="2"/>
              <a:buChar char="Ø"/>
            </a:pPr>
            <a:r>
              <a:rPr lang="en-GB" sz="2400" b="1" dirty="0">
                <a:solidFill>
                  <a:schemeClr val="tx2">
                    <a:lumMod val="75000"/>
                  </a:schemeClr>
                </a:solidFill>
                <a:latin typeface="Cambria" panose="02040503050406030204" pitchFamily="18" charset="0"/>
              </a:rPr>
              <a:t>Durable and transferrable outputs</a:t>
            </a:r>
            <a:endParaRPr lang="ro-RO" sz="2400" dirty="0">
              <a:solidFill>
                <a:schemeClr val="tx2">
                  <a:lumMod val="75000"/>
                </a:schemeClr>
              </a:solidFill>
              <a:latin typeface="Cambria" panose="02040503050406030204" pitchFamily="18" charset="0"/>
            </a:endParaRPr>
          </a:p>
          <a:p>
            <a:pPr marL="285750" lvl="0" indent="-285750" algn="l">
              <a:buFont typeface="Wingdings" panose="05000000000000000000" pitchFamily="2" charset="2"/>
              <a:buChar char="Ø"/>
            </a:pPr>
            <a:r>
              <a:rPr lang="en-GB" sz="2400" b="1" dirty="0">
                <a:solidFill>
                  <a:schemeClr val="tx2">
                    <a:lumMod val="75000"/>
                  </a:schemeClr>
                </a:solidFill>
                <a:latin typeface="Cambria" panose="02040503050406030204" pitchFamily="18" charset="0"/>
              </a:rPr>
              <a:t>Integrated territorial approach</a:t>
            </a:r>
            <a:r>
              <a:rPr lang="en-GB" sz="2400" dirty="0">
                <a:solidFill>
                  <a:schemeClr val="tx2">
                    <a:lumMod val="75000"/>
                  </a:schemeClr>
                </a:solidFill>
                <a:latin typeface="Cambria" panose="02040503050406030204" pitchFamily="18" charset="0"/>
              </a:rPr>
              <a:t> </a:t>
            </a:r>
          </a:p>
          <a:p>
            <a:pPr marL="285750" lvl="0" indent="-285750" algn="l">
              <a:buFont typeface="Wingdings" panose="05000000000000000000" pitchFamily="2" charset="2"/>
              <a:buChar char="Ø"/>
            </a:pPr>
            <a:r>
              <a:rPr lang="en-GB" sz="2400" b="1" dirty="0">
                <a:solidFill>
                  <a:schemeClr val="tx2">
                    <a:lumMod val="75000"/>
                  </a:schemeClr>
                </a:solidFill>
                <a:latin typeface="Cambria" panose="02040503050406030204" pitchFamily="18" charset="0"/>
              </a:rPr>
              <a:t>Qualitative partnership</a:t>
            </a:r>
            <a:r>
              <a:rPr lang="en-GB" sz="2400" dirty="0">
                <a:solidFill>
                  <a:schemeClr val="tx2">
                    <a:lumMod val="75000"/>
                  </a:schemeClr>
                </a:solidFill>
                <a:latin typeface="Cambria" panose="02040503050406030204" pitchFamily="18" charset="0"/>
              </a:rPr>
              <a:t> </a:t>
            </a:r>
          </a:p>
          <a:p>
            <a:pPr marL="285750" lvl="0" indent="-285750" algn="l">
              <a:buFont typeface="Wingdings" panose="05000000000000000000" pitchFamily="2" charset="2"/>
              <a:buChar char="Ø"/>
            </a:pPr>
            <a:r>
              <a:rPr lang="en-GB" sz="2400" b="1" dirty="0">
                <a:solidFill>
                  <a:schemeClr val="tx2">
                    <a:lumMod val="75000"/>
                  </a:schemeClr>
                </a:solidFill>
                <a:latin typeface="Cambria" panose="02040503050406030204" pitchFamily="18" charset="0"/>
              </a:rPr>
              <a:t>Efficiency in terms of mobilised resources</a:t>
            </a:r>
            <a:endParaRPr lang="ro-RO" sz="2400" b="1" dirty="0">
              <a:solidFill>
                <a:schemeClr val="tx2">
                  <a:lumMod val="75000"/>
                </a:schemeClr>
              </a:solidFill>
              <a:latin typeface="Cambria" panose="02040503050406030204" pitchFamily="18" charset="0"/>
            </a:endParaRPr>
          </a:p>
          <a:p>
            <a:pPr algn="l"/>
            <a:r>
              <a:rPr lang="en-US" sz="2400" dirty="0" smtClean="0">
                <a:solidFill>
                  <a:schemeClr val="tx2">
                    <a:lumMod val="75000"/>
                  </a:schemeClr>
                </a:solidFill>
                <a:latin typeface="Cambria" panose="02040503050406030204" pitchFamily="18" charset="0"/>
              </a:rPr>
              <a:t>				</a:t>
            </a: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a:t>
            </a:r>
          </a:p>
          <a:p>
            <a:pPr algn="l"/>
            <a:r>
              <a:rPr lang="en-US" sz="2400" dirty="0">
                <a:solidFill>
                  <a:schemeClr val="tx2">
                    <a:lumMod val="75000"/>
                  </a:schemeClr>
                </a:solidFill>
                <a:latin typeface="Cambria" panose="02040503050406030204" pitchFamily="18" charset="0"/>
              </a:rPr>
              <a:t>	</a:t>
            </a:r>
            <a:r>
              <a:rPr lang="en-US" sz="2400" dirty="0" smtClean="0">
                <a:solidFill>
                  <a:schemeClr val="tx2">
                    <a:lumMod val="75000"/>
                  </a:schemeClr>
                </a:solidFill>
                <a:latin typeface="Cambria" panose="02040503050406030204" pitchFamily="18" charset="0"/>
              </a:rPr>
              <a:t>		</a:t>
            </a:r>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a:solidFill>
                <a:schemeClr val="tx2">
                  <a:lumMod val="75000"/>
                </a:schemeClr>
              </a:solidFill>
              <a:latin typeface="Cambria" panose="02040503050406030204"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256584"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What are the key principles?</a:t>
            </a:r>
            <a:endParaRPr lang="en-GB" sz="3000" dirty="0">
              <a:solidFill>
                <a:srgbClr val="4F81BD">
                  <a:lumMod val="75000"/>
                </a:srgbClr>
              </a:solidFill>
              <a:latin typeface="Cambria" panose="02040503050406030204"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41259" y="2878660"/>
            <a:ext cx="3294114"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6085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a:solidFill>
                  <a:srgbClr val="4F81BD"/>
                </a:solidFill>
                <a:latin typeface="Cambria" pitchFamily="18" charset="0"/>
              </a:rPr>
              <a:t>5. Is the target group defined and has ownership of the project results</a:t>
            </a:r>
            <a:r>
              <a:rPr lang="en-GB" sz="2600" b="1" dirty="0" smtClean="0">
                <a:solidFill>
                  <a:srgbClr val="4F81BD"/>
                </a:solidFill>
                <a:latin typeface="Cambria" pitchFamily="18" charset="0"/>
              </a:rPr>
              <a:t>?</a:t>
            </a:r>
          </a:p>
          <a:p>
            <a:pPr marL="457200" indent="-457200" algn="l">
              <a:buFont typeface="Wingdings" pitchFamily="2" charset="2"/>
              <a:buChar char="Ø"/>
            </a:pPr>
            <a:endParaRPr lang="en-GB" sz="2600" b="1" dirty="0">
              <a:solidFill>
                <a:srgbClr val="4F81BD"/>
              </a:solidFill>
              <a:latin typeface="Cambria" pitchFamily="18" charset="0"/>
            </a:endParaRPr>
          </a:p>
          <a:p>
            <a:pPr marL="457200" indent="-457200" algn="l">
              <a:buFont typeface="Wingdings" pitchFamily="2" charset="2"/>
              <a:buChar char="Ø"/>
            </a:pPr>
            <a:r>
              <a:rPr lang="en-GB" sz="2400" dirty="0">
                <a:solidFill>
                  <a:schemeClr val="tx2">
                    <a:lumMod val="75000"/>
                  </a:schemeClr>
                </a:solidFill>
                <a:latin typeface="Cambria" pitchFamily="18" charset="0"/>
              </a:rPr>
              <a:t>R</a:t>
            </a:r>
            <a:r>
              <a:rPr lang="en-GB" sz="2400" dirty="0" smtClean="0">
                <a:solidFill>
                  <a:schemeClr val="tx2">
                    <a:lumMod val="75000"/>
                  </a:schemeClr>
                </a:solidFill>
                <a:latin typeface="Cambria" pitchFamily="18" charset="0"/>
              </a:rPr>
              <a:t>elevant </a:t>
            </a:r>
            <a:r>
              <a:rPr lang="en-GB" sz="2400" dirty="0">
                <a:solidFill>
                  <a:schemeClr val="tx2">
                    <a:lumMod val="75000"/>
                  </a:schemeClr>
                </a:solidFill>
                <a:latin typeface="Cambria" pitchFamily="18" charset="0"/>
              </a:rPr>
              <a:t>target groups - clearly identified and listed</a:t>
            </a:r>
          </a:p>
          <a:p>
            <a:pPr marL="457200" indent="-457200" algn="l">
              <a:buFont typeface="Wingdings" pitchFamily="2" charset="2"/>
              <a:buChar char="Ø"/>
            </a:pPr>
            <a:r>
              <a:rPr lang="en-GB" sz="2400" dirty="0">
                <a:solidFill>
                  <a:schemeClr val="tx2">
                    <a:lumMod val="75000"/>
                  </a:schemeClr>
                </a:solidFill>
                <a:latin typeface="Cambria" pitchFamily="18" charset="0"/>
              </a:rPr>
              <a:t>I</a:t>
            </a:r>
            <a:r>
              <a:rPr lang="en-GB" sz="2400" dirty="0" smtClean="0">
                <a:solidFill>
                  <a:schemeClr val="tx2">
                    <a:lumMod val="75000"/>
                  </a:schemeClr>
                </a:solidFill>
                <a:latin typeface="Cambria" pitchFamily="18" charset="0"/>
              </a:rPr>
              <a:t>ntegration </a:t>
            </a:r>
            <a:r>
              <a:rPr lang="en-GB" sz="2400" dirty="0">
                <a:solidFill>
                  <a:schemeClr val="tx2">
                    <a:lumMod val="75000"/>
                  </a:schemeClr>
                </a:solidFill>
                <a:latin typeface="Cambria" pitchFamily="18" charset="0"/>
              </a:rPr>
              <a:t>and use of project outputs </a:t>
            </a:r>
          </a:p>
          <a:p>
            <a:pPr marL="457200" indent="-457200" algn="l">
              <a:buFont typeface="Wingdings" pitchFamily="2" charset="2"/>
              <a:buChar char="Ø"/>
            </a:pPr>
            <a:r>
              <a:rPr lang="en-GB" sz="2400" dirty="0">
                <a:solidFill>
                  <a:schemeClr val="tx2">
                    <a:lumMod val="75000"/>
                  </a:schemeClr>
                </a:solidFill>
                <a:latin typeface="Cambria" pitchFamily="18" charset="0"/>
              </a:rPr>
              <a:t>C</a:t>
            </a:r>
            <a:r>
              <a:rPr lang="en-GB" sz="2400" dirty="0" smtClean="0">
                <a:solidFill>
                  <a:schemeClr val="tx2">
                    <a:lumMod val="75000"/>
                  </a:schemeClr>
                </a:solidFill>
                <a:latin typeface="Cambria" pitchFamily="18" charset="0"/>
              </a:rPr>
              <a:t>oncrete </a:t>
            </a:r>
            <a:r>
              <a:rPr lang="en-GB" sz="2400" dirty="0">
                <a:solidFill>
                  <a:schemeClr val="tx2">
                    <a:lumMod val="75000"/>
                  </a:schemeClr>
                </a:solidFill>
                <a:latin typeface="Cambria" pitchFamily="18" charset="0"/>
              </a:rPr>
              <a:t>measures to ensure durability and transferability of project outputs</a:t>
            </a:r>
          </a:p>
          <a:p>
            <a:pPr marL="457200" indent="-457200" algn="l">
              <a:buFont typeface="Wingdings" pitchFamily="2" charset="2"/>
              <a:buChar char="Ø"/>
            </a:pPr>
            <a:r>
              <a:rPr lang="en-GB" sz="2400" dirty="0">
                <a:solidFill>
                  <a:schemeClr val="tx2">
                    <a:lumMod val="75000"/>
                  </a:schemeClr>
                </a:solidFill>
                <a:latin typeface="Cambria" pitchFamily="18" charset="0"/>
              </a:rPr>
              <a:t>C</a:t>
            </a:r>
            <a:r>
              <a:rPr lang="en-GB" sz="2400" dirty="0" smtClean="0">
                <a:solidFill>
                  <a:schemeClr val="tx2">
                    <a:lumMod val="75000"/>
                  </a:schemeClr>
                </a:solidFill>
                <a:latin typeface="Cambria" pitchFamily="18" charset="0"/>
              </a:rPr>
              <a:t>ontribution </a:t>
            </a:r>
            <a:r>
              <a:rPr lang="en-GB" sz="2400" dirty="0">
                <a:solidFill>
                  <a:schemeClr val="tx2">
                    <a:lumMod val="75000"/>
                  </a:schemeClr>
                </a:solidFill>
                <a:latin typeface="Cambria" pitchFamily="18" charset="0"/>
              </a:rPr>
              <a:t>to the horizontal principles - coherent with the overall territorial needs and with the programme and project objectives</a:t>
            </a:r>
            <a:endParaRPr lang="en-US" sz="2400" dirty="0">
              <a:solidFill>
                <a:schemeClr val="tx2">
                  <a:lumMod val="75000"/>
                </a:schemeClr>
              </a:solidFill>
              <a:latin typeface="Cambria" pitchFamily="18" charset="0"/>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assessment-strategic</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373216"/>
            <a:ext cx="1255862" cy="12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6233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2699792" y="1556792"/>
            <a:ext cx="6120680" cy="5040560"/>
          </a:xfrm>
        </p:spPr>
        <p:txBody>
          <a:bodyPr>
            <a:noAutofit/>
          </a:bodyPr>
          <a:lstStyle/>
          <a:p>
            <a:pPr lvl="0" algn="l"/>
            <a:r>
              <a:rPr lang="en-GB" sz="2400" b="1" dirty="0">
                <a:solidFill>
                  <a:srgbClr val="4F81BD">
                    <a:lumMod val="75000"/>
                  </a:srgbClr>
                </a:solidFill>
                <a:latin typeface="Cambria" pitchFamily="18" charset="0"/>
              </a:rPr>
              <a:t>1. Is the work plan realistic, consistent and coherent?</a:t>
            </a:r>
            <a:endParaRPr lang="en-GB" sz="2400" dirty="0">
              <a:solidFill>
                <a:srgbClr val="4F81BD">
                  <a:lumMod val="75000"/>
                </a:srgbClr>
              </a:solidFill>
              <a:latin typeface="Cambria" pitchFamily="18" charset="0"/>
            </a:endParaRPr>
          </a:p>
          <a:p>
            <a:pPr marL="457200" lvl="0" indent="-457200" algn="l">
              <a:buFont typeface="Wingdings" pitchFamily="2" charset="2"/>
              <a:buChar char="Ø"/>
            </a:pPr>
            <a:r>
              <a:rPr lang="en-GB" sz="2400" dirty="0">
                <a:solidFill>
                  <a:srgbClr val="1F497D">
                    <a:lumMod val="75000"/>
                  </a:srgbClr>
                </a:solidFill>
                <a:latin typeface="Cambria" pitchFamily="18" charset="0"/>
              </a:rPr>
              <a:t>T</a:t>
            </a:r>
            <a:r>
              <a:rPr lang="en-GB" sz="2400" dirty="0" smtClean="0">
                <a:solidFill>
                  <a:srgbClr val="1F497D">
                    <a:lumMod val="75000"/>
                  </a:srgbClr>
                </a:solidFill>
                <a:latin typeface="Cambria" pitchFamily="18" charset="0"/>
              </a:rPr>
              <a:t>imetable </a:t>
            </a:r>
            <a:r>
              <a:rPr lang="en-GB" sz="2400" dirty="0">
                <a:solidFill>
                  <a:srgbClr val="1F497D">
                    <a:lumMod val="75000"/>
                  </a:srgbClr>
                </a:solidFill>
                <a:latin typeface="Cambria" pitchFamily="18" charset="0"/>
              </a:rPr>
              <a:t>– realistic and coherent </a:t>
            </a:r>
          </a:p>
          <a:p>
            <a:pPr marL="457200" lvl="0" indent="-457200" algn="l">
              <a:buFont typeface="Wingdings" pitchFamily="2" charset="2"/>
              <a:buChar char="Ø"/>
            </a:pPr>
            <a:r>
              <a:rPr lang="en-GB" sz="2400" dirty="0">
                <a:solidFill>
                  <a:srgbClr val="1F497D">
                    <a:lumMod val="75000"/>
                  </a:srgbClr>
                </a:solidFill>
                <a:latin typeface="Cambria" pitchFamily="18" charset="0"/>
              </a:rPr>
              <a:t>C</a:t>
            </a:r>
            <a:r>
              <a:rPr lang="en-GB" sz="2400" dirty="0" smtClean="0">
                <a:solidFill>
                  <a:srgbClr val="1F497D">
                    <a:lumMod val="75000"/>
                  </a:srgbClr>
                </a:solidFill>
                <a:latin typeface="Cambria" pitchFamily="18" charset="0"/>
              </a:rPr>
              <a:t>lear </a:t>
            </a:r>
            <a:r>
              <a:rPr lang="en-GB" sz="2400" dirty="0">
                <a:solidFill>
                  <a:srgbClr val="1F497D">
                    <a:lumMod val="75000"/>
                  </a:srgbClr>
                </a:solidFill>
                <a:latin typeface="Cambria" pitchFamily="18" charset="0"/>
              </a:rPr>
              <a:t>link between the activities/ outputs and methodology</a:t>
            </a:r>
          </a:p>
          <a:p>
            <a:pPr marL="457200" lvl="0" indent="-457200" algn="l">
              <a:buFont typeface="Wingdings" pitchFamily="2" charset="2"/>
              <a:buChar char="Ø"/>
            </a:pPr>
            <a:r>
              <a:rPr lang="en-GB" sz="2400" dirty="0">
                <a:solidFill>
                  <a:srgbClr val="1F497D">
                    <a:lumMod val="75000"/>
                  </a:srgbClr>
                </a:solidFill>
                <a:latin typeface="Cambria" pitchFamily="18" charset="0"/>
              </a:rPr>
              <a:t>A</a:t>
            </a:r>
            <a:r>
              <a:rPr lang="en-GB" sz="2400" dirty="0" smtClean="0">
                <a:solidFill>
                  <a:srgbClr val="1F497D">
                    <a:lumMod val="75000"/>
                  </a:srgbClr>
                </a:solidFill>
                <a:latin typeface="Cambria" pitchFamily="18" charset="0"/>
              </a:rPr>
              <a:t>ctivities </a:t>
            </a:r>
            <a:r>
              <a:rPr lang="en-GB" sz="2400" dirty="0">
                <a:solidFill>
                  <a:srgbClr val="1F497D">
                    <a:lumMod val="75000"/>
                  </a:srgbClr>
                </a:solidFill>
                <a:latin typeface="Cambria" pitchFamily="18" charset="0"/>
              </a:rPr>
              <a:t>and outputs – achievable</a:t>
            </a:r>
          </a:p>
          <a:p>
            <a:pPr marL="457200" lvl="0" indent="-457200" algn="l">
              <a:buFont typeface="Wingdings" pitchFamily="2" charset="2"/>
              <a:buChar char="Ø"/>
            </a:pPr>
            <a:r>
              <a:rPr lang="en-GB" sz="2400" dirty="0">
                <a:solidFill>
                  <a:srgbClr val="1F497D">
                    <a:lumMod val="75000"/>
                  </a:srgbClr>
                </a:solidFill>
                <a:latin typeface="Cambria" pitchFamily="18" charset="0"/>
              </a:rPr>
              <a:t>A</a:t>
            </a:r>
            <a:r>
              <a:rPr lang="en-GB" sz="2400" dirty="0" smtClean="0">
                <a:solidFill>
                  <a:srgbClr val="1F497D">
                    <a:lumMod val="75000"/>
                  </a:srgbClr>
                </a:solidFill>
                <a:latin typeface="Cambria" pitchFamily="18" charset="0"/>
              </a:rPr>
              <a:t>ctivities </a:t>
            </a:r>
            <a:r>
              <a:rPr lang="en-GB" sz="2400" dirty="0">
                <a:solidFill>
                  <a:srgbClr val="1F497D">
                    <a:lumMod val="75000"/>
                  </a:srgbClr>
                </a:solidFill>
                <a:latin typeface="Cambria" pitchFamily="18" charset="0"/>
              </a:rPr>
              <a:t>- comprehensively and clearly described</a:t>
            </a:r>
          </a:p>
          <a:p>
            <a:pPr marL="457200" lvl="0" indent="-457200" algn="l">
              <a:buFont typeface="Wingdings" pitchFamily="2" charset="2"/>
              <a:buChar char="Ø"/>
            </a:pPr>
            <a:r>
              <a:rPr lang="en-GB" sz="2400" dirty="0">
                <a:solidFill>
                  <a:srgbClr val="1F497D">
                    <a:lumMod val="75000"/>
                  </a:srgbClr>
                </a:solidFill>
                <a:latin typeface="Cambria" pitchFamily="18" charset="0"/>
              </a:rPr>
              <a:t>W</a:t>
            </a:r>
            <a:r>
              <a:rPr lang="en-GB" sz="2400" dirty="0" smtClean="0">
                <a:solidFill>
                  <a:srgbClr val="1F497D">
                    <a:lumMod val="75000"/>
                  </a:srgbClr>
                </a:solidFill>
                <a:latin typeface="Cambria" pitchFamily="18" charset="0"/>
              </a:rPr>
              <a:t>ork </a:t>
            </a:r>
            <a:r>
              <a:rPr lang="en-GB" sz="2400" dirty="0">
                <a:solidFill>
                  <a:srgbClr val="1F497D">
                    <a:lumMod val="75000"/>
                  </a:srgbClr>
                </a:solidFill>
                <a:latin typeface="Cambria" pitchFamily="18" charset="0"/>
              </a:rPr>
              <a:t>plan – clear</a:t>
            </a:r>
          </a:p>
          <a:p>
            <a:pPr marL="457200" lvl="0" indent="-457200" algn="l">
              <a:buFont typeface="Wingdings" pitchFamily="2" charset="2"/>
              <a:buChar char="Ø"/>
            </a:pPr>
            <a:r>
              <a:rPr lang="en-GB" sz="2400" dirty="0">
                <a:solidFill>
                  <a:srgbClr val="1F497D">
                    <a:lumMod val="75000"/>
                  </a:srgbClr>
                </a:solidFill>
                <a:latin typeface="Cambria" pitchFamily="18" charset="0"/>
              </a:rPr>
              <a:t>P</a:t>
            </a:r>
            <a:r>
              <a:rPr lang="en-GB" sz="2400" dirty="0" smtClean="0">
                <a:solidFill>
                  <a:srgbClr val="1F497D">
                    <a:lumMod val="75000"/>
                  </a:srgbClr>
                </a:solidFill>
                <a:latin typeface="Cambria" pitchFamily="18" charset="0"/>
              </a:rPr>
              <a:t>roject </a:t>
            </a:r>
            <a:r>
              <a:rPr lang="en-GB" sz="2400" dirty="0">
                <a:solidFill>
                  <a:srgbClr val="1F497D">
                    <a:lumMod val="75000"/>
                  </a:srgbClr>
                </a:solidFill>
                <a:latin typeface="Cambria" pitchFamily="18" charset="0"/>
              </a:rPr>
              <a:t>- ready to start the implementation</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assessment-operational</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1538536" cy="1538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5847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r>
              <a:rPr lang="en-GB" sz="2600" b="1" dirty="0">
                <a:solidFill>
                  <a:srgbClr val="4F81BD"/>
                </a:solidFill>
                <a:latin typeface="Cambria" pitchFamily="18" charset="0"/>
              </a:rPr>
              <a:t>2. To what extent are management structures and procedures in line with the project size, duration and needs</a:t>
            </a:r>
            <a:r>
              <a:rPr lang="en-GB" sz="2600" b="1" dirty="0" smtClean="0">
                <a:solidFill>
                  <a:srgbClr val="4F81BD"/>
                </a:solidFill>
                <a:latin typeface="Cambria" pitchFamily="18" charset="0"/>
              </a:rPr>
              <a:t>?</a:t>
            </a:r>
          </a:p>
          <a:p>
            <a:pPr algn="l"/>
            <a:endParaRPr lang="en-GB" sz="2600" b="1" dirty="0">
              <a:solidFill>
                <a:srgbClr val="4F81BD"/>
              </a:solidFill>
              <a:latin typeface="Cambria" pitchFamily="18" charset="0"/>
            </a:endParaRPr>
          </a:p>
          <a:p>
            <a:pPr marL="342900" lvl="0" indent="-342900" algn="l">
              <a:buFont typeface="Wingdings" pitchFamily="2" charset="2"/>
              <a:buChar char="Ø"/>
            </a:pPr>
            <a:r>
              <a:rPr lang="en-US" sz="2400" dirty="0">
                <a:solidFill>
                  <a:schemeClr val="tx2">
                    <a:lumMod val="75000"/>
                  </a:schemeClr>
                </a:solidFill>
                <a:latin typeface="Cambria" pitchFamily="18" charset="0"/>
              </a:rPr>
              <a:t>C</a:t>
            </a:r>
            <a:r>
              <a:rPr lang="en-US" sz="2400" dirty="0" smtClean="0">
                <a:solidFill>
                  <a:schemeClr val="tx2">
                    <a:lumMod val="75000"/>
                  </a:schemeClr>
                </a:solidFill>
                <a:latin typeface="Cambria" pitchFamily="18" charset="0"/>
              </a:rPr>
              <a:t>lear </a:t>
            </a:r>
            <a:r>
              <a:rPr lang="en-US" sz="2400" dirty="0">
                <a:solidFill>
                  <a:schemeClr val="tx2">
                    <a:lumMod val="75000"/>
                  </a:schemeClr>
                </a:solidFill>
                <a:latin typeface="Cambria" pitchFamily="18" charset="0"/>
              </a:rPr>
              <a:t>governance of the project </a:t>
            </a:r>
          </a:p>
          <a:p>
            <a:pPr lvl="0" algn="l"/>
            <a:endParaRPr lang="en-US" sz="2400" dirty="0">
              <a:solidFill>
                <a:schemeClr val="tx2">
                  <a:lumMod val="75000"/>
                </a:schemeClr>
              </a:solidFill>
              <a:latin typeface="Cambria" pitchFamily="18" charset="0"/>
            </a:endParaRPr>
          </a:p>
          <a:p>
            <a:pPr marL="342900" lvl="0" indent="-342900" algn="l">
              <a:buFont typeface="Wingdings" pitchFamily="2" charset="2"/>
              <a:buChar char="Ø"/>
            </a:pPr>
            <a:r>
              <a:rPr lang="en-US" sz="2400" dirty="0">
                <a:solidFill>
                  <a:schemeClr val="tx2">
                    <a:lumMod val="75000"/>
                  </a:schemeClr>
                </a:solidFill>
                <a:latin typeface="Cambria" pitchFamily="18" charset="0"/>
              </a:rPr>
              <a:t>E</a:t>
            </a:r>
            <a:r>
              <a:rPr lang="en-US" sz="2400" dirty="0" smtClean="0">
                <a:solidFill>
                  <a:schemeClr val="tx2">
                    <a:lumMod val="75000"/>
                  </a:schemeClr>
                </a:solidFill>
                <a:latin typeface="Cambria" pitchFamily="18" charset="0"/>
              </a:rPr>
              <a:t>ffective </a:t>
            </a:r>
            <a:r>
              <a:rPr lang="en-US" sz="2400" dirty="0">
                <a:solidFill>
                  <a:schemeClr val="tx2">
                    <a:lumMod val="75000"/>
                  </a:schemeClr>
                </a:solidFill>
                <a:latin typeface="Cambria" pitchFamily="18" charset="0"/>
              </a:rPr>
              <a:t>know-how transfer inside the partnership</a:t>
            </a:r>
          </a:p>
          <a:p>
            <a:pPr marL="342900" indent="-342900" algn="l">
              <a:buFont typeface="Wingdings" pitchFamily="2" charset="2"/>
              <a:buChar char="Ø"/>
            </a:pPr>
            <a:r>
              <a:rPr lang="en-US" sz="2400" dirty="0">
                <a:solidFill>
                  <a:schemeClr val="tx2">
                    <a:lumMod val="75000"/>
                  </a:schemeClr>
                </a:solidFill>
                <a:latin typeface="Cambria" pitchFamily="18" charset="0"/>
              </a:rPr>
              <a:t>Quality management structure and adequate procedures</a:t>
            </a:r>
          </a:p>
          <a:p>
            <a:pPr marL="342900" lvl="0" indent="-342900" algn="l">
              <a:buFont typeface="Wingdings" pitchFamily="2" charset="2"/>
              <a:buChar char="Ø"/>
            </a:pPr>
            <a:r>
              <a:rPr lang="en-US" sz="2400" dirty="0">
                <a:solidFill>
                  <a:schemeClr val="tx2">
                    <a:lumMod val="75000"/>
                  </a:schemeClr>
                </a:solidFill>
                <a:latin typeface="Cambria" pitchFamily="18" charset="0"/>
              </a:rPr>
              <a:t>LA - experience in implementing/ coordinating EU projects (esp. ETC) and institutional capacity to manage the project</a:t>
            </a: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assessment-operational</a:t>
            </a:r>
            <a:endParaRPr lang="en-GB" sz="3000" dirty="0">
              <a:solidFill>
                <a:srgbClr val="4F81BD">
                  <a:lumMod val="75000"/>
                </a:srgbClr>
              </a:solidFill>
              <a:latin typeface="Cambria" panose="020405030504060302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636912"/>
            <a:ext cx="1464611" cy="146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4125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2483768" y="1556792"/>
            <a:ext cx="6336704" cy="1800200"/>
          </a:xfrm>
        </p:spPr>
        <p:txBody>
          <a:bodyPr>
            <a:noAutofit/>
          </a:bodyPr>
          <a:lstStyle/>
          <a:p>
            <a:pPr algn="l"/>
            <a:r>
              <a:rPr lang="en-GB" sz="2600" b="1" dirty="0">
                <a:solidFill>
                  <a:srgbClr val="4F81BD"/>
                </a:solidFill>
                <a:latin typeface="Cambria" pitchFamily="18" charset="0"/>
              </a:rPr>
              <a:t>3. To what extent are communication activities appropriate and forceful to reach the relevant target groups and stakeholders?</a:t>
            </a:r>
            <a:endParaRPr lang="en-GB" sz="2600" dirty="0">
              <a:solidFill>
                <a:srgbClr val="4F81BD"/>
              </a:solidFill>
              <a:latin typeface="Cambria" pitchFamily="18" charset="0"/>
            </a:endParaRPr>
          </a:p>
          <a:p>
            <a:pPr lvl="0" algn="l"/>
            <a:endParaRPr lang="en-GB" sz="2000" i="1" dirty="0">
              <a:solidFill>
                <a:schemeClr val="tx2">
                  <a:lumMod val="75000"/>
                </a:schemeClr>
              </a:solidFill>
              <a:latin typeface="Cambria"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assessment-operational</a:t>
            </a:r>
            <a:endParaRPr lang="en-GB" sz="3000" dirty="0">
              <a:solidFill>
                <a:srgbClr val="4F81BD">
                  <a:lumMod val="75000"/>
                </a:srgbClr>
              </a:solidFill>
              <a:latin typeface="Cambria" panose="02040503050406030204" pitchFamily="18" charset="0"/>
            </a:endParaRPr>
          </a:p>
        </p:txBody>
      </p:sp>
      <p:sp>
        <p:nvSpPr>
          <p:cNvPr id="4" name="Alcím 2"/>
          <p:cNvSpPr txBox="1">
            <a:spLocks/>
          </p:cNvSpPr>
          <p:nvPr/>
        </p:nvSpPr>
        <p:spPr>
          <a:xfrm>
            <a:off x="539552" y="3356992"/>
            <a:ext cx="8352928" cy="3384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l">
              <a:buFont typeface="Wingdings" pitchFamily="2" charset="2"/>
              <a:buChar char="Ø"/>
            </a:pPr>
            <a:r>
              <a:rPr lang="en-US" sz="2400" dirty="0">
                <a:solidFill>
                  <a:schemeClr val="tx2">
                    <a:lumMod val="75000"/>
                  </a:schemeClr>
                </a:solidFill>
                <a:latin typeface="Cambria" pitchFamily="18" charset="0"/>
              </a:rPr>
              <a:t>C</a:t>
            </a:r>
            <a:r>
              <a:rPr lang="en-US" sz="2400" dirty="0" smtClean="0">
                <a:solidFill>
                  <a:schemeClr val="tx2">
                    <a:lumMod val="75000"/>
                  </a:schemeClr>
                </a:solidFill>
                <a:latin typeface="Cambria" pitchFamily="18" charset="0"/>
              </a:rPr>
              <a:t>ommunication </a:t>
            </a:r>
            <a:r>
              <a:rPr lang="en-US" sz="2400" dirty="0">
                <a:solidFill>
                  <a:schemeClr val="tx2">
                    <a:lumMod val="75000"/>
                  </a:schemeClr>
                </a:solidFill>
                <a:latin typeface="Cambria" pitchFamily="18" charset="0"/>
              </a:rPr>
              <a:t>objectives - coherent with the project specific objectives</a:t>
            </a:r>
          </a:p>
          <a:p>
            <a:pPr marL="342900" indent="-342900" algn="l">
              <a:buFont typeface="Wingdings" pitchFamily="2" charset="2"/>
              <a:buChar char="Ø"/>
            </a:pPr>
            <a:r>
              <a:rPr lang="en-US" sz="2400" dirty="0">
                <a:solidFill>
                  <a:schemeClr val="tx2">
                    <a:lumMod val="75000"/>
                  </a:schemeClr>
                </a:solidFill>
                <a:latin typeface="Cambria" pitchFamily="18" charset="0"/>
              </a:rPr>
              <a:t>A</a:t>
            </a:r>
            <a:r>
              <a:rPr lang="en-US" sz="2400" dirty="0" smtClean="0">
                <a:solidFill>
                  <a:schemeClr val="tx2">
                    <a:lumMod val="75000"/>
                  </a:schemeClr>
                </a:solidFill>
                <a:latin typeface="Cambria" pitchFamily="18" charset="0"/>
              </a:rPr>
              <a:t>dequate </a:t>
            </a:r>
            <a:r>
              <a:rPr lang="en-US" sz="2400" dirty="0">
                <a:solidFill>
                  <a:schemeClr val="tx2">
                    <a:lumMod val="75000"/>
                  </a:schemeClr>
                </a:solidFill>
                <a:latin typeface="Cambria" pitchFamily="18" charset="0"/>
              </a:rPr>
              <a:t>methods, means and channels to reach the target groups</a:t>
            </a:r>
          </a:p>
          <a:p>
            <a:pPr marL="342900" lvl="0" indent="-342900" algn="l">
              <a:buFont typeface="Wingdings" pitchFamily="2" charset="2"/>
              <a:buChar char="Ø"/>
            </a:pPr>
            <a:r>
              <a:rPr lang="en-US" sz="2400" dirty="0">
                <a:solidFill>
                  <a:schemeClr val="tx2">
                    <a:lumMod val="75000"/>
                  </a:schemeClr>
                </a:solidFill>
                <a:latin typeface="Cambria" pitchFamily="18" charset="0"/>
              </a:rPr>
              <a:t>C</a:t>
            </a:r>
            <a:r>
              <a:rPr lang="en-US" sz="2400" dirty="0" smtClean="0">
                <a:solidFill>
                  <a:schemeClr val="tx2">
                    <a:lumMod val="75000"/>
                  </a:schemeClr>
                </a:solidFill>
                <a:latin typeface="Cambria" pitchFamily="18" charset="0"/>
              </a:rPr>
              <a:t>ommunication </a:t>
            </a:r>
            <a:r>
              <a:rPr lang="en-US" sz="2400" dirty="0">
                <a:solidFill>
                  <a:schemeClr val="tx2">
                    <a:lumMod val="75000"/>
                  </a:schemeClr>
                </a:solidFill>
                <a:latin typeface="Cambria" pitchFamily="18" charset="0"/>
              </a:rPr>
              <a:t>activities - consistent with the project deliverables and the specificities of the addressed target group</a:t>
            </a:r>
            <a:endParaRPr lang="en-GB" sz="2400" dirty="0">
              <a:solidFill>
                <a:schemeClr val="tx2">
                  <a:lumMod val="75000"/>
                </a:schemeClr>
              </a:solidFill>
              <a:latin typeface="Cambria" pitchFamily="18" charset="0"/>
            </a:endParaRPr>
          </a:p>
          <a:p>
            <a:pPr algn="l"/>
            <a:endParaRPr lang="en-GB" sz="2000" i="1" dirty="0" smtClean="0">
              <a:solidFill>
                <a:schemeClr val="tx2">
                  <a:lumMod val="75000"/>
                </a:schemeClr>
              </a:solidFill>
              <a:latin typeface="Cambria" pitchFamily="18" charset="0"/>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98" y="1700808"/>
            <a:ext cx="1641724" cy="1286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7294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4752528"/>
          </a:xfrm>
        </p:spPr>
        <p:txBody>
          <a:bodyPr>
            <a:noAutofit/>
          </a:bodyPr>
          <a:lstStyle/>
          <a:p>
            <a:pPr algn="l"/>
            <a:r>
              <a:rPr lang="en-GB" sz="2600" b="1" dirty="0">
                <a:solidFill>
                  <a:srgbClr val="4F81BD"/>
                </a:solidFill>
                <a:latin typeface="Cambria" pitchFamily="18" charset="0"/>
              </a:rPr>
              <a:t>4. Does the project budget demonstrate value for money?</a:t>
            </a:r>
            <a:endParaRPr lang="en-GB" sz="2600" dirty="0">
              <a:solidFill>
                <a:srgbClr val="4F81BD"/>
              </a:solidFill>
              <a:latin typeface="Cambria" pitchFamily="18" charset="0"/>
            </a:endParaRPr>
          </a:p>
          <a:p>
            <a:pPr marL="342900" lvl="0" indent="-342900" algn="l">
              <a:buFont typeface="Wingdings" pitchFamily="2" charset="2"/>
              <a:buChar char="Ø"/>
            </a:pPr>
            <a:r>
              <a:rPr lang="en-US" sz="2400" dirty="0">
                <a:solidFill>
                  <a:schemeClr val="tx2">
                    <a:lumMod val="75000"/>
                  </a:schemeClr>
                </a:solidFill>
                <a:latin typeface="Cambria" pitchFamily="18" charset="0"/>
              </a:rPr>
              <a:t>Activity/ WP/ BL budget - consistent with the planned actions, involved PPs and duration of activity</a:t>
            </a:r>
          </a:p>
          <a:p>
            <a:pPr marL="342900" indent="-342900" algn="l">
              <a:buFont typeface="Wingdings" pitchFamily="2" charset="2"/>
              <a:buChar char="Ø"/>
            </a:pPr>
            <a:r>
              <a:rPr lang="en-US" sz="2400" dirty="0">
                <a:solidFill>
                  <a:schemeClr val="tx2">
                    <a:lumMod val="75000"/>
                  </a:schemeClr>
                </a:solidFill>
                <a:latin typeface="Cambria" pitchFamily="18" charset="0"/>
              </a:rPr>
              <a:t>Spending forecast - coherent with the sequence of activities/ duration</a:t>
            </a:r>
            <a:endParaRPr lang="en-GB" sz="2400" dirty="0">
              <a:solidFill>
                <a:schemeClr val="tx2">
                  <a:lumMod val="75000"/>
                </a:schemeClr>
              </a:solidFill>
              <a:latin typeface="Cambria" pitchFamily="18" charset="0"/>
            </a:endParaRPr>
          </a:p>
          <a:p>
            <a:pPr marL="342900" lvl="0" indent="-342900" algn="l">
              <a:buFont typeface="Wingdings" pitchFamily="2" charset="2"/>
              <a:buChar char="Ø"/>
            </a:pPr>
            <a:r>
              <a:rPr lang="en-US" sz="2400" dirty="0">
                <a:solidFill>
                  <a:schemeClr val="tx2">
                    <a:lumMod val="75000"/>
                  </a:schemeClr>
                </a:solidFill>
                <a:latin typeface="Cambria" pitchFamily="18" charset="0"/>
              </a:rPr>
              <a:t>WP1 &amp; WP2 budget - justified by the planned activities and involved PPs</a:t>
            </a:r>
          </a:p>
          <a:p>
            <a:pPr marL="342900" indent="-342900" algn="l">
              <a:buFont typeface="Wingdings" pitchFamily="2" charset="2"/>
              <a:buChar char="Ø"/>
            </a:pPr>
            <a:r>
              <a:rPr lang="en-US" sz="2400" dirty="0">
                <a:solidFill>
                  <a:schemeClr val="tx2">
                    <a:lumMod val="75000"/>
                  </a:schemeClr>
                </a:solidFill>
                <a:latin typeface="Cambria" pitchFamily="18" charset="0"/>
              </a:rPr>
              <a:t>EE and equipment budget - justified and</a:t>
            </a:r>
          </a:p>
          <a:p>
            <a:pPr algn="l"/>
            <a:r>
              <a:rPr lang="en-US" sz="2400" dirty="0">
                <a:solidFill>
                  <a:schemeClr val="tx2">
                    <a:lumMod val="75000"/>
                  </a:schemeClr>
                </a:solidFill>
                <a:latin typeface="Cambria" pitchFamily="18" charset="0"/>
              </a:rPr>
              <a:t> </a:t>
            </a:r>
            <a:r>
              <a:rPr lang="en-US" sz="2400" dirty="0" smtClean="0">
                <a:solidFill>
                  <a:schemeClr val="tx2">
                    <a:lumMod val="75000"/>
                  </a:schemeClr>
                </a:solidFill>
                <a:latin typeface="Cambria" pitchFamily="18" charset="0"/>
              </a:rPr>
              <a:t>    realistic </a:t>
            </a:r>
            <a:r>
              <a:rPr lang="en-US" sz="2400" dirty="0">
                <a:solidFill>
                  <a:schemeClr val="tx2">
                    <a:lumMod val="75000"/>
                  </a:schemeClr>
                </a:solidFill>
                <a:latin typeface="Cambria" pitchFamily="18" charset="0"/>
              </a:rPr>
              <a:t>for planned activities</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Quality assessment-operational</a:t>
            </a:r>
            <a:endParaRPr lang="en-GB" sz="3000" dirty="0">
              <a:solidFill>
                <a:srgbClr val="4F81BD">
                  <a:lumMod val="75000"/>
                </a:srgbClr>
              </a:solidFill>
              <a:latin typeface="Cambria" panose="02040503050406030204" pitchFamily="18"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653136"/>
            <a:ext cx="1503611" cy="150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3922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4752528"/>
          </a:xfrm>
        </p:spPr>
        <p:txBody>
          <a:bodyPr>
            <a:noAutofit/>
          </a:bodyPr>
          <a:lstStyle/>
          <a:p>
            <a:r>
              <a:rPr lang="en-US" sz="2400" dirty="0" smtClean="0">
                <a:solidFill>
                  <a:schemeClr val="tx2">
                    <a:lumMod val="75000"/>
                  </a:schemeClr>
                </a:solidFill>
                <a:latin typeface="Cambria" panose="02040503050406030204" pitchFamily="18" charset="0"/>
              </a:rPr>
              <a:t>What </a:t>
            </a:r>
            <a:r>
              <a:rPr lang="en-US" sz="2400" dirty="0">
                <a:solidFill>
                  <a:schemeClr val="tx2">
                    <a:lumMod val="75000"/>
                  </a:schemeClr>
                </a:solidFill>
                <a:latin typeface="Cambria" panose="02040503050406030204" pitchFamily="18" charset="0"/>
              </a:rPr>
              <a:t>to consider when applying?</a:t>
            </a: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To remember!</a:t>
            </a:r>
            <a:endParaRPr lang="en-GB" sz="3000" dirty="0">
              <a:solidFill>
                <a:srgbClr val="4F81BD">
                  <a:lumMod val="75000"/>
                </a:srgbClr>
              </a:solidFill>
              <a:latin typeface="Cambria" panose="02040503050406030204" pitchFamily="18" charset="0"/>
            </a:endParaRPr>
          </a:p>
        </p:txBody>
      </p:sp>
      <p:sp>
        <p:nvSpPr>
          <p:cNvPr id="4" name="Oval 3"/>
          <p:cNvSpPr/>
          <p:nvPr/>
        </p:nvSpPr>
        <p:spPr>
          <a:xfrm>
            <a:off x="658082" y="3140968"/>
            <a:ext cx="2304256" cy="1643902"/>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1F497D">
                    <a:lumMod val="75000"/>
                  </a:srgbClr>
                </a:solidFill>
                <a:latin typeface="Cambria" panose="02040503050406030204" pitchFamily="18" charset="0"/>
              </a:rPr>
              <a:t>Transnational dimension and territorial relevance</a:t>
            </a:r>
            <a:endParaRPr lang="hu-HU" sz="1600" dirty="0">
              <a:solidFill>
                <a:srgbClr val="1F497D">
                  <a:lumMod val="75000"/>
                </a:srgbClr>
              </a:solidFill>
              <a:latin typeface="Cambria" panose="02040503050406030204" pitchFamily="18" charset="0"/>
            </a:endParaRPr>
          </a:p>
        </p:txBody>
      </p:sp>
      <p:sp>
        <p:nvSpPr>
          <p:cNvPr id="5" name="Oval 4"/>
          <p:cNvSpPr/>
          <p:nvPr/>
        </p:nvSpPr>
        <p:spPr>
          <a:xfrm>
            <a:off x="3262629" y="2230975"/>
            <a:ext cx="2317483" cy="1542293"/>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Coherence of the intervention logic</a:t>
            </a:r>
            <a:endParaRPr lang="hu-HU" dirty="0">
              <a:solidFill>
                <a:srgbClr val="1F497D">
                  <a:lumMod val="75000"/>
                </a:srgbClr>
              </a:solidFill>
              <a:latin typeface="Cambria" panose="02040503050406030204" pitchFamily="18" charset="0"/>
            </a:endParaRPr>
          </a:p>
        </p:txBody>
      </p:sp>
      <p:sp>
        <p:nvSpPr>
          <p:cNvPr id="6" name="Oval 5"/>
          <p:cNvSpPr/>
          <p:nvPr/>
        </p:nvSpPr>
        <p:spPr>
          <a:xfrm>
            <a:off x="6084168" y="2943876"/>
            <a:ext cx="2203512" cy="142122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Project contribution to EUSDR</a:t>
            </a:r>
            <a:endParaRPr lang="hu-HU" dirty="0">
              <a:solidFill>
                <a:srgbClr val="1F497D">
                  <a:lumMod val="75000"/>
                </a:srgbClr>
              </a:solidFill>
              <a:latin typeface="Cambria" panose="02040503050406030204" pitchFamily="18" charset="0"/>
            </a:endParaRPr>
          </a:p>
        </p:txBody>
      </p:sp>
      <p:sp>
        <p:nvSpPr>
          <p:cNvPr id="9" name="Oval 8"/>
          <p:cNvSpPr/>
          <p:nvPr/>
        </p:nvSpPr>
        <p:spPr>
          <a:xfrm>
            <a:off x="2339752" y="4581128"/>
            <a:ext cx="2304256" cy="151216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Durability and transferability of outputs</a:t>
            </a:r>
            <a:endParaRPr lang="hu-HU" dirty="0">
              <a:solidFill>
                <a:srgbClr val="1F497D">
                  <a:lumMod val="75000"/>
                </a:srgbClr>
              </a:solidFill>
              <a:latin typeface="Cambria" panose="02040503050406030204" pitchFamily="18" charset="0"/>
            </a:endParaRPr>
          </a:p>
        </p:txBody>
      </p:sp>
      <p:sp>
        <p:nvSpPr>
          <p:cNvPr id="10" name="Oval 9"/>
          <p:cNvSpPr/>
          <p:nvPr/>
        </p:nvSpPr>
        <p:spPr>
          <a:xfrm>
            <a:off x="4932040" y="4509120"/>
            <a:ext cx="2232248" cy="1512168"/>
          </a:xfrm>
          <a:prstGeom prst="ellipse">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1F497D">
                    <a:lumMod val="75000"/>
                  </a:srgbClr>
                </a:solidFill>
                <a:latin typeface="Cambria" panose="02040503050406030204" pitchFamily="18" charset="0"/>
              </a:rPr>
              <a:t>Composition of the partnership</a:t>
            </a:r>
            <a:endParaRPr lang="hu-HU" dirty="0">
              <a:solidFill>
                <a:srgbClr val="1F497D">
                  <a:lumMod val="75000"/>
                </a:srgbClr>
              </a:solidFill>
              <a:latin typeface="Cambria" panose="02040503050406030204" pitchFamily="18" charset="0"/>
            </a:endParaRPr>
          </a:p>
        </p:txBody>
      </p:sp>
    </p:spTree>
    <p:extLst>
      <p:ext uri="{BB962C8B-B14F-4D97-AF65-F5344CB8AC3E}">
        <p14:creationId xmlns:p14="http://schemas.microsoft.com/office/powerpoint/2010/main" val="12127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4752528"/>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rgbClr val="4F81BD">
                    <a:lumMod val="75000"/>
                  </a:srgbClr>
                </a:solidFill>
                <a:latin typeface="Cambria" panose="02040503050406030204" pitchFamily="18" charset="0"/>
              </a:rPr>
              <a:t>Need help?</a:t>
            </a:r>
            <a:endParaRPr lang="en-GB" sz="3000" dirty="0">
              <a:solidFill>
                <a:srgbClr val="4F81BD">
                  <a:lumMod val="75000"/>
                </a:srgbClr>
              </a:solidFill>
              <a:latin typeface="Cambria" panose="02040503050406030204" pitchFamily="18" charset="0"/>
            </a:endParaRPr>
          </a:p>
        </p:txBody>
      </p:sp>
      <p:pic>
        <p:nvPicPr>
          <p:cNvPr id="2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4474" y="1484784"/>
            <a:ext cx="6400946" cy="466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p:nvPr/>
        </p:nvSpPr>
        <p:spPr>
          <a:xfrm>
            <a:off x="4838503" y="3236744"/>
            <a:ext cx="309934" cy="238881"/>
          </a:xfrm>
          <a:prstGeom prst="ellipse">
            <a:avLst/>
          </a:prstGeom>
          <a:solidFill>
            <a:srgbClr val="00B0F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GB" sz="1050" b="1" dirty="0" smtClean="0">
                <a:solidFill>
                  <a:srgbClr val="17365D"/>
                </a:solidFill>
                <a:latin typeface="Cambria"/>
                <a:ea typeface="Calibri"/>
                <a:cs typeface="Times New Roman"/>
              </a:rPr>
              <a:t>  </a:t>
            </a:r>
            <a:endParaRPr lang="hu-HU" sz="1050" dirty="0">
              <a:solidFill>
                <a:prstClr val="black"/>
              </a:solidFill>
              <a:ea typeface="Calibri"/>
              <a:cs typeface="Times New Roman"/>
            </a:endParaRPr>
          </a:p>
        </p:txBody>
      </p:sp>
      <p:sp>
        <p:nvSpPr>
          <p:cNvPr id="31" name="Oval 30"/>
          <p:cNvSpPr/>
          <p:nvPr/>
        </p:nvSpPr>
        <p:spPr>
          <a:xfrm>
            <a:off x="2915816" y="2754974"/>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2" name="Oval 31"/>
          <p:cNvSpPr/>
          <p:nvPr/>
        </p:nvSpPr>
        <p:spPr>
          <a:xfrm>
            <a:off x="3862163" y="2634950"/>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3" name="Oval 32"/>
          <p:cNvSpPr/>
          <p:nvPr/>
        </p:nvSpPr>
        <p:spPr>
          <a:xfrm>
            <a:off x="3372814" y="3171992"/>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4" name="Oval 33"/>
          <p:cNvSpPr/>
          <p:nvPr/>
        </p:nvSpPr>
        <p:spPr>
          <a:xfrm>
            <a:off x="5364088" y="4200167"/>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5" name="Oval 34"/>
          <p:cNvSpPr/>
          <p:nvPr/>
        </p:nvSpPr>
        <p:spPr>
          <a:xfrm>
            <a:off x="3873097" y="3579483"/>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6" name="Oval 35"/>
          <p:cNvSpPr/>
          <p:nvPr/>
        </p:nvSpPr>
        <p:spPr>
          <a:xfrm>
            <a:off x="3873098" y="3876682"/>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7" name="Oval 36"/>
          <p:cNvSpPr/>
          <p:nvPr/>
        </p:nvSpPr>
        <p:spPr>
          <a:xfrm>
            <a:off x="4111669" y="4196730"/>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8" name="Oval 37"/>
          <p:cNvSpPr/>
          <p:nvPr/>
        </p:nvSpPr>
        <p:spPr>
          <a:xfrm>
            <a:off x="4573553" y="3956683"/>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39" name="Oval 38"/>
          <p:cNvSpPr/>
          <p:nvPr/>
        </p:nvSpPr>
        <p:spPr>
          <a:xfrm>
            <a:off x="4372693" y="3292015"/>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40" name="Oval 39"/>
          <p:cNvSpPr/>
          <p:nvPr/>
        </p:nvSpPr>
        <p:spPr>
          <a:xfrm>
            <a:off x="5777923" y="3636635"/>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41" name="Oval 40"/>
          <p:cNvSpPr/>
          <p:nvPr/>
        </p:nvSpPr>
        <p:spPr>
          <a:xfrm>
            <a:off x="5925784" y="2931945"/>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42" name="Oval 41"/>
          <p:cNvSpPr/>
          <p:nvPr/>
        </p:nvSpPr>
        <p:spPr>
          <a:xfrm>
            <a:off x="6732240" y="3236744"/>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43" name="Oval 42"/>
          <p:cNvSpPr/>
          <p:nvPr/>
        </p:nvSpPr>
        <p:spPr>
          <a:xfrm>
            <a:off x="4721413" y="2907171"/>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44" name="Oval 43"/>
          <p:cNvSpPr/>
          <p:nvPr/>
        </p:nvSpPr>
        <p:spPr>
          <a:xfrm>
            <a:off x="3341932" y="3520252"/>
            <a:ext cx="295721" cy="240047"/>
          </a:xfrm>
          <a:prstGeom prst="ellipse">
            <a:avLst/>
          </a:prstGeom>
          <a:solidFill>
            <a:schemeClr val="tx2">
              <a:lumMod val="20000"/>
              <a:lumOff val="80000"/>
            </a:scheme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hu-HU" sz="1100" dirty="0">
              <a:solidFill>
                <a:prstClr val="black"/>
              </a:solidFill>
              <a:ea typeface="Calibri"/>
              <a:cs typeface="Times New Roman"/>
            </a:endParaRPr>
          </a:p>
        </p:txBody>
      </p:sp>
      <p:sp>
        <p:nvSpPr>
          <p:cNvPr id="2" name="Rectangle 1"/>
          <p:cNvSpPr/>
          <p:nvPr/>
        </p:nvSpPr>
        <p:spPr>
          <a:xfrm>
            <a:off x="395536" y="5939988"/>
            <a:ext cx="8568952" cy="369332"/>
          </a:xfrm>
          <a:prstGeom prst="rect">
            <a:avLst/>
          </a:prstGeom>
        </p:spPr>
        <p:txBody>
          <a:bodyPr wrap="square">
            <a:spAutoFit/>
          </a:bodyPr>
          <a:lstStyle/>
          <a:p>
            <a:r>
              <a:rPr lang="en-GB" dirty="0">
                <a:solidFill>
                  <a:schemeClr val="tx2">
                    <a:lumMod val="75000"/>
                  </a:schemeClr>
                </a:solidFill>
                <a:latin typeface="Cambria" panose="02040503050406030204" pitchFamily="18" charset="0"/>
                <a:hlinkClick r:id="rId4"/>
              </a:rPr>
              <a:t>http://</a:t>
            </a:r>
            <a:r>
              <a:rPr lang="en-GB" dirty="0" smtClean="0">
                <a:solidFill>
                  <a:schemeClr val="tx2">
                    <a:lumMod val="75000"/>
                  </a:schemeClr>
                </a:solidFill>
                <a:latin typeface="Cambria" panose="02040503050406030204" pitchFamily="18" charset="0"/>
                <a:hlinkClick r:id="rId4"/>
              </a:rPr>
              <a:t>www.interreg-danube.eu/contacts/national-coordination-and-contact-points</a:t>
            </a:r>
            <a:r>
              <a:rPr lang="en-GB" dirty="0" smtClean="0">
                <a:solidFill>
                  <a:schemeClr val="tx2">
                    <a:lumMod val="75000"/>
                  </a:schemeClr>
                </a:solidFill>
                <a:latin typeface="Cambria" panose="02040503050406030204" pitchFamily="18" charset="0"/>
              </a:rPr>
              <a:t> </a:t>
            </a:r>
            <a:endParaRPr lang="en-GB" dirty="0">
              <a:solidFill>
                <a:schemeClr val="tx2">
                  <a:lumMod val="75000"/>
                </a:schemeClr>
              </a:solidFill>
              <a:latin typeface="Cambria" panose="02040503050406030204" pitchFamily="18" charset="0"/>
            </a:endParaRPr>
          </a:p>
        </p:txBody>
      </p:sp>
    </p:spTree>
    <p:extLst>
      <p:ext uri="{BB962C8B-B14F-4D97-AF65-F5344CB8AC3E}">
        <p14:creationId xmlns:p14="http://schemas.microsoft.com/office/powerpoint/2010/main" val="19807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1772816"/>
            <a:ext cx="7270576" cy="3240360"/>
          </a:xfrm>
        </p:spPr>
        <p:txBody>
          <a:bodyPr anchor="t">
            <a:normAutofit/>
          </a:bodyPr>
          <a:lstStyle/>
          <a:p>
            <a:pPr algn="l"/>
            <a:r>
              <a:rPr lang="en-US" sz="4000" dirty="0" smtClean="0">
                <a:solidFill>
                  <a:schemeClr val="accent1">
                    <a:lumMod val="75000"/>
                  </a:schemeClr>
                </a:solidFill>
                <a:latin typeface="Cambria" panose="02040503050406030204" pitchFamily="18" charset="0"/>
              </a:rPr>
              <a:t/>
            </a:r>
            <a:br>
              <a:rPr lang="en-US" sz="4000" dirty="0" smtClean="0">
                <a:solidFill>
                  <a:schemeClr val="accent1">
                    <a:lumMod val="75000"/>
                  </a:schemeClr>
                </a:solidFill>
                <a:latin typeface="Cambria" panose="02040503050406030204" pitchFamily="18" charset="0"/>
              </a:rPr>
            </a:br>
            <a:r>
              <a:rPr lang="en-US" sz="4000" dirty="0">
                <a:solidFill>
                  <a:schemeClr val="accent1">
                    <a:lumMod val="75000"/>
                  </a:schemeClr>
                </a:solidFill>
                <a:latin typeface="Cambria" panose="02040503050406030204" pitchFamily="18" charset="0"/>
              </a:rPr>
              <a:t/>
            </a:r>
            <a:br>
              <a:rPr lang="en-US" sz="4000" dirty="0">
                <a:solidFill>
                  <a:schemeClr val="accent1">
                    <a:lumMod val="75000"/>
                  </a:schemeClr>
                </a:solidFill>
                <a:latin typeface="Cambria" panose="02040503050406030204" pitchFamily="18" charset="0"/>
              </a:rPr>
            </a:br>
            <a:r>
              <a:rPr lang="en-US" sz="4000" b="1" dirty="0" smtClean="0">
                <a:solidFill>
                  <a:schemeClr val="accent1">
                    <a:lumMod val="75000"/>
                  </a:schemeClr>
                </a:solidFill>
                <a:latin typeface="Cambria" panose="02040503050406030204" pitchFamily="18" charset="0"/>
              </a:rPr>
              <a:t>… and if you are successful</a:t>
            </a:r>
            <a:endParaRPr lang="en-US" sz="4000" b="1" dirty="0">
              <a:solidFill>
                <a:schemeClr val="accent1">
                  <a:lumMod val="75000"/>
                </a:schemeClr>
              </a:solidFill>
              <a:latin typeface="Cambria" panose="02040503050406030204" pitchFamily="18" charset="0"/>
            </a:endParaRPr>
          </a:p>
        </p:txBody>
      </p:sp>
      <p:sp>
        <p:nvSpPr>
          <p:cNvPr id="3" name="Cím 1"/>
          <p:cNvSpPr txBox="1">
            <a:spLocks/>
          </p:cNvSpPr>
          <p:nvPr/>
        </p:nvSpPr>
        <p:spPr>
          <a:xfrm>
            <a:off x="3419872" y="764704"/>
            <a:ext cx="5011824" cy="57606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0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4336944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352928" cy="5040560"/>
          </a:xfrm>
        </p:spPr>
        <p:txBody>
          <a:bodyPr>
            <a:noAutofit/>
          </a:bodyPr>
          <a:lstStyle/>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marL="285750" indent="-285750" algn="just">
              <a:buFont typeface="Wingdings" panose="05000000000000000000" pitchFamily="2" charset="2"/>
              <a:buChar char="Ø"/>
            </a:pPr>
            <a:r>
              <a:rPr lang="en-US" sz="2600" dirty="0" smtClean="0">
                <a:solidFill>
                  <a:srgbClr val="1F497D">
                    <a:lumMod val="75000"/>
                  </a:srgbClr>
                </a:solidFill>
                <a:latin typeface="Cambria" panose="02040503050406030204" pitchFamily="18" charset="0"/>
              </a:rPr>
              <a:t>… work and report </a:t>
            </a:r>
            <a:r>
              <a:rPr lang="en-US" sz="2600" dirty="0">
                <a:solidFill>
                  <a:srgbClr val="1F497D">
                    <a:lumMod val="75000"/>
                  </a:srgbClr>
                </a:solidFill>
                <a:latin typeface="Cambria" panose="02040503050406030204" pitchFamily="18" charset="0"/>
              </a:rPr>
              <a:t>activities </a:t>
            </a:r>
            <a:endParaRPr lang="en-US" sz="2600" dirty="0" smtClean="0">
              <a:solidFill>
                <a:srgbClr val="1F497D">
                  <a:lumMod val="75000"/>
                </a:srgbClr>
              </a:solidFill>
              <a:latin typeface="Cambria" panose="02040503050406030204" pitchFamily="18" charset="0"/>
            </a:endParaRPr>
          </a:p>
          <a:p>
            <a:pPr marL="285750" indent="-285750" algn="just">
              <a:buFont typeface="Wingdings" panose="05000000000000000000" pitchFamily="2" charset="2"/>
              <a:buChar char="Ø"/>
            </a:pPr>
            <a:r>
              <a:rPr lang="en-US" sz="2600" dirty="0" smtClean="0">
                <a:solidFill>
                  <a:srgbClr val="1F497D">
                    <a:lumMod val="75000"/>
                  </a:srgbClr>
                </a:solidFill>
                <a:latin typeface="Cambria" panose="02040503050406030204" pitchFamily="18" charset="0"/>
              </a:rPr>
              <a:t>… spend and report costs</a:t>
            </a:r>
          </a:p>
          <a:p>
            <a:pPr marL="285750" indent="-285750" algn="just">
              <a:buFont typeface="Wingdings" panose="05000000000000000000" pitchFamily="2" charset="2"/>
              <a:buChar char="Ø"/>
            </a:pPr>
            <a:r>
              <a:rPr lang="en-US" sz="2600" dirty="0" smtClean="0">
                <a:solidFill>
                  <a:srgbClr val="1F497D">
                    <a:lumMod val="75000"/>
                  </a:srgbClr>
                </a:solidFill>
                <a:latin typeface="Cambria" panose="02040503050406030204" pitchFamily="18" charset="0"/>
              </a:rPr>
              <a:t>… ensure </a:t>
            </a:r>
            <a:r>
              <a:rPr lang="en-US" sz="2600" dirty="0">
                <a:solidFill>
                  <a:srgbClr val="1F497D">
                    <a:lumMod val="75000"/>
                  </a:srgbClr>
                </a:solidFill>
                <a:latin typeface="Cambria" panose="02040503050406030204" pitchFamily="18" charset="0"/>
              </a:rPr>
              <a:t>the quality of the outputs</a:t>
            </a:r>
          </a:p>
          <a:p>
            <a:pPr marL="285750" indent="-285750" algn="just">
              <a:buFont typeface="Wingdings" panose="05000000000000000000" pitchFamily="2" charset="2"/>
              <a:buChar char="Ø"/>
            </a:pPr>
            <a:r>
              <a:rPr lang="en-US" sz="2600" dirty="0" smtClean="0">
                <a:solidFill>
                  <a:srgbClr val="1F497D">
                    <a:lumMod val="75000"/>
                  </a:srgbClr>
                </a:solidFill>
                <a:latin typeface="Cambria" panose="02040503050406030204" pitchFamily="18" charset="0"/>
              </a:rPr>
              <a:t>… be </a:t>
            </a:r>
            <a:r>
              <a:rPr lang="en-US" sz="2600" dirty="0">
                <a:solidFill>
                  <a:srgbClr val="1F497D">
                    <a:lumMod val="75000"/>
                  </a:srgbClr>
                </a:solidFill>
                <a:latin typeface="Cambria" panose="02040503050406030204" pitchFamily="18" charset="0"/>
              </a:rPr>
              <a:t>available for controls and audits</a:t>
            </a:r>
          </a:p>
          <a:p>
            <a:pPr algn="l"/>
            <a:endParaRPr lang="en-US" sz="2000" b="1"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You have to…</a:t>
            </a:r>
            <a:endParaRPr lang="en-GB" sz="3000" dirty="0">
              <a:solidFill>
                <a:srgbClr val="4F81BD">
                  <a:lumMod val="75000"/>
                </a:srgbClr>
              </a:solidFill>
              <a:latin typeface="Cambria" panose="02040503050406030204" pitchFamily="18" charset="0"/>
            </a:endParaRPr>
          </a:p>
        </p:txBody>
      </p:sp>
    </p:spTree>
    <p:extLst>
      <p:ext uri="{BB962C8B-B14F-4D97-AF65-F5344CB8AC3E}">
        <p14:creationId xmlns:p14="http://schemas.microsoft.com/office/powerpoint/2010/main" val="18816998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Alcím 2"/>
          <p:cNvSpPr>
            <a:spLocks noGrp="1"/>
          </p:cNvSpPr>
          <p:nvPr>
            <p:ph type="subTitle" idx="1"/>
          </p:nvPr>
        </p:nvSpPr>
        <p:spPr>
          <a:xfrm>
            <a:off x="467544" y="1556792"/>
            <a:ext cx="8136904" cy="3819965"/>
          </a:xfrm>
        </p:spPr>
        <p:txBody>
          <a:bodyPr>
            <a:noAutofit/>
          </a:bodyPr>
          <a:lstStyle/>
          <a:p>
            <a:pPr algn="l"/>
            <a:r>
              <a:rPr lang="en-US" sz="2000" b="1" dirty="0" smtClean="0">
                <a:solidFill>
                  <a:schemeClr val="tx2">
                    <a:lumMod val="75000"/>
                  </a:schemeClr>
                </a:solidFill>
                <a:latin typeface="Cambria" panose="02040503050406030204" pitchFamily="18" charset="0"/>
              </a:rPr>
              <a:t>Danube Transnational Programme</a:t>
            </a:r>
          </a:p>
          <a:p>
            <a:pPr algn="l"/>
            <a:endParaRPr lang="en-GB" sz="2000" b="1" dirty="0" smtClean="0">
              <a:solidFill>
                <a:schemeClr val="tx2">
                  <a:lumMod val="75000"/>
                </a:schemeClr>
              </a:solidFill>
              <a:latin typeface="Cambria" panose="02040503050406030204" pitchFamily="18" charset="0"/>
            </a:endParaRPr>
          </a:p>
          <a:p>
            <a:pPr algn="l"/>
            <a:r>
              <a:rPr lang="en-GB" sz="2000" b="1" dirty="0" smtClean="0">
                <a:solidFill>
                  <a:schemeClr val="tx2">
                    <a:lumMod val="75000"/>
                  </a:schemeClr>
                </a:solidFill>
                <a:latin typeface="Cambria" panose="02040503050406030204" pitchFamily="18" charset="0"/>
              </a:rPr>
              <a:t>Postal </a:t>
            </a:r>
            <a:r>
              <a:rPr lang="en-GB" sz="2000" b="1" dirty="0">
                <a:solidFill>
                  <a:schemeClr val="tx2">
                    <a:lumMod val="75000"/>
                  </a:schemeClr>
                </a:solidFill>
                <a:latin typeface="Cambria" panose="02040503050406030204" pitchFamily="18" charset="0"/>
              </a:rPr>
              <a:t>address: </a:t>
            </a:r>
            <a:endParaRPr lang="en-GB" sz="2000" b="1" dirty="0" smtClean="0">
              <a:solidFill>
                <a:schemeClr val="tx2">
                  <a:lumMod val="75000"/>
                </a:schemeClr>
              </a:solidFill>
              <a:latin typeface="Cambria" panose="02040503050406030204" pitchFamily="18" charset="0"/>
            </a:endParaRPr>
          </a:p>
          <a:p>
            <a:pPr algn="l"/>
            <a:r>
              <a:rPr lang="en-GB" sz="2000" dirty="0">
                <a:solidFill>
                  <a:schemeClr val="tx2">
                    <a:lumMod val="75000"/>
                  </a:schemeClr>
                </a:solidFill>
                <a:latin typeface="Cambria" panose="02040503050406030204" pitchFamily="18" charset="0"/>
              </a:rPr>
              <a:t>Ministry for National Economy</a:t>
            </a:r>
          </a:p>
          <a:p>
            <a:pPr algn="l"/>
            <a:r>
              <a:rPr lang="en-GB" sz="2000" dirty="0">
                <a:solidFill>
                  <a:schemeClr val="tx2">
                    <a:lumMod val="75000"/>
                  </a:schemeClr>
                </a:solidFill>
                <a:latin typeface="Cambria" panose="02040503050406030204" pitchFamily="18" charset="0"/>
              </a:rPr>
              <a:t>Danube Transnational Programme Managing Authority | Joint Secretariat</a:t>
            </a:r>
          </a:p>
          <a:p>
            <a:pPr algn="l"/>
            <a:r>
              <a:rPr lang="en-GB" sz="2000" dirty="0" err="1" smtClean="0">
                <a:solidFill>
                  <a:schemeClr val="tx2">
                    <a:lumMod val="75000"/>
                  </a:schemeClr>
                </a:solidFill>
                <a:latin typeface="Cambria" panose="02040503050406030204" pitchFamily="18" charset="0"/>
              </a:rPr>
              <a:t>József</a:t>
            </a:r>
            <a:r>
              <a:rPr lang="en-GB" sz="2000" dirty="0" smtClean="0">
                <a:solidFill>
                  <a:schemeClr val="tx2">
                    <a:lumMod val="75000"/>
                  </a:schemeClr>
                </a:solidFill>
                <a:latin typeface="Cambria" panose="02040503050406030204" pitchFamily="18" charset="0"/>
              </a:rPr>
              <a:t> </a:t>
            </a:r>
            <a:r>
              <a:rPr lang="en-GB" sz="2000" dirty="0" err="1">
                <a:solidFill>
                  <a:schemeClr val="tx2">
                    <a:lumMod val="75000"/>
                  </a:schemeClr>
                </a:solidFill>
                <a:latin typeface="Cambria" panose="02040503050406030204" pitchFamily="18" charset="0"/>
              </a:rPr>
              <a:t>Nádor</a:t>
            </a:r>
            <a:r>
              <a:rPr lang="en-GB" sz="2000" dirty="0">
                <a:solidFill>
                  <a:schemeClr val="tx2">
                    <a:lumMod val="75000"/>
                  </a:schemeClr>
                </a:solidFill>
                <a:latin typeface="Cambria" panose="02040503050406030204" pitchFamily="18" charset="0"/>
              </a:rPr>
              <a:t> </a:t>
            </a:r>
            <a:r>
              <a:rPr lang="en-GB" sz="2000" dirty="0" err="1">
                <a:solidFill>
                  <a:schemeClr val="tx2">
                    <a:lumMod val="75000"/>
                  </a:schemeClr>
                </a:solidFill>
                <a:latin typeface="Cambria" panose="02040503050406030204" pitchFamily="18" charset="0"/>
              </a:rPr>
              <a:t>Tér</a:t>
            </a:r>
            <a:r>
              <a:rPr lang="en-GB" sz="2000" dirty="0">
                <a:solidFill>
                  <a:schemeClr val="tx2">
                    <a:lumMod val="75000"/>
                  </a:schemeClr>
                </a:solidFill>
                <a:latin typeface="Cambria" panose="02040503050406030204" pitchFamily="18" charset="0"/>
              </a:rPr>
              <a:t> 2-4, 1051 </a:t>
            </a:r>
            <a:r>
              <a:rPr lang="en-GB" sz="2000" dirty="0" smtClean="0">
                <a:solidFill>
                  <a:schemeClr val="tx2">
                    <a:lumMod val="75000"/>
                  </a:schemeClr>
                </a:solidFill>
                <a:latin typeface="Cambria" panose="02040503050406030204" pitchFamily="18" charset="0"/>
              </a:rPr>
              <a:t>Budapest, Hungary</a:t>
            </a:r>
          </a:p>
          <a:p>
            <a:pPr algn="l"/>
            <a:endParaRPr lang="en-GB" sz="2000" dirty="0">
              <a:solidFill>
                <a:schemeClr val="tx2">
                  <a:lumMod val="75000"/>
                </a:schemeClr>
              </a:solidFill>
              <a:latin typeface="Cambria" panose="02040503050406030204" pitchFamily="18" charset="0"/>
            </a:endParaRPr>
          </a:p>
          <a:p>
            <a:pPr algn="l"/>
            <a:r>
              <a:rPr lang="en-GB" sz="2000" b="1" dirty="0">
                <a:solidFill>
                  <a:schemeClr val="tx2">
                    <a:lumMod val="75000"/>
                  </a:schemeClr>
                </a:solidFill>
                <a:latin typeface="Cambria" panose="02040503050406030204" pitchFamily="18" charset="0"/>
              </a:rPr>
              <a:t>Office address: </a:t>
            </a:r>
            <a:endParaRPr lang="en-GB" sz="2000" b="1" dirty="0" smtClean="0">
              <a:solidFill>
                <a:schemeClr val="tx2">
                  <a:lumMod val="75000"/>
                </a:schemeClr>
              </a:solidFill>
              <a:latin typeface="Cambria" panose="02040503050406030204" pitchFamily="18" charset="0"/>
            </a:endParaRPr>
          </a:p>
          <a:p>
            <a:pPr algn="l"/>
            <a:r>
              <a:rPr lang="en-GB" sz="2000" dirty="0">
                <a:solidFill>
                  <a:schemeClr val="tx2">
                    <a:lumMod val="75000"/>
                  </a:schemeClr>
                </a:solidFill>
                <a:latin typeface="Cambria" panose="02040503050406030204" pitchFamily="18" charset="0"/>
              </a:rPr>
              <a:t>Danube Transnational Programme Managing Authority | Joint Secretariat</a:t>
            </a:r>
          </a:p>
          <a:p>
            <a:pPr algn="l"/>
            <a:r>
              <a:rPr lang="en-GB" sz="2000" dirty="0" err="1" smtClean="0">
                <a:solidFill>
                  <a:schemeClr val="tx2">
                    <a:lumMod val="75000"/>
                  </a:schemeClr>
                </a:solidFill>
                <a:latin typeface="Cambria" panose="02040503050406030204" pitchFamily="18" charset="0"/>
              </a:rPr>
              <a:t>Honvéd</a:t>
            </a:r>
            <a:r>
              <a:rPr lang="en-GB" sz="2000" dirty="0" smtClean="0">
                <a:solidFill>
                  <a:schemeClr val="tx2">
                    <a:lumMod val="75000"/>
                  </a:schemeClr>
                </a:solidFill>
                <a:latin typeface="Cambria" panose="02040503050406030204" pitchFamily="18" charset="0"/>
              </a:rPr>
              <a:t> </a:t>
            </a:r>
            <a:r>
              <a:rPr lang="en-GB" sz="2000" dirty="0" err="1">
                <a:solidFill>
                  <a:schemeClr val="tx2">
                    <a:lumMod val="75000"/>
                  </a:schemeClr>
                </a:solidFill>
                <a:latin typeface="Cambria" panose="02040503050406030204" pitchFamily="18" charset="0"/>
              </a:rPr>
              <a:t>utca</a:t>
            </a:r>
            <a:r>
              <a:rPr lang="en-GB" sz="2000" dirty="0">
                <a:solidFill>
                  <a:schemeClr val="tx2">
                    <a:lumMod val="75000"/>
                  </a:schemeClr>
                </a:solidFill>
                <a:latin typeface="Cambria" panose="02040503050406030204" pitchFamily="18" charset="0"/>
              </a:rPr>
              <a:t> 13-15, 1055 </a:t>
            </a:r>
            <a:r>
              <a:rPr lang="en-GB" sz="2000" dirty="0" smtClean="0">
                <a:solidFill>
                  <a:schemeClr val="tx2">
                    <a:lumMod val="75000"/>
                  </a:schemeClr>
                </a:solidFill>
                <a:latin typeface="Cambria" panose="02040503050406030204" pitchFamily="18" charset="0"/>
              </a:rPr>
              <a:t>Budapest, Hungary</a:t>
            </a:r>
            <a:endParaRPr lang="en-GB" sz="2000" dirty="0">
              <a:solidFill>
                <a:schemeClr val="tx2">
                  <a:lumMod val="75000"/>
                </a:schemeClr>
              </a:solidFill>
              <a:latin typeface="Cambria" panose="02040503050406030204" pitchFamily="18" charset="0"/>
            </a:endParaRPr>
          </a:p>
          <a:p>
            <a:pPr algn="l"/>
            <a:endParaRPr lang="en-GB" sz="2000" b="1" dirty="0" smtClean="0">
              <a:solidFill>
                <a:schemeClr val="tx2">
                  <a:lumMod val="75000"/>
                </a:schemeClr>
              </a:solidFill>
              <a:latin typeface="Cambria" panose="02040503050406030204" pitchFamily="18" charset="0"/>
              <a:hlinkClick r:id="rId3"/>
            </a:endParaRPr>
          </a:p>
          <a:p>
            <a:pPr algn="l"/>
            <a:r>
              <a:rPr lang="en-GB" sz="2000" dirty="0">
                <a:solidFill>
                  <a:schemeClr val="tx2">
                    <a:lumMod val="75000"/>
                  </a:schemeClr>
                </a:solidFill>
                <a:latin typeface="Cambria" panose="02040503050406030204" pitchFamily="18" charset="0"/>
                <a:hlinkClick r:id="rId3"/>
              </a:rPr>
              <a:t>danube@interreg-danube.eu</a:t>
            </a:r>
          </a:p>
          <a:p>
            <a:pPr algn="l"/>
            <a:r>
              <a:rPr lang="en-GB" sz="2000" dirty="0" smtClean="0">
                <a:solidFill>
                  <a:schemeClr val="tx2">
                    <a:lumMod val="75000"/>
                  </a:schemeClr>
                </a:solidFill>
                <a:latin typeface="Cambria" panose="02040503050406030204" pitchFamily="18" charset="0"/>
                <a:hlinkClick r:id="rId3"/>
              </a:rPr>
              <a:t>www.interreg-danube.eu</a:t>
            </a:r>
            <a:endParaRPr lang="en-US" sz="2000" dirty="0">
              <a:solidFill>
                <a:srgbClr val="244061"/>
              </a:solidFill>
              <a:latin typeface="Cambria"/>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
        <p:nvSpPr>
          <p:cNvPr id="8" name="Cím 1"/>
          <p:cNvSpPr txBox="1">
            <a:spLocks/>
          </p:cNvSpPr>
          <p:nvPr/>
        </p:nvSpPr>
        <p:spPr>
          <a:xfrm>
            <a:off x="3419872" y="692696"/>
            <a:ext cx="554461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smtClean="0">
                <a:solidFill>
                  <a:srgbClr val="4F81BD">
                    <a:lumMod val="75000"/>
                  </a:srgbClr>
                </a:solidFill>
                <a:latin typeface="Cambria" panose="02040503050406030204" pitchFamily="18" charset="0"/>
              </a:rPr>
              <a:t>Contact us!</a:t>
            </a:r>
            <a:endParaRPr lang="en-GB" sz="3000" dirty="0">
              <a:solidFill>
                <a:srgbClr val="4F81BD">
                  <a:lumMod val="75000"/>
                </a:srgbClr>
              </a:solidFill>
              <a:latin typeface="Cambria" panose="02040503050406030204" pitchFamily="18" charset="0"/>
            </a:endParaRP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a:ext>
            </a:extLst>
          </a:blip>
          <a:srcRect l="586" t="52585" r="89774" b="40390"/>
          <a:stretch/>
        </p:blipFill>
        <p:spPr bwMode="auto">
          <a:xfrm>
            <a:off x="5724128" y="5488705"/>
            <a:ext cx="2664296" cy="109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lcím 2"/>
          <p:cNvSpPr txBox="1">
            <a:spLocks/>
          </p:cNvSpPr>
          <p:nvPr/>
        </p:nvSpPr>
        <p:spPr>
          <a:xfrm>
            <a:off x="683568" y="3008847"/>
            <a:ext cx="7920880" cy="23679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600" dirty="0" smtClean="0">
              <a:solidFill>
                <a:srgbClr val="244061"/>
              </a:solidFill>
              <a:latin typeface="Cambria" panose="02040503050406030204" pitchFamily="18" charset="0"/>
              <a:ea typeface="Arial Unicode MS"/>
              <a:cs typeface="Times New Roman"/>
            </a:endParaRPr>
          </a:p>
          <a:p>
            <a:pPr algn="l"/>
            <a:endParaRPr lang="en-US" sz="1600" dirty="0">
              <a:solidFill>
                <a:srgbClr val="244061"/>
              </a:solidFill>
              <a:latin typeface="Cambria" panose="02040503050406030204" pitchFamily="18" charset="0"/>
              <a:ea typeface="Arial Unicode MS"/>
              <a:cs typeface="Times New Roman"/>
            </a:endParaRPr>
          </a:p>
          <a:p>
            <a:pPr algn="l"/>
            <a:endParaRPr lang="en-US" sz="1600" dirty="0" smtClean="0">
              <a:solidFill>
                <a:srgbClr val="244061"/>
              </a:solidFill>
              <a:latin typeface="Cambria" panose="02040503050406030204" pitchFamily="18" charset="0"/>
              <a:ea typeface="Arial Unicode MS"/>
              <a:cs typeface="Times New Roman"/>
            </a:endParaRPr>
          </a:p>
          <a:p>
            <a:pPr algn="l"/>
            <a:endParaRPr lang="en-US" sz="1600" dirty="0">
              <a:solidFill>
                <a:srgbClr val="244061"/>
              </a:solidFill>
              <a:latin typeface="Cambria" panose="02040503050406030204" pitchFamily="18" charset="0"/>
              <a:ea typeface="Arial Unicode MS"/>
              <a:cs typeface="Times New Roman"/>
            </a:endParaRPr>
          </a:p>
          <a:p>
            <a:pPr algn="l"/>
            <a:r>
              <a:rPr lang="en-US" sz="2000" b="1" dirty="0" smtClean="0">
                <a:solidFill>
                  <a:srgbClr val="244061"/>
                </a:solidFill>
                <a:latin typeface="Cambria"/>
                <a:ea typeface="Arial Unicode MS"/>
                <a:cs typeface="Times New Roman"/>
              </a:rPr>
              <a:t>     </a:t>
            </a: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a:p>
            <a:pPr algn="l"/>
            <a:endParaRPr lang="en-US" sz="2000" b="1" dirty="0" smtClean="0">
              <a:solidFill>
                <a:srgbClr val="244061"/>
              </a:solidFill>
              <a:latin typeface="Cambria"/>
              <a:ea typeface="Arial Unicode MS"/>
              <a:cs typeface="Times New Roman"/>
            </a:endParaRPr>
          </a:p>
        </p:txBody>
      </p:sp>
    </p:spTree>
    <p:extLst>
      <p:ext uri="{BB962C8B-B14F-4D97-AF65-F5344CB8AC3E}">
        <p14:creationId xmlns:p14="http://schemas.microsoft.com/office/powerpoint/2010/main" val="189431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3321</TotalTime>
  <Words>4896</Words>
  <Application>Microsoft Office PowerPoint</Application>
  <PresentationFormat>On-screen Show (4:3)</PresentationFormat>
  <Paragraphs>1336</Paragraphs>
  <Slides>101</Slides>
  <Notes>1</Notes>
  <HiddenSlides>0</HiddenSlides>
  <MMClips>0</MMClips>
  <ScaleCrop>false</ScaleCrop>
  <HeadingPairs>
    <vt:vector size="4" baseType="variant">
      <vt:variant>
        <vt:lpstr>Theme</vt:lpstr>
      </vt:variant>
      <vt:variant>
        <vt:i4>5</vt:i4>
      </vt:variant>
      <vt:variant>
        <vt:lpstr>Slide Titles</vt:lpstr>
      </vt:variant>
      <vt:variant>
        <vt:i4>101</vt:i4>
      </vt:variant>
    </vt:vector>
  </HeadingPairs>
  <TitlesOfParts>
    <vt:vector size="106" baseType="lpstr">
      <vt:lpstr>Office-téma</vt:lpstr>
      <vt:lpstr>1_Office-téma</vt:lpstr>
      <vt:lpstr>2_Office-téma</vt:lpstr>
      <vt:lpstr>3_Office-téma</vt:lpstr>
      <vt:lpstr>4_Office-téma</vt:lpstr>
      <vt:lpstr>National Info Day Bosnia and Herzegovina–  2nd call for proposals</vt:lpstr>
      <vt:lpstr>Danube Transnational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Second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Officer PA1 Marius Niculae marius.niculae@interreg-danube.eu  +36 1 896 1967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Officers PA2  Simona Ene (SO 2.2) simona.ene@interreg-danube.eu  +36 1 795 4082  Gusztav Csomor (SO 2.1, 2.3, 2.4) gusztav.csomor@interreg-danube.eu  +36 1 795 3836</vt:lpstr>
      <vt:lpstr>PowerPoint Presentation</vt:lpstr>
      <vt:lpstr>PowerPoint Presentation</vt:lpstr>
      <vt:lpstr>PowerPoint Presentation</vt:lpstr>
      <vt:lpstr>PowerPoint Presentation</vt:lpstr>
      <vt:lpstr>Project Officer PA3 Ana Leganel ana.leganel@interreg-danube.eu +36 1 795 5338</vt:lpstr>
      <vt:lpstr>PowerPoint Presentation</vt:lpstr>
      <vt:lpstr>PowerPoint Presentation</vt:lpstr>
      <vt:lpstr>  How to develop a successful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Eligibility of expenditure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How is JS assessing the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and if you are successful</vt:lpstr>
      <vt:lpstr>PowerPoint Presentation</vt:lpstr>
      <vt:lpstr>PowerPoint Presentation</vt:lpstr>
      <vt:lpstr>  Are there any national rules?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(Cambria 36-40)</dc:title>
  <dc:creator>Gábor Eszter</dc:creator>
  <cp:lastModifiedBy>Mirjana Arsenic Petrovic</cp:lastModifiedBy>
  <cp:revision>301</cp:revision>
  <cp:lastPrinted>2017-03-29T12:42:11Z</cp:lastPrinted>
  <dcterms:created xsi:type="dcterms:W3CDTF">2015-08-11T09:15:14Z</dcterms:created>
  <dcterms:modified xsi:type="dcterms:W3CDTF">2017-03-29T13:11:15Z</dcterms:modified>
</cp:coreProperties>
</file>